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19" r:id="rId3"/>
    <p:sldMasterId id="2147483731" r:id="rId4"/>
    <p:sldMasterId id="2147483743" r:id="rId5"/>
    <p:sldMasterId id="2147483763" r:id="rId6"/>
    <p:sldMasterId id="2147483773" r:id="rId7"/>
  </p:sldMasterIdLst>
  <p:notesMasterIdLst>
    <p:notesMasterId r:id="rId64"/>
  </p:notesMasterIdLst>
  <p:handoutMasterIdLst>
    <p:handoutMasterId r:id="rId65"/>
  </p:handoutMasterIdLst>
  <p:sldIdLst>
    <p:sldId id="256" r:id="rId8"/>
    <p:sldId id="258" r:id="rId9"/>
    <p:sldId id="344" r:id="rId10"/>
    <p:sldId id="345" r:id="rId11"/>
    <p:sldId id="346" r:id="rId12"/>
    <p:sldId id="357" r:id="rId13"/>
    <p:sldId id="347" r:id="rId14"/>
    <p:sldId id="263" r:id="rId15"/>
    <p:sldId id="264" r:id="rId16"/>
    <p:sldId id="260" r:id="rId17"/>
    <p:sldId id="356" r:id="rId18"/>
    <p:sldId id="269" r:id="rId19"/>
    <p:sldId id="261" r:id="rId20"/>
    <p:sldId id="265" r:id="rId21"/>
    <p:sldId id="337" r:id="rId22"/>
    <p:sldId id="338" r:id="rId23"/>
    <p:sldId id="336" r:id="rId24"/>
    <p:sldId id="341" r:id="rId25"/>
    <p:sldId id="320" r:id="rId26"/>
    <p:sldId id="330" r:id="rId27"/>
    <p:sldId id="310" r:id="rId28"/>
    <p:sldId id="311" r:id="rId29"/>
    <p:sldId id="342" r:id="rId30"/>
    <p:sldId id="266" r:id="rId31"/>
    <p:sldId id="267" r:id="rId32"/>
    <p:sldId id="276" r:id="rId33"/>
    <p:sldId id="277" r:id="rId34"/>
    <p:sldId id="278" r:id="rId35"/>
    <p:sldId id="279" r:id="rId36"/>
    <p:sldId id="280" r:id="rId37"/>
    <p:sldId id="281" r:id="rId38"/>
    <p:sldId id="291" r:id="rId39"/>
    <p:sldId id="335" r:id="rId40"/>
    <p:sldId id="297" r:id="rId41"/>
    <p:sldId id="285" r:id="rId42"/>
    <p:sldId id="287" r:id="rId43"/>
    <p:sldId id="288" r:id="rId44"/>
    <p:sldId id="289" r:id="rId45"/>
    <p:sldId id="290" r:id="rId46"/>
    <p:sldId id="298" r:id="rId47"/>
    <p:sldId id="349" r:id="rId48"/>
    <p:sldId id="350" r:id="rId49"/>
    <p:sldId id="351" r:id="rId50"/>
    <p:sldId id="352" r:id="rId51"/>
    <p:sldId id="353" r:id="rId52"/>
    <p:sldId id="354" r:id="rId53"/>
    <p:sldId id="299" r:id="rId54"/>
    <p:sldId id="300" r:id="rId55"/>
    <p:sldId id="301" r:id="rId56"/>
    <p:sldId id="333" r:id="rId57"/>
    <p:sldId id="334" r:id="rId58"/>
    <p:sldId id="302" r:id="rId59"/>
    <p:sldId id="303" r:id="rId60"/>
    <p:sldId id="304" r:id="rId61"/>
    <p:sldId id="343" r:id="rId62"/>
    <p:sldId id="348" r:id="rId63"/>
  </p:sldIdLst>
  <p:sldSz cx="9144000" cy="6858000" type="screen4x3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4" autoAdjust="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677" tIns="47338" rIns="94677" bIns="4733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4677" tIns="47338" rIns="94677" bIns="47338" rtlCol="0"/>
          <a:lstStyle>
            <a:lvl1pPr algn="r">
              <a:defRPr sz="1200"/>
            </a:lvl1pPr>
          </a:lstStyle>
          <a:p>
            <a:fld id="{947C03A4-A857-476D-9DA1-E34EBD6752E6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677" tIns="47338" rIns="94677" bIns="4733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4677" tIns="47338" rIns="94677" bIns="47338" rtlCol="0" anchor="b"/>
          <a:lstStyle>
            <a:lvl1pPr algn="r">
              <a:defRPr sz="1200"/>
            </a:lvl1pPr>
          </a:lstStyle>
          <a:p>
            <a:fld id="{1FE69305-27ED-4C06-8C66-DCBB879658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268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677" tIns="47338" rIns="94677" bIns="4733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4677" tIns="47338" rIns="94677" bIns="47338" rtlCol="0"/>
          <a:lstStyle>
            <a:lvl1pPr algn="r">
              <a:defRPr sz="1200"/>
            </a:lvl1pPr>
          </a:lstStyle>
          <a:p>
            <a:fld id="{37ED62A3-1ACB-4BC7-8C40-96663415D781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77" tIns="47338" rIns="94677" bIns="4733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677" tIns="47338" rIns="94677" bIns="47338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677" tIns="47338" rIns="94677" bIns="4733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4677" tIns="47338" rIns="94677" bIns="47338" rtlCol="0" anchor="b"/>
          <a:lstStyle>
            <a:lvl1pPr algn="r">
              <a:defRPr sz="1200"/>
            </a:lvl1pPr>
          </a:lstStyle>
          <a:p>
            <a:fld id="{DFBBC00D-B978-47AA-AE55-620E4892B7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50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A220C-4356-4D69-9FF0-C1AC7853F8B0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66563" name="日期版面配置區 2"/>
          <p:cNvSpPr txBox="1">
            <a:spLocks noGrp="1"/>
          </p:cNvSpPr>
          <p:nvPr/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/>
          <a:lstStyle/>
          <a:p>
            <a:pPr algn="r"/>
            <a:r>
              <a:rPr lang="en-US" altLang="zh-TW" sz="1200"/>
              <a:t>2010/04/27</a:t>
            </a:r>
          </a:p>
        </p:txBody>
      </p:sp>
      <p:sp>
        <p:nvSpPr>
          <p:cNvPr id="66564" name="頁尾版面配置區 5"/>
          <p:cNvSpPr txBox="1">
            <a:spLocks noGrp="1"/>
          </p:cNvSpPr>
          <p:nvPr/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b"/>
          <a:lstStyle/>
          <a:p>
            <a:r>
              <a:rPr lang="en-US" altLang="zh-TW" sz="1200"/>
              <a:t>Yeh CY</a:t>
            </a:r>
          </a:p>
        </p:txBody>
      </p:sp>
      <p:sp>
        <p:nvSpPr>
          <p:cNvPr id="66565" name="投影片編號版面配置區 6"/>
          <p:cNvSpPr txBox="1">
            <a:spLocks noGrp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b"/>
          <a:lstStyle/>
          <a:p>
            <a:pPr algn="r"/>
            <a:fld id="{07210156-61B2-452E-B54A-5D618778900A}" type="slidenum">
              <a:rPr lang="en-US" altLang="zh-TW" sz="1200"/>
              <a:pPr algn="r"/>
              <a:t>3</a:t>
            </a:fld>
            <a:endParaRPr lang="en-US" altLang="zh-TW" sz="1200"/>
          </a:p>
        </p:txBody>
      </p:sp>
      <p:sp>
        <p:nvSpPr>
          <p:cNvPr id="6656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4112" cy="3724275"/>
          </a:xfrm>
          <a:ln/>
        </p:spPr>
      </p:sp>
      <p:sp>
        <p:nvSpPr>
          <p:cNvPr id="66567" name="Rectangle 3"/>
          <p:cNvSpPr>
            <a:spLocks noGrp="1"/>
          </p:cNvSpPr>
          <p:nvPr>
            <p:ph type="body" idx="1"/>
          </p:nvPr>
        </p:nvSpPr>
        <p:spPr>
          <a:xfrm>
            <a:off x="665163" y="4714875"/>
            <a:ext cx="5338762" cy="4468813"/>
          </a:xfrm>
          <a:noFill/>
          <a:ln/>
        </p:spPr>
        <p:txBody>
          <a:bodyPr lIns="91418" tIns="45709" rIns="91418" bIns="45709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508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308EE22-DAEC-459D-9F10-D147B387E660}" type="slidenum">
              <a:rPr lang="en-US" altLang="zh-TW">
                <a:solidFill>
                  <a:srgbClr val="000000"/>
                </a:solidFill>
              </a:rPr>
              <a:pPr eaLnBrk="1" hangingPunct="1"/>
              <a:t>52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88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5ED0C15-1C29-46A3-B1E4-26148A87B5C7}" type="slidenum">
              <a:rPr lang="en-US" altLang="zh-TW">
                <a:solidFill>
                  <a:srgbClr val="000000"/>
                </a:solidFill>
              </a:rPr>
              <a:pPr eaLnBrk="1" hangingPunct="1"/>
              <a:t>53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7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7F74933-E522-43A9-9601-6ABA5E34243F}" type="slidenum">
              <a:rPr lang="zh-TW" altLang="en-US">
                <a:solidFill>
                  <a:srgbClr val="000000"/>
                </a:solidFill>
              </a:rPr>
              <a:pPr eaLnBrk="1" hangingPunct="1"/>
              <a:t>54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80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C00D-B978-47AA-AE55-620E4892B794}" type="slidenum">
              <a:rPr lang="zh-TW" altLang="en-US" smtClean="0">
                <a:solidFill>
                  <a:prstClr val="black"/>
                </a:solidFill>
              </a:rPr>
              <a:pPr/>
              <a:t>55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69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A987-8D16-43B6-AD83-DC5BD2A46146}" type="slidenum">
              <a:rPr lang="zh-TW" altLang="en-US" smtClean="0">
                <a:solidFill>
                  <a:srgbClr val="000000"/>
                </a:solidFill>
              </a:rPr>
              <a:pPr/>
              <a:t>56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7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C00D-B978-47AA-AE55-620E4892B79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56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C00D-B978-47AA-AE55-620E4892B79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63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C00D-B978-47AA-AE55-620E4892B79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65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According to the latest report conducted by the</a:t>
            </a:r>
          </a:p>
          <a:p>
            <a:r>
              <a:rPr lang="en-US" altLang="zh-TW" dirty="0" smtClean="0"/>
              <a:t>Buck Consultants Company (17), the percentage of</a:t>
            </a:r>
          </a:p>
          <a:p>
            <a:r>
              <a:rPr lang="en-US" altLang="zh-TW" dirty="0" smtClean="0"/>
              <a:t>organizations offering health promotion to employees</a:t>
            </a:r>
          </a:p>
          <a:p>
            <a:r>
              <a:rPr lang="en-US" altLang="zh-TW" dirty="0" smtClean="0"/>
              <a:t>– by region – was as follows: North America 79%,</a:t>
            </a:r>
          </a:p>
          <a:p>
            <a:r>
              <a:rPr lang="en-US" altLang="zh-TW" dirty="0" smtClean="0"/>
              <a:t>Latin America 46%, Europe 46%, Africa/Middle East</a:t>
            </a:r>
          </a:p>
          <a:p>
            <a:r>
              <a:rPr lang="en-US" altLang="zh-TW" dirty="0" smtClean="0"/>
              <a:t>38%, Asia 46%, and Australia/New Zealand 47%.</a:t>
            </a:r>
          </a:p>
          <a:p>
            <a:r>
              <a:rPr lang="en-US" altLang="zh-TW" dirty="0" smtClean="0"/>
              <a:t>The percentage of WHP in Taiwan was about 60%</a:t>
            </a:r>
          </a:p>
          <a:p>
            <a:r>
              <a:rPr lang="en-US" altLang="zh-TW" dirty="0" smtClean="0"/>
              <a:t>(13), estimated from nationwide representative</a:t>
            </a:r>
          </a:p>
          <a:p>
            <a:r>
              <a:rPr lang="en-US" altLang="zh-TW" dirty="0" smtClean="0"/>
              <a:t>samples, placing it just below North America; however,</a:t>
            </a:r>
          </a:p>
          <a:p>
            <a:r>
              <a:rPr lang="en-US" altLang="zh-TW" dirty="0" smtClean="0"/>
              <a:t>the percentage of firms offering comprehensive</a:t>
            </a:r>
          </a:p>
          <a:p>
            <a:r>
              <a:rPr lang="en-US" altLang="zh-TW" dirty="0" smtClean="0"/>
              <a:t>health promotion was lower than 19% (18).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BC00D-B978-47AA-AE55-620E4892B794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56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4F763A5-14D9-4B32-BE68-6FF664DC350F}" type="slidenum">
              <a:rPr lang="en-US" altLang="zh-TW">
                <a:solidFill>
                  <a:srgbClr val="000000"/>
                </a:solidFill>
              </a:rPr>
              <a:pPr eaLnBrk="1" hangingPunct="1"/>
              <a:t>48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8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95D1D39-F3D0-48F1-B226-F96D6ACA7042}" type="slidenum">
              <a:rPr lang="en-US" altLang="zh-TW">
                <a:solidFill>
                  <a:srgbClr val="000000"/>
                </a:solidFill>
              </a:rPr>
              <a:pPr eaLnBrk="1" hangingPunct="1"/>
              <a:t>49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7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A03C46D-B909-4474-9596-CE18A04C68D5}" type="slidenum">
              <a:rPr lang="en-US" altLang="zh-TW">
                <a:solidFill>
                  <a:srgbClr val="000000"/>
                </a:solidFill>
              </a:rPr>
              <a:pPr eaLnBrk="1" hangingPunct="1"/>
              <a:t>50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61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A0AFDBB-E26D-454B-9F7B-AEFFFA711E60}" type="slidenum">
              <a:rPr lang="en-US" altLang="zh-TW">
                <a:solidFill>
                  <a:srgbClr val="000000"/>
                </a:solidFill>
              </a:rPr>
              <a:pPr eaLnBrk="1" hangingPunct="1"/>
              <a:t>51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416824" cy="79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416824" cy="47525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98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7B128-CAE2-4AA2-AF3D-AFA8403AE79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2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13610-C5C9-42B3-9E07-34F4DEBF4B2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0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26011-7323-4BBD-8788-BD40FEC5669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30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4AFD1-3E64-4661-BA76-1FADD389A9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69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5B1B1-9F5C-4FB2-9D2B-6BB908D5AD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4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1A6BC-E37B-4EB5-9153-1847FBEA8D5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9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A9CB4-266B-4E4F-A216-3AD0698B15C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69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6DEFD-F125-4531-9783-8689960276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60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8076-A61A-4CB5-A71A-9D065EEB87D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2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7664C-5F3A-498A-B67E-33C84B2CBDB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7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416824" cy="79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416824" cy="47525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092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68D4-DEB7-4FF8-A131-36026138E02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09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7B128-CAE2-4AA2-AF3D-AFA8403AE79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65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13610-C5C9-42B3-9E07-34F4DEBF4B2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83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26011-7323-4BBD-8788-BD40FEC5669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95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4AFD1-3E64-4661-BA76-1FADD389A9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2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5B1B1-9F5C-4FB2-9D2B-6BB908D5AD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98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1A6BC-E37B-4EB5-9153-1847FBEA8D5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95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A9CB4-266B-4E4F-A216-3AD0698B15C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3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6DEFD-F125-4531-9783-8689960276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96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8076-A61A-4CB5-A71A-9D065EEB87D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3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74AE-5A59-4AF9-BE07-8F5BB5D75BEE}" type="datetimeFigureOut">
              <a:rPr lang="zh-TW" altLang="en-US" smtClean="0"/>
              <a:pPr/>
              <a:t>2017/5/26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1E30-5330-476B-80CF-B82399E98C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303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7664C-5F3A-498A-B67E-33C84B2CBDB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91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68D4-DEB7-4FF8-A131-36026138E02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93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7B128-CAE2-4AA2-AF3D-AFA8403AE79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78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13610-C5C9-42B3-9E07-34F4DEBF4B2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96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26011-7323-4BBD-8788-BD40FEC5669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27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4AFD1-3E64-4661-BA76-1FADD389A9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24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5B1B1-9F5C-4FB2-9D2B-6BB908D5AD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64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1A6BC-E37B-4EB5-9153-1847FBEA8D5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40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A9CB4-266B-4E4F-A216-3AD0698B15C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76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6DEFD-F125-4531-9783-86899602763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9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D53F169-1B2A-43B9-A8D5-71496E7060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754839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98076-A61A-4CB5-A71A-9D065EEB87D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50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2014/5/7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66</a:t>
            </a:r>
            <a:endParaRPr lang="en-US" altLang="zh-TW" dirty="0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240" y="6237312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0549-39E8-481F-9AAC-E8C7FE3FBCC3}" type="slidenum">
              <a:rPr lang="en-US" altLang="zh-TW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64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2014/5/7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66</a:t>
            </a:r>
            <a:endParaRPr lang="en-US" altLang="zh-TW" dirty="0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AC363-09B0-4E39-B54B-4471FF3589D7}" type="slidenum">
              <a:rPr lang="en-US" altLang="zh-TW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94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2014/5/7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66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2439A-6D64-4864-8A5F-724E21ED7252}" type="slidenum">
              <a:rPr lang="en-US" altLang="zh-TW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98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2014/5/7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66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3BB1-653D-4562-8998-26BD5E2824FB}" type="slidenum">
              <a:rPr lang="en-US" altLang="zh-TW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2014/5/7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66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74F3-07BD-408B-9892-A0A73C497056}" type="slidenum">
              <a:rPr lang="en-US" altLang="zh-TW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93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2014/5/7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66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8F8C-C123-4275-BFC4-3A01A713EAF4}" type="slidenum">
              <a:rPr lang="en-US" altLang="zh-TW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61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2014/5/7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66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F1952-F8D1-475D-B015-885EF9F6996B}" type="slidenum">
              <a:rPr lang="en-US" altLang="zh-TW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59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2014/5/7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66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14BB2-72E0-4130-A7DD-1ADBF9A7CAB3}" type="slidenum">
              <a:rPr lang="en-US" altLang="zh-TW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01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2014/5/7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66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B3713-C68D-4AE8-8DF8-F52CD761F058}" type="slidenum">
              <a:rPr lang="en-US" altLang="zh-TW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5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3863" y="1905000"/>
            <a:ext cx="3978275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54538" y="1905000"/>
            <a:ext cx="3979862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103</a:t>
            </a:r>
            <a:r>
              <a:rPr lang="zh-TW" altLang="en-US" smtClean="0"/>
              <a:t>年</a:t>
            </a:r>
            <a:r>
              <a:rPr lang="en-US" altLang="zh-TW" smtClean="0"/>
              <a:t>4</a:t>
            </a:r>
            <a:r>
              <a:rPr lang="zh-TW" altLang="en-US" smtClean="0"/>
              <a:t>月</a:t>
            </a:r>
            <a:r>
              <a:rPr lang="en-US" altLang="zh-TW" smtClean="0"/>
              <a:t>22</a:t>
            </a:r>
            <a:r>
              <a:rPr lang="zh-TW" altLang="en-US" smtClean="0"/>
              <a:t>日</a:t>
            </a:r>
            <a:endParaRPr lang="en-US" altLang="zh-TW" dirty="0"/>
          </a:p>
        </p:txBody>
      </p:sp>
      <p:sp>
        <p:nvSpPr>
          <p:cNvPr id="6" name="Rectangle 9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FC61-0E16-4DB2-9E8E-44703796F3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5360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2014/5/7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66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492E7-93CC-4594-896E-A62D2D380A36}" type="slidenum">
              <a:rPr lang="en-US" altLang="zh-TW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534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60499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60499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2014/5/7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66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FCF70-8E8E-4434-BDA7-D69019F92787}" type="slidenum">
              <a:rPr lang="en-US" altLang="zh-TW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89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版面配置區 4"/>
          <p:cNvSpPr>
            <a:spLocks noGrp="1"/>
          </p:cNvSpPr>
          <p:nvPr>
            <p:ph type="title"/>
          </p:nvPr>
        </p:nvSpPr>
        <p:spPr>
          <a:xfrm>
            <a:off x="395536" y="188913"/>
            <a:ext cx="8208714" cy="863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4" name="文字版面配置區 8"/>
          <p:cNvSpPr>
            <a:spLocks noGrp="1"/>
          </p:cNvSpPr>
          <p:nvPr>
            <p:ph idx="1"/>
          </p:nvPr>
        </p:nvSpPr>
        <p:spPr bwMode="auto">
          <a:xfrm>
            <a:off x="395536" y="1052513"/>
            <a:ext cx="8424614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srgbClr val="292929"/>
                </a:solidFill>
              </a:rPr>
              <a:t>2014/5/7</a:t>
            </a:r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altLang="zh-TW">
                <a:solidFill>
                  <a:srgbClr val="292929"/>
                </a:solidFill>
              </a:rPr>
              <a:t>66</a:t>
            </a:r>
          </a:p>
        </p:txBody>
      </p:sp>
      <p:sp>
        <p:nvSpPr>
          <p:cNvPr id="6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716D719B-95CD-4648-8695-E2B61E985FF0}" type="slidenum">
              <a:rPr lang="zh-TW" altLang="en-US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153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版面配置區 4"/>
          <p:cNvSpPr>
            <a:spLocks noGrp="1"/>
          </p:cNvSpPr>
          <p:nvPr>
            <p:ph type="title"/>
          </p:nvPr>
        </p:nvSpPr>
        <p:spPr>
          <a:xfrm>
            <a:off x="395536" y="188913"/>
            <a:ext cx="8208714" cy="863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4" name="文字版面配置區 8"/>
          <p:cNvSpPr>
            <a:spLocks noGrp="1"/>
          </p:cNvSpPr>
          <p:nvPr>
            <p:ph idx="1"/>
          </p:nvPr>
        </p:nvSpPr>
        <p:spPr bwMode="auto">
          <a:xfrm>
            <a:off x="395536" y="1052513"/>
            <a:ext cx="8424614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TW">
                <a:solidFill>
                  <a:srgbClr val="292929"/>
                </a:solidFill>
              </a:rPr>
              <a:t>2014/5/7</a:t>
            </a:r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altLang="zh-TW">
                <a:solidFill>
                  <a:srgbClr val="292929"/>
                </a:solidFill>
              </a:rPr>
              <a:t>66</a:t>
            </a:r>
            <a:endParaRPr lang="en-US" altLang="zh-TW" dirty="0">
              <a:solidFill>
                <a:srgbClr val="292929"/>
              </a:solidFill>
            </a:endParaRPr>
          </a:p>
        </p:txBody>
      </p:sp>
      <p:sp>
        <p:nvSpPr>
          <p:cNvPr id="6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78C2A301-F661-43A6-A47C-8365983365F3}" type="slidenum">
              <a:rPr lang="zh-TW" altLang="en-US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2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79388" y="115888"/>
            <a:ext cx="8785225" cy="6049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2014/5/7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66</a:t>
            </a:r>
            <a:endParaRPr lang="en-US" altLang="zh-TW" dirty="0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B5FB9-7DE9-4B24-9DC0-8CB638CC0ED6}" type="slidenum">
              <a:rPr lang="en-US" altLang="zh-TW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057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2014/5/7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92929"/>
                </a:solidFill>
              </a:rPr>
              <a:t>66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AFFEABB-DBD6-4A97-9A62-3D376E07582F}" type="slidenum">
              <a:rPr lang="zh-TW" altLang="en-US" smtClean="0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292929"/>
              </a:solidFill>
            </a:endParaRPr>
          </a:p>
        </p:txBody>
      </p:sp>
      <p:sp>
        <p:nvSpPr>
          <p:cNvPr id="13" name="標題版面配置區 4"/>
          <p:cNvSpPr>
            <a:spLocks noGrp="1"/>
          </p:cNvSpPr>
          <p:nvPr>
            <p:ph type="title"/>
          </p:nvPr>
        </p:nvSpPr>
        <p:spPr>
          <a:xfrm>
            <a:off x="395536" y="188913"/>
            <a:ext cx="8208714" cy="863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4" name="文字版面配置區 8"/>
          <p:cNvSpPr>
            <a:spLocks noGrp="1"/>
          </p:cNvSpPr>
          <p:nvPr>
            <p:ph idx="1"/>
          </p:nvPr>
        </p:nvSpPr>
        <p:spPr bwMode="auto">
          <a:xfrm>
            <a:off x="395536" y="1052513"/>
            <a:ext cx="8424614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2750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5475" y="430213"/>
            <a:ext cx="7772400" cy="7143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23888" y="1254125"/>
            <a:ext cx="3810000" cy="48244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86288" y="1254125"/>
            <a:ext cx="3810000" cy="48244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3678238" y="62769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89872D-1824-481C-A441-A77AD38E3373}" type="slidenum">
              <a:rPr lang="en-US" altLang="zh-TW">
                <a:solidFill>
                  <a:srgbClr val="292929"/>
                </a:solidFill>
              </a:rPr>
              <a:pPr/>
              <a:t>‹#›</a:t>
            </a:fld>
            <a:endParaRPr lang="en-US" altLang="zh-TW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55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416824" cy="79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416824" cy="47525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7636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416824" cy="79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416824" cy="47525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5109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74AE-5A59-4AF9-BE07-8F5BB5D75BE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1E30-5330-476B-80CF-B82399E98CD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1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103</a:t>
            </a:r>
            <a:r>
              <a:rPr lang="zh-TW" altLang="en-US" smtClean="0"/>
              <a:t>年</a:t>
            </a:r>
            <a:r>
              <a:rPr lang="en-US" altLang="zh-TW" smtClean="0"/>
              <a:t>4</a:t>
            </a:r>
            <a:r>
              <a:rPr lang="zh-TW" altLang="en-US" smtClean="0"/>
              <a:t>月</a:t>
            </a:r>
            <a:r>
              <a:rPr lang="en-US" altLang="zh-TW" smtClean="0"/>
              <a:t>22</a:t>
            </a:r>
            <a:r>
              <a:rPr lang="zh-TW" altLang="en-US" smtClean="0"/>
              <a:t>日</a:t>
            </a:r>
            <a:endParaRPr lang="en-US" altLang="zh-TW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5DED6B-722A-4AF2-9D97-86745E6F849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93627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8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D53F169-1B2A-43B9-A8D5-71496E706063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0601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3863" y="1905000"/>
            <a:ext cx="3978275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54538" y="1905000"/>
            <a:ext cx="3979862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103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年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4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月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22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日</a:t>
            </a:r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FC61-0E16-4DB2-9E8E-44703796F38C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61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103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年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4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月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22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日</a:t>
            </a:r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5DED6B-722A-4AF2-9D97-86745E6F849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841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44450"/>
            <a:ext cx="8229600" cy="6081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39DA7-F915-457F-B5C0-52B666BFF4A8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827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416824" cy="79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416824" cy="47525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604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416824" cy="79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416824" cy="47525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7204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74AE-5A59-4AF9-BE07-8F5BB5D75BE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1E30-5330-476B-80CF-B82399E98CD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244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8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D53F169-1B2A-43B9-A8D5-71496E706063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235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3863" y="1905000"/>
            <a:ext cx="3978275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54538" y="1905000"/>
            <a:ext cx="3979862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103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年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4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月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22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日</a:t>
            </a:r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FC61-0E16-4DB2-9E8E-44703796F38C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473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103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年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4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月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22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日</a:t>
            </a:r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5DED6B-722A-4AF2-9D97-86745E6F849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2588" y="533400"/>
            <a:ext cx="7324725" cy="1090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23863" y="1905000"/>
            <a:ext cx="3978275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554538" y="1905000"/>
            <a:ext cx="3979862" cy="4191000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CCEAF-13C0-4DF4-826F-7A16C244F0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16835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44450"/>
            <a:ext cx="8229600" cy="6081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39DA7-F915-457F-B5C0-52B666BFF4A8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03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2588" y="533400"/>
            <a:ext cx="7324725" cy="1090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23863" y="1905000"/>
            <a:ext cx="3978275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554538" y="1905000"/>
            <a:ext cx="3979862" cy="4191000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CCEAF-13C0-4DF4-826F-7A16C244F085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2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7664C-5F3A-498A-B67E-33C84B2CBDB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4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68D4-DEB7-4FF8-A131-36026138E02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8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3.gi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F3A9-05EF-47D5-B71D-F858D38EA7E7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CE5B-3CA9-43D9-97FB-543203B24C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27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74" r:id="rId6"/>
    <p:sldLayoutId id="21474837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標題輸入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第一層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753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67413"/>
            <a:ext cx="2133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319239-B701-4871-A9DF-7E0FF0B16373}" type="slidenum">
              <a:rPr kumimoji="1" lang="en-US" altLang="zh-TW" smtClean="0">
                <a:solidFill>
                  <a:srgbClr val="000000"/>
                </a:solidFill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796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標題輸入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第一層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753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67413"/>
            <a:ext cx="2133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319239-B701-4871-A9DF-7E0FF0B16373}" type="slidenum">
              <a:rPr kumimoji="1" lang="en-US" altLang="zh-TW" smtClean="0">
                <a:solidFill>
                  <a:srgbClr val="000000"/>
                </a:solidFill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148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標題輸入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第一層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753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>
                <a:solidFill>
                  <a:srgbClr val="000000"/>
                </a:solidFill>
              </a:rPr>
              <a:t>台灣北區電信分公司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67413"/>
            <a:ext cx="2133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319239-B701-4871-A9DF-7E0FF0B16373}" type="slidenum">
              <a:rPr kumimoji="1" lang="en-US" altLang="zh-TW" smtClean="0">
                <a:solidFill>
                  <a:srgbClr val="000000"/>
                </a:solidFill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38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777777"/>
          </a:solidFill>
          <a:latin typeface="Arial Black" pitchFamily="34" charset="0"/>
          <a:ea typeface="微軟正黑體" pitchFamily="34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85DC6A"/>
            </a:gs>
            <a:gs pos="14000">
              <a:srgbClr val="BFEDC6"/>
            </a:gs>
            <a:gs pos="67999">
              <a:srgbClr val="CDF1D3"/>
            </a:gs>
            <a:gs pos="89999">
              <a:srgbClr val="D3ECB9"/>
            </a:gs>
            <a:gs pos="99001">
              <a:srgbClr val="97D472"/>
            </a:gs>
            <a:gs pos="100000">
              <a:srgbClr val="97D47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351"/>
            <a:ext cx="8785225" cy="6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36613"/>
            <a:ext cx="85693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292929"/>
                </a:solidFill>
              </a:rPr>
              <a:t>2014/5/7</a:t>
            </a:r>
            <a:endParaRPr lang="en-US" altLang="zh-TW">
              <a:solidFill>
                <a:srgbClr val="292929"/>
              </a:solidFill>
            </a:endParaRP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2440" y="6237312"/>
            <a:ext cx="4522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新細明體" pitchFamily="18" charset="-12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292929"/>
                </a:solidFill>
              </a:rPr>
              <a:t>66</a:t>
            </a:r>
            <a:endParaRPr lang="en-US" altLang="zh-TW" dirty="0">
              <a:solidFill>
                <a:srgbClr val="292929"/>
              </a:solidFill>
            </a:endParaRPr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643769-59AC-4553-BB5D-6B6E068411EE}" type="slidenum">
              <a:rPr lang="en-US" altLang="zh-TW" smtClean="0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8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60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rgbClr val="FF0000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rgbClr val="FF0000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rgbClr val="FF0000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rgbClr val="FF0000"/>
          </a:solidFill>
          <a:latin typeface="Arial" charset="0"/>
          <a:ea typeface="標楷體" pitchFamily="65" charset="-120"/>
        </a:defRPr>
      </a:lvl9pPr>
    </p:titleStyle>
    <p:bodyStyle>
      <a:lvl1pPr marL="87313" indent="-87313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u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0975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80000"/>
        <a:buFont typeface="Wingdings" pitchFamily="2" charset="2"/>
        <a:buChar char="n"/>
        <a:defRPr kumimoji="1" sz="2800" b="1">
          <a:solidFill>
            <a:srgbClr val="0000CC"/>
          </a:solidFill>
          <a:latin typeface="+mn-lt"/>
          <a:ea typeface="+mn-ea"/>
        </a:defRPr>
      </a:lvl2pPr>
      <a:lvl3pPr marL="531813" indent="-176213" algn="l" rtl="0" eaLnBrk="0" fontAlgn="base" hangingPunct="0">
        <a:spcBef>
          <a:spcPts val="300"/>
        </a:spcBef>
        <a:spcAft>
          <a:spcPct val="0"/>
        </a:spcAft>
        <a:buClr>
          <a:srgbClr val="6600FF"/>
        </a:buClr>
        <a:buSzPct val="65000"/>
        <a:buFont typeface="Wingdings" pitchFamily="2" charset="2"/>
        <a:buChar char="l"/>
        <a:defRPr kumimoji="1" sz="2800" b="1">
          <a:solidFill>
            <a:srgbClr val="6600FF"/>
          </a:solidFill>
          <a:latin typeface="+mn-lt"/>
          <a:ea typeface="+mn-ea"/>
        </a:defRPr>
      </a:lvl3pPr>
      <a:lvl4pPr marL="627063" indent="-176213" algn="l" rtl="0" eaLnBrk="0" fontAlgn="base" hangingPunct="0">
        <a:spcBef>
          <a:spcPts val="300"/>
        </a:spcBef>
        <a:spcAft>
          <a:spcPct val="0"/>
        </a:spcAft>
        <a:buClr>
          <a:srgbClr val="6600FF"/>
        </a:buClr>
        <a:buSzPct val="85000"/>
        <a:buFont typeface="Wingdings" pitchFamily="2" charset="2"/>
        <a:buChar char="Ø"/>
        <a:defRPr kumimoji="1" sz="2800" b="1">
          <a:solidFill>
            <a:srgbClr val="514090"/>
          </a:solidFill>
          <a:latin typeface="+mn-lt"/>
          <a:ea typeface="+mn-ea"/>
        </a:defRPr>
      </a:lvl4pPr>
      <a:lvl5pPr marL="900113" indent="-274638" algn="l" rtl="0" eaLnBrk="0" fontAlgn="base" hangingPunct="0">
        <a:spcBef>
          <a:spcPts val="300"/>
        </a:spcBef>
        <a:spcAft>
          <a:spcPct val="0"/>
        </a:spcAft>
        <a:buClr>
          <a:srgbClr val="7030A0"/>
        </a:buClr>
        <a:buSzPct val="70000"/>
        <a:buFont typeface="Wingdings" pitchFamily="2" charset="2"/>
        <a:buChar char="ü"/>
        <a:defRPr kumimoji="1" sz="2800" b="1">
          <a:solidFill>
            <a:srgbClr val="7030A0"/>
          </a:solidFill>
          <a:latin typeface="+mn-lt"/>
          <a:ea typeface="+mn-ea"/>
        </a:defRPr>
      </a:lvl5pPr>
      <a:lvl6pPr marL="1622425" indent="-936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8"/>
        </a:buBlip>
        <a:defRPr kumimoji="1" sz="2000" b="1">
          <a:solidFill>
            <a:srgbClr val="FF5050"/>
          </a:solidFill>
          <a:latin typeface="+mn-lt"/>
          <a:ea typeface="+mn-ea"/>
        </a:defRPr>
      </a:lvl6pPr>
      <a:lvl7pPr marL="2079625" indent="-936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8"/>
        </a:buBlip>
        <a:defRPr kumimoji="1" sz="2000" b="1">
          <a:solidFill>
            <a:srgbClr val="FF5050"/>
          </a:solidFill>
          <a:latin typeface="+mn-lt"/>
          <a:ea typeface="+mn-ea"/>
        </a:defRPr>
      </a:lvl7pPr>
      <a:lvl8pPr marL="2536825" indent="-936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8"/>
        </a:buBlip>
        <a:defRPr kumimoji="1" sz="2000" b="1">
          <a:solidFill>
            <a:srgbClr val="FF5050"/>
          </a:solidFill>
          <a:latin typeface="+mn-lt"/>
          <a:ea typeface="+mn-ea"/>
        </a:defRPr>
      </a:lvl8pPr>
      <a:lvl9pPr marL="2994025" indent="-936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8"/>
        </a:buBlip>
        <a:defRPr kumimoji="1" sz="2000" b="1">
          <a:solidFill>
            <a:srgbClr val="FF505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F3A9-05EF-47D5-B71D-F858D38EA7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CE5B-3CA9-43D9-97FB-543203B24CB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F3A9-05EF-47D5-B71D-F858D38EA7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CE5B-3CA9-43D9-97FB-543203B24CB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7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8712968" cy="2232248"/>
          </a:xfrm>
        </p:spPr>
        <p:txBody>
          <a:bodyPr>
            <a:normAutofit/>
          </a:bodyPr>
          <a:lstStyle/>
          <a:p>
            <a:r>
              <a:rPr lang="zh-TW" altLang="en-US" sz="3600" b="1" kern="0" dirty="0">
                <a:solidFill>
                  <a:prstClr val="black"/>
                </a:solidFill>
                <a:latin typeface="Helvetica"/>
                <a:ea typeface="標楷體" pitchFamily="65" charset="-120"/>
              </a:rPr>
              <a:t>職場健康風險管理</a:t>
            </a:r>
            <a:r>
              <a:rPr lang="en-US" altLang="zh-TW" sz="3600" b="1" kern="0" dirty="0">
                <a:solidFill>
                  <a:prstClr val="black"/>
                </a:solidFill>
                <a:latin typeface="Helvetica"/>
                <a:ea typeface="標楷體" pitchFamily="65" charset="-120"/>
              </a:rPr>
              <a:t/>
            </a:r>
            <a:br>
              <a:rPr lang="en-US" altLang="zh-TW" sz="3600" b="1" kern="0" dirty="0">
                <a:solidFill>
                  <a:prstClr val="black"/>
                </a:solidFill>
                <a:latin typeface="Helvetica"/>
                <a:ea typeface="標楷體" pitchFamily="65" charset="-120"/>
              </a:rPr>
            </a:br>
            <a:r>
              <a:rPr lang="en-US" altLang="zh-TW" sz="3200" b="1" dirty="0">
                <a:solidFill>
                  <a:prstClr val="black"/>
                </a:solidFill>
                <a:latin typeface="Times New Roman"/>
              </a:rPr>
              <a:t>Health Risk Management in Workplace</a:t>
            </a:r>
            <a:endParaRPr lang="zh-TW" altLang="zh-TW" sz="2700" kern="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/>
              <a:cs typeface="Calibr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3932" y="5013176"/>
            <a:ext cx="5400599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800"/>
              </a:lnSpc>
              <a:spcBef>
                <a:spcPts val="1200"/>
              </a:spcBef>
            </a:pPr>
            <a:r>
              <a:rPr lang="zh-TW" altLang="en-US" sz="2800" b="1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標楷體" pitchFamily="65" charset="-120"/>
                <a:ea typeface="標楷體" pitchFamily="65" charset="-120"/>
                <a:cs typeface="Calibri"/>
              </a:rPr>
              <a:t>陳叡瑜博士</a:t>
            </a:r>
            <a:r>
              <a:rPr lang="en-US" altLang="zh-TW" sz="28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標楷體" pitchFamily="65" charset="-120"/>
                <a:ea typeface="標楷體" pitchFamily="65" charset="-120"/>
                <a:cs typeface="Calibri"/>
              </a:rPr>
              <a:t>(</a:t>
            </a:r>
            <a:r>
              <a:rPr lang="en-US" altLang="zh-TW" sz="28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Dr. </a:t>
            </a:r>
            <a:r>
              <a:rPr lang="en-US" altLang="zh-TW" sz="28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Calibri"/>
              </a:rPr>
              <a:t>Ruey</a:t>
            </a:r>
            <a:r>
              <a:rPr lang="en-US" altLang="zh-TW" sz="28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Calibri"/>
              </a:rPr>
              <a:t>-Yu Chen)</a:t>
            </a:r>
            <a:br>
              <a:rPr lang="en-US" altLang="zh-TW" sz="28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Calibri"/>
              </a:rPr>
            </a:br>
            <a:r>
              <a:rPr lang="zh-TW" altLang="en-US" sz="2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標楷體" pitchFamily="65" charset="-120"/>
                <a:ea typeface="標楷體" pitchFamily="65" charset="-120"/>
                <a:cs typeface="Calibri"/>
              </a:rPr>
              <a:t>臺北醫學大學公共衛生學系副教授</a:t>
            </a:r>
            <a:br>
              <a:rPr lang="zh-TW" altLang="en-US" sz="2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標楷體" pitchFamily="65" charset="-120"/>
                <a:ea typeface="標楷體" pitchFamily="65" charset="-120"/>
                <a:cs typeface="Calibri"/>
              </a:rPr>
            </a:br>
            <a:r>
              <a:rPr lang="zh-TW" altLang="en-US" sz="2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標楷體" pitchFamily="65" charset="-120"/>
                <a:ea typeface="標楷體" pitchFamily="65" charset="-120"/>
                <a:cs typeface="Calibri"/>
              </a:rPr>
              <a:t>臺北醫學大學環保暨安全衛生處處長</a:t>
            </a:r>
            <a:r>
              <a:rPr lang="en-US" altLang="zh-TW" sz="2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標楷體" pitchFamily="65" charset="-120"/>
                <a:ea typeface="標楷體" pitchFamily="65" charset="-120"/>
                <a:cs typeface="Calibri"/>
              </a:rPr>
              <a:t/>
            </a:r>
            <a:br>
              <a:rPr lang="en-US" altLang="zh-TW" sz="2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標楷體" pitchFamily="65" charset="-120"/>
                <a:ea typeface="標楷體" pitchFamily="65" charset="-120"/>
                <a:cs typeface="Calibri"/>
              </a:rPr>
            </a:br>
            <a:r>
              <a:rPr lang="zh-TW" altLang="en-US" sz="2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標楷體" pitchFamily="65" charset="-120"/>
                <a:ea typeface="標楷體" pitchFamily="65" charset="-120"/>
                <a:cs typeface="Calibri"/>
              </a:rPr>
              <a:t>國民健康署北區健康職場推動中心主持人</a:t>
            </a:r>
            <a:endParaRPr lang="zh-TW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TW" sz="4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40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103</a:t>
            </a:r>
            <a:r>
              <a:rPr lang="zh-TW" altLang="en-US" sz="4000" b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年勞保職業病給付成因</a:t>
            </a:r>
            <a:r>
              <a:rPr lang="en-US" altLang="zh-TW" sz="3200" b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b="1" dirty="0"/>
          </a:p>
        </p:txBody>
      </p:sp>
      <p:graphicFrame>
        <p:nvGraphicFramePr>
          <p:cNvPr id="6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45541"/>
              </p:ext>
            </p:extLst>
          </p:nvPr>
        </p:nvGraphicFramePr>
        <p:xfrm>
          <a:off x="755576" y="1282420"/>
          <a:ext cx="7918446" cy="5116909"/>
        </p:xfrm>
        <a:graphic>
          <a:graphicData uri="http://schemas.openxmlformats.org/drawingml/2006/table">
            <a:tbl>
              <a:tblPr/>
              <a:tblGrid>
                <a:gridCol w="648072"/>
                <a:gridCol w="561606"/>
                <a:gridCol w="617190"/>
                <a:gridCol w="529199"/>
                <a:gridCol w="492277"/>
                <a:gridCol w="504582"/>
                <a:gridCol w="504582"/>
                <a:gridCol w="516890"/>
                <a:gridCol w="492277"/>
                <a:gridCol w="516890"/>
                <a:gridCol w="491934"/>
                <a:gridCol w="491934"/>
                <a:gridCol w="566459"/>
                <a:gridCol w="492277"/>
                <a:gridCol w="492277"/>
              </a:tblGrid>
              <a:tr h="390224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手臂肩頸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礦工塵肺症及併發症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職業性下背痛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腦血管疾病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生物性危害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職業性皮膚病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職業相關癌症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精神疾病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有機溶劑或化學物質氣體</a:t>
                      </a:r>
                      <a:endParaRPr lang="zh-TW" alt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異常溫度</a:t>
                      </a:r>
                      <a:endParaRPr lang="zh-TW" alt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職業性氣喘、過敏性肺炎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矽肺症及</a:t>
                      </a:r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併發症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其他可歸咎於職業因素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5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傷病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524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348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106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28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5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失能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206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143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6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死亡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27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148064" y="1223406"/>
            <a:ext cx="1008112" cy="5175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635896" y="1282427"/>
            <a:ext cx="504056" cy="5116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259632" y="4221088"/>
            <a:ext cx="47525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腦心血管疾病後果最嚴重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205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職業安全衛生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zh-TW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文字版面配置區 1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20880" cy="475252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zh-TW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條第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項</a:t>
            </a:r>
            <a:endParaRPr lang="en-US" altLang="zh-TW" sz="28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400" b="1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雇主對下列事項，應妥為規劃及採取必要之安全衛生措施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lvl="1" algn="l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重複性作業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等促發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肌肉骨骼疾病之預防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077913" lvl="1" indent="-628650" algn="l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二、輪班、夜間工作、長時間工作等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異常工作負荷促發疾病之預防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077913" lvl="1" indent="-620713" algn="l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三、執行職務因他人行為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遭受身體或精神不法侵害之預防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1077913" lvl="1" indent="-628650" algn="l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避難、急救、休息或其他為保護勞工身心健康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之事項。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r>
              <a:rPr lang="zh-TW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endParaRPr lang="en-US" altLang="zh-TW" sz="2400" b="1" u="sng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對妊娠中、分娩未滿一年之婦女保護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77913" lvl="1" indent="-628650" algn="l"/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zh-TW" altLang="en-US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A19D8F8C-C123-4275-BFC4-3A01A713EAF4}" type="slidenum"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11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/57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15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7564" y="121358"/>
            <a:ext cx="7416824" cy="79208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改變健康風險之後的健康成本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4015"/>
            <a:ext cx="7920879" cy="58752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5098707" y="2564905"/>
            <a:ext cx="1681885" cy="105868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2909102" y="4437112"/>
            <a:ext cx="1944216" cy="43204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8175"/>
            <a:ext cx="76962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71600" y="11663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中高風險員工與低風險員工對雇主與員工的意義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0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雇主應如何降低員工不健康的風險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idx="1"/>
          </p:nvPr>
        </p:nvSpPr>
        <p:spPr>
          <a:xfrm>
            <a:off x="539552" y="3501008"/>
            <a:ext cx="8445624" cy="4525963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kumimoji="1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瞭解健康對工作能力</a:t>
            </a:r>
            <a:r>
              <a:rPr kumimoji="1"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1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生產力之影響</a:t>
            </a:r>
            <a:endParaRPr kumimoji="1"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None/>
            </a:pPr>
            <a:r>
              <a:rPr kumimoji="1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實施健康風險評估與危害預防</a:t>
            </a:r>
            <a:r>
              <a:rPr kumimoji="1"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才是王道</a:t>
            </a:r>
            <a:r>
              <a:rPr kumimoji="1"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755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B607295-D2CF-4AB5-BE4D-718CD9F0E001}" type="slidenum">
              <a:rPr lang="en-US" altLang="zh-TW">
                <a:solidFill>
                  <a:prstClr val="black"/>
                </a:solidFill>
              </a:rPr>
              <a:pPr eaLnBrk="1" hangingPunct="1"/>
              <a:t>15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684213" y="115888"/>
            <a:ext cx="2887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5" tIns="41238" rIns="82475" bIns="41238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669925" indent="-25717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030288" indent="-204788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443038" indent="-20637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1855788" indent="-20637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312988" indent="-2063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770188" indent="-2063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227388" indent="-2063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684588" indent="-20637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0" hangingPunct="0">
              <a:defRPr/>
            </a:pPr>
            <a:r>
              <a:rPr kumimoji="0" lang="en-GB" altLang="zh-TW" sz="3200" b="1" dirty="0" err="1" smtClean="0">
                <a:solidFill>
                  <a:srgbClr val="000099"/>
                </a:solidFill>
              </a:rPr>
              <a:t>Presenteeism</a:t>
            </a:r>
            <a:r>
              <a:rPr kumimoji="0" lang="en-GB" altLang="zh-TW" sz="3200" b="1" dirty="0" smtClean="0">
                <a:solidFill>
                  <a:srgbClr val="000099"/>
                </a:solidFill>
              </a:rPr>
              <a:t/>
            </a:r>
            <a:br>
              <a:rPr kumimoji="0" lang="en-GB" altLang="zh-TW" sz="3200" b="1" dirty="0" smtClean="0">
                <a:solidFill>
                  <a:srgbClr val="000099"/>
                </a:solidFill>
              </a:rPr>
            </a:br>
            <a:r>
              <a:rPr kumimoji="0" lang="en-GB" altLang="zh-TW" sz="2800" b="1" dirty="0" smtClean="0">
                <a:solidFill>
                  <a:srgbClr val="000099"/>
                </a:solidFill>
                <a:ea typeface="標楷體" pitchFamily="65" charset="-120"/>
              </a:rPr>
              <a:t>(</a:t>
            </a:r>
            <a:r>
              <a:rPr kumimoji="0" lang="zh-TW" altLang="en-GB" sz="2800" b="1" dirty="0" smtClean="0">
                <a:solidFill>
                  <a:srgbClr val="000099"/>
                </a:solidFill>
                <a:ea typeface="標楷體" pitchFamily="65" charset="-120"/>
              </a:rPr>
              <a:t>減效出席）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971550" y="4221163"/>
            <a:ext cx="38893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5" tIns="41238" rIns="82475" bIns="41238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69925" indent="-2571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30288" indent="-2047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43038" indent="-206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55788" indent="-206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12988" indent="-206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70188" indent="-206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227388" indent="-206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684588" indent="-206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Clr>
                <a:prstClr val="black"/>
              </a:buClr>
              <a:buFont typeface="Symbol" pitchFamily="18" charset="2"/>
              <a:buChar char="-"/>
            </a:pPr>
            <a:r>
              <a:rPr kumimoji="0" lang="zh-TW" altLang="en-GB" sz="22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士氣低落</a:t>
            </a:r>
          </a:p>
          <a:p>
            <a:pPr>
              <a:buClr>
                <a:prstClr val="black"/>
              </a:buClr>
              <a:buFont typeface="Symbol" pitchFamily="18" charset="2"/>
              <a:buChar char="-"/>
            </a:pPr>
            <a:r>
              <a:rPr kumimoji="0" lang="zh-TW" altLang="en-GB" sz="22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精神無法集中</a:t>
            </a:r>
          </a:p>
          <a:p>
            <a:pPr>
              <a:buClr>
                <a:prstClr val="black"/>
              </a:buClr>
              <a:buFont typeface="Symbol" pitchFamily="18" charset="2"/>
              <a:buChar char="-"/>
            </a:pPr>
            <a:r>
              <a:rPr kumimoji="0" lang="zh-TW" altLang="en-GB" sz="22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一再地重工</a:t>
            </a:r>
          </a:p>
          <a:p>
            <a:pPr>
              <a:buClr>
                <a:prstClr val="black"/>
              </a:buClr>
              <a:buFont typeface="Symbol" pitchFamily="18" charset="2"/>
              <a:buChar char="-"/>
            </a:pPr>
            <a:r>
              <a:rPr kumimoji="0" lang="zh-TW" altLang="en-GB" sz="22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工作效率變慢</a:t>
            </a:r>
          </a:p>
          <a:p>
            <a:pPr>
              <a:buClr>
                <a:prstClr val="black"/>
              </a:buClr>
              <a:buFont typeface="Symbol" pitchFamily="18" charset="2"/>
              <a:buChar char="-"/>
            </a:pPr>
            <a:r>
              <a:rPr kumimoji="0" lang="zh-TW" altLang="en-GB" sz="22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體能狀態不佳</a:t>
            </a:r>
          </a:p>
          <a:p>
            <a:pPr>
              <a:buClr>
                <a:prstClr val="black"/>
              </a:buClr>
              <a:buFont typeface="Symbol" pitchFamily="18" charset="2"/>
              <a:buChar char="-"/>
            </a:pPr>
            <a:r>
              <a:rPr kumimoji="0" lang="zh-TW" altLang="en-GB" sz="22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藥物治療的反應及副作用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4932363" y="115888"/>
            <a:ext cx="3816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5" tIns="41238" rIns="82475" bIns="41238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69925" indent="-2571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30288" indent="-2047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43038" indent="-206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55788" indent="-206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12988" indent="-206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70188" indent="-206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227388" indent="-206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684588" indent="-206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0" lang="en-GB" altLang="zh-TW" sz="3200" b="1">
                <a:solidFill>
                  <a:srgbClr val="1F497D"/>
                </a:solidFill>
              </a:rPr>
              <a:t>Absenteeism</a:t>
            </a:r>
          </a:p>
          <a:p>
            <a:r>
              <a:rPr kumimoji="0" lang="en-GB" altLang="zh-TW" sz="2800" b="1">
                <a:solidFill>
                  <a:srgbClr val="1F497D"/>
                </a:solidFill>
                <a:ea typeface="標楷體" pitchFamily="65" charset="-120"/>
              </a:rPr>
              <a:t>(</a:t>
            </a:r>
            <a:r>
              <a:rPr kumimoji="0" lang="zh-TW" altLang="en-GB" sz="2800" b="1">
                <a:solidFill>
                  <a:srgbClr val="1F497D"/>
                </a:solidFill>
                <a:ea typeface="標楷體" pitchFamily="65" charset="-120"/>
              </a:rPr>
              <a:t>缺席</a:t>
            </a:r>
            <a:r>
              <a:rPr kumimoji="0" lang="en-GB" altLang="zh-TW" sz="2800" b="1">
                <a:solidFill>
                  <a:srgbClr val="1F497D"/>
                </a:solidFill>
                <a:ea typeface="標楷體" pitchFamily="65" charset="-120"/>
              </a:rPr>
              <a:t>)</a:t>
            </a:r>
          </a:p>
        </p:txBody>
      </p:sp>
      <p:sp>
        <p:nvSpPr>
          <p:cNvPr id="43014" name="AutoShape 5"/>
          <p:cNvSpPr>
            <a:spLocks noChangeArrowheads="1"/>
          </p:cNvSpPr>
          <p:nvPr/>
        </p:nvSpPr>
        <p:spPr bwMode="auto">
          <a:xfrm>
            <a:off x="3924300" y="333375"/>
            <a:ext cx="504825" cy="431800"/>
          </a:xfrm>
          <a:prstGeom prst="leftRightArrow">
            <a:avLst>
              <a:gd name="adj1" fmla="val 50000"/>
              <a:gd name="adj2" fmla="val 23382"/>
            </a:avLst>
          </a:prstGeom>
          <a:solidFill>
            <a:srgbClr val="008080"/>
          </a:solidFill>
          <a:ln>
            <a:noFill/>
          </a:ln>
          <a:effectLst>
            <a:prstShdw prst="shdw17" dist="17961" dir="2700000">
              <a:srgbClr val="004D4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479" tIns="41239" rIns="82479" bIns="41239" anchor="ctr"/>
          <a:lstStyle>
            <a:lvl1pPr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69925" indent="-257175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30288" indent="-204788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43038" indent="-206375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55788" indent="-206375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12988" indent="-206375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70188" indent="-206375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227388" indent="-206375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684588" indent="-206375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kumimoji="0" lang="zh-TW" altLang="zh-TW" sz="1600">
              <a:solidFill>
                <a:prstClr val="black"/>
              </a:solidFill>
            </a:endParaRPr>
          </a:p>
        </p:txBody>
      </p:sp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393700" y="1266825"/>
            <a:ext cx="8442325" cy="287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marL="412750" indent="-412750" defTabSz="8255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25500" indent="-412750" defTabSz="8255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030288" indent="-204788" defTabSz="8255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443038" indent="-206375" defTabSz="8255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1855788" indent="-206375" defTabSz="8255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312988" indent="-206375" defTabSz="8255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770188" indent="-206375" defTabSz="8255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227388" indent="-206375" defTabSz="8255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684588" indent="-206375" defTabSz="8255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0" hangingPunct="0">
              <a:buFontTx/>
              <a:buAutoNum type="arabicPeriod"/>
              <a:defRPr/>
            </a:pPr>
            <a:r>
              <a:rPr lang="zh-TW" altLang="zh-TW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Presentee這個字，最早出現在1892年，之後則演化為Presenteeism</a:t>
            </a:r>
            <a:r>
              <a:rPr lang="zh-TW" altLang="en-US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eaLnBrk="0" hangingPunct="0">
              <a:buFontTx/>
              <a:buAutoNum type="arabicPeriod"/>
              <a:defRPr/>
            </a:pPr>
            <a:endParaRPr lang="zh-TW" altLang="en-US" sz="7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buFontTx/>
              <a:buAutoNum type="arabicPeriod"/>
              <a:defRPr/>
            </a:pPr>
            <a:r>
              <a:rPr lang="en-US" altLang="zh-TW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1998</a:t>
            </a:r>
            <a:r>
              <a:rPr lang="zh-TW" altLang="en-US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年由</a:t>
            </a:r>
            <a:r>
              <a:rPr lang="en-US" altLang="zh-TW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Simpson</a:t>
            </a:r>
            <a:r>
              <a:rPr lang="zh-TW" altLang="en-US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等人開始研究； </a:t>
            </a:r>
            <a:r>
              <a:rPr lang="en-US" altLang="zh-TW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2002</a:t>
            </a:r>
            <a:r>
              <a:rPr lang="zh-TW" altLang="en-US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年，</a:t>
            </a:r>
            <a:r>
              <a:rPr lang="en-US" altLang="zh-TW" sz="25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Koopman</a:t>
            </a:r>
            <a:r>
              <a:rPr lang="zh-TW" altLang="en-US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等人開始針對其與健康的相關性做出明確定義 </a:t>
            </a:r>
            <a:r>
              <a:rPr lang="en-US" altLang="zh-TW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(Johns, 2010)</a:t>
            </a:r>
          </a:p>
          <a:p>
            <a:pPr eaLnBrk="0" hangingPunct="0">
              <a:buFontTx/>
              <a:buAutoNum type="arabicPeriod"/>
              <a:defRPr/>
            </a:pPr>
            <a:endParaRPr lang="en-US" altLang="zh-TW" sz="7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buFontTx/>
              <a:buAutoNum type="arabicPeriod"/>
              <a:defRPr/>
            </a:pPr>
            <a:r>
              <a:rPr lang="zh-TW" altLang="en-US" sz="25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rPr>
              <a:t>定義：即使感到身體不適，仍然持續工作</a:t>
            </a:r>
            <a:r>
              <a:rPr lang="zh-TW" altLang="en-GB" sz="25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en-GB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但卻非處於最佳的效率狀態。</a:t>
            </a:r>
            <a:endParaRPr lang="zh-TW" altLang="en-US" sz="25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lvl="1" eaLnBrk="0" hangingPunct="0">
              <a:lnSpc>
                <a:spcPct val="70000"/>
              </a:lnSpc>
              <a:defRPr/>
            </a:pPr>
            <a:r>
              <a:rPr lang="en-US" altLang="zh-TW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en-US" altLang="zh-TW" sz="16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Aronsson</a:t>
            </a:r>
            <a:r>
              <a:rPr lang="en-US" altLang="zh-TW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</a:t>
            </a:r>
            <a:r>
              <a:rPr lang="en-US" altLang="zh-TW" sz="16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Gustafsson</a:t>
            </a:r>
            <a:r>
              <a:rPr lang="en-US" altLang="zh-TW" sz="1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and Dallner,2000)</a:t>
            </a:r>
            <a:r>
              <a:rPr lang="en-US" altLang="zh-TW" sz="2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</a:p>
        </p:txBody>
      </p:sp>
      <p:pic>
        <p:nvPicPr>
          <p:cNvPr id="43016" name="Picture 8" descr="380818_10150467961357852_576487851_8850628_1365870625_n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38893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5867400" y="5805488"/>
            <a:ext cx="3062288" cy="7429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479" tIns="41239" rIns="82479" bIns="41239" anchor="ctr"/>
          <a:lstStyle>
            <a:lvl1pPr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69925" indent="-257175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030288" indent="-204788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443038" indent="-206375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855788" indent="-206375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12988" indent="-206375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770188" indent="-206375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227388" indent="-206375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684588" indent="-206375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kumimoji="0" lang="zh-TW" altLang="zh-TW" sz="1600">
              <a:solidFill>
                <a:prstClr val="black"/>
              </a:solidFill>
            </a:endParaRPr>
          </a:p>
        </p:txBody>
      </p:sp>
      <p:sp>
        <p:nvSpPr>
          <p:cNvPr id="43018" name="Rectangle 9"/>
          <p:cNvSpPr>
            <a:spLocks noChangeArrowheads="1"/>
          </p:cNvSpPr>
          <p:nvPr/>
        </p:nvSpPr>
        <p:spPr bwMode="auto">
          <a:xfrm>
            <a:off x="323850" y="2989263"/>
            <a:ext cx="8569325" cy="8255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85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523915" y="6492875"/>
            <a:ext cx="2133600" cy="365125"/>
          </a:xfrm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6E97D1F-CDC9-48BD-963D-CBDB0359B045}" type="slidenum">
              <a:rPr lang="en-US" altLang="zh-TW">
                <a:solidFill>
                  <a:prstClr val="black"/>
                </a:solidFill>
              </a:rPr>
              <a:pPr eaLnBrk="1" hangingPunct="1"/>
              <a:t>16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60350"/>
            <a:ext cx="8228013" cy="7572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員工開始 </a:t>
            </a:r>
            <a:r>
              <a:rPr lang="en-US" altLang="zh-TW" sz="3600" b="1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Presenteeism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的影響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282700"/>
            <a:ext cx="4537075" cy="502602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marL="358775" indent="-358775" defTabSz="1014413" eaLnBrk="1" hangingPunct="1">
              <a:lnSpc>
                <a:spcPct val="80000"/>
              </a:lnSpc>
              <a:defRPr/>
            </a:pPr>
            <a:r>
              <a:rPr lang="zh-TW" altLang="en-US" sz="3000" b="1" u="sng" dirty="0" smtClean="0">
                <a:solidFill>
                  <a:srgbClr val="003399"/>
                </a:solidFill>
                <a:ea typeface="標楷體" pitchFamily="65" charset="-120"/>
              </a:rPr>
              <a:t>生產力減損</a:t>
            </a:r>
          </a:p>
          <a:p>
            <a:pPr marL="538163" lvl="1" indent="0" defTabSz="1014413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400" b="1" dirty="0" smtClean="0">
                <a:ea typeface="標楷體" pitchFamily="65" charset="-120"/>
              </a:rPr>
              <a:t>長期抱病工作，導致疾病惡化。計算以每日損失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</a:rPr>
              <a:t>X%</a:t>
            </a:r>
            <a:r>
              <a:rPr lang="zh-TW" altLang="en-US" sz="2400" b="1" dirty="0" smtClean="0">
                <a:ea typeface="標楷體" pitchFamily="65" charset="-120"/>
              </a:rPr>
              <a:t>的生產力，乘上時薪即為經濟損失</a:t>
            </a:r>
          </a:p>
          <a:p>
            <a:pPr marL="538163" lvl="1" indent="0" defTabSz="1014413" eaLnBrk="1" hangingPunct="1">
              <a:lnSpc>
                <a:spcPct val="80000"/>
              </a:lnSpc>
              <a:buFontTx/>
              <a:buNone/>
              <a:defRPr/>
            </a:pPr>
            <a:endParaRPr lang="zh-TW" altLang="en-US" sz="800" b="1" dirty="0" smtClean="0">
              <a:ea typeface="標楷體" pitchFamily="65" charset="-120"/>
            </a:endParaRPr>
          </a:p>
          <a:p>
            <a:pPr marL="358775" indent="-358775" defTabSz="1014413" eaLnBrk="1" hangingPunct="1">
              <a:lnSpc>
                <a:spcPct val="80000"/>
              </a:lnSpc>
              <a:defRPr/>
            </a:pPr>
            <a:r>
              <a:rPr lang="zh-TW" altLang="en-US" sz="3000" b="1" u="sng" dirty="0" smtClean="0">
                <a:solidFill>
                  <a:srgbClr val="003399"/>
                </a:solidFill>
                <a:ea typeface="標楷體" pitchFamily="65" charset="-120"/>
              </a:rPr>
              <a:t>未來的疾病風險因子</a:t>
            </a:r>
          </a:p>
          <a:p>
            <a:pPr marL="538163" lvl="1" indent="0" defTabSz="1014413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400" b="1" dirty="0" smtClean="0">
                <a:ea typeface="標楷體" pitchFamily="65" charset="-120"/>
              </a:rPr>
              <a:t>長期抱病工作，導致疾病惡化，如：肥胖、高血壓、心血管疾病、癌症、憂鬱症、精神衰弱</a:t>
            </a:r>
          </a:p>
          <a:p>
            <a:pPr marL="358775" indent="-358775" defTabSz="1014413" eaLnBrk="1" hangingPunct="1">
              <a:lnSpc>
                <a:spcPct val="80000"/>
              </a:lnSpc>
              <a:defRPr/>
            </a:pPr>
            <a:r>
              <a:rPr lang="zh-TW" altLang="en-US" sz="3000" b="1" u="sng" dirty="0" smtClean="0">
                <a:solidFill>
                  <a:srgbClr val="003399"/>
                </a:solidFill>
                <a:ea typeface="標楷體" pitchFamily="65" charset="-120"/>
              </a:rPr>
              <a:t>誘發</a:t>
            </a:r>
            <a:r>
              <a:rPr lang="en-US" altLang="zh-TW" sz="3000" b="1" u="sng" dirty="0" smtClean="0">
                <a:solidFill>
                  <a:srgbClr val="003399"/>
                </a:solidFill>
                <a:ea typeface="標楷體" pitchFamily="65" charset="-120"/>
              </a:rPr>
              <a:t>Absenteeism</a:t>
            </a:r>
          </a:p>
          <a:p>
            <a:pPr marL="538163" lvl="1" indent="0" defTabSz="1014413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400" b="1" dirty="0" smtClean="0">
                <a:ea typeface="標楷體" pitchFamily="65" charset="-120"/>
              </a:rPr>
              <a:t>本身便是長期</a:t>
            </a:r>
            <a:r>
              <a:rPr lang="en-US" altLang="zh-TW" sz="2400" b="1" dirty="0" smtClean="0">
                <a:ea typeface="標楷體" pitchFamily="65" charset="-120"/>
              </a:rPr>
              <a:t>Absenteeism</a:t>
            </a:r>
            <a:r>
              <a:rPr lang="zh-TW" altLang="en-US" sz="2400" b="1" dirty="0" smtClean="0">
                <a:ea typeface="標楷體" pitchFamily="65" charset="-120"/>
              </a:rPr>
              <a:t>的有力預測因子</a:t>
            </a:r>
          </a:p>
          <a:p>
            <a:pPr marL="358775" indent="-358775" defTabSz="1014413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1600" dirty="0" smtClean="0">
                <a:ea typeface="標楷體" pitchFamily="65" charset="-120"/>
              </a:rPr>
              <a:t>          </a:t>
            </a:r>
            <a:r>
              <a:rPr lang="en-US" altLang="zh-TW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en-US" altLang="zh-TW" sz="18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Aronsson</a:t>
            </a:r>
            <a:r>
              <a:rPr lang="en-US" altLang="zh-TW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Gustafsson,2009)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810000" cy="2647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5292725" y="4724400"/>
            <a:ext cx="3743325" cy="854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479" tIns="41239" rIns="82479" bIns="41239">
            <a:spAutoFit/>
          </a:bodyPr>
          <a:lstStyle>
            <a:lvl1pPr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GB" altLang="zh-TW" sz="25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Presenteeism is big productivity opportunity.</a:t>
            </a:r>
          </a:p>
        </p:txBody>
      </p:sp>
    </p:spTree>
    <p:extLst>
      <p:ext uri="{BB962C8B-B14F-4D97-AF65-F5344CB8AC3E}">
        <p14:creationId xmlns:p14="http://schemas.microsoft.com/office/powerpoint/2010/main" val="2974692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編號版面配置區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FC89893-4E1F-4549-9E37-E8127E42A314}" type="slidenum">
              <a:rPr lang="en-US" altLang="zh-TW">
                <a:solidFill>
                  <a:prstClr val="black"/>
                </a:solidFill>
              </a:rPr>
              <a:pPr eaLnBrk="1" hangingPunct="1"/>
              <a:t>17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75493" name="Text Box 5"/>
          <p:cNvSpPr txBox="1">
            <a:spLocks noChangeArrowheads="1"/>
          </p:cNvSpPr>
          <p:nvPr/>
        </p:nvSpPr>
        <p:spPr bwMode="auto">
          <a:xfrm>
            <a:off x="326569" y="1280008"/>
            <a:ext cx="1726198" cy="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02" tIns="43201" rIns="86402" bIns="43201">
            <a:spAutoFit/>
          </a:bodyPr>
          <a:lstStyle>
            <a:lvl1pPr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en-US" altLang="zh-TW" sz="2000" b="1" dirty="0">
                <a:solidFill>
                  <a:srgbClr val="C0504D"/>
                </a:solidFill>
              </a:rPr>
              <a:t>Productivity </a:t>
            </a:r>
          </a:p>
          <a:p>
            <a:pPr algn="ctr">
              <a:lnSpc>
                <a:spcPct val="80000"/>
              </a:lnSpc>
            </a:pPr>
            <a:r>
              <a:rPr kumimoji="0" lang="en-US" altLang="zh-TW" sz="2000" b="1" dirty="0">
                <a:solidFill>
                  <a:srgbClr val="C0504D"/>
                </a:solidFill>
              </a:rPr>
              <a:t>losses</a:t>
            </a:r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1996118" y="1394308"/>
            <a:ext cx="323571" cy="39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02" tIns="43201" rIns="86402" bIns="43201">
            <a:spAutoFit/>
          </a:bodyPr>
          <a:lstStyle>
            <a:lvl1pPr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0" lang="en-US" altLang="zh-TW" sz="2000" b="1">
                <a:solidFill>
                  <a:srgbClr val="C0504D"/>
                </a:solidFill>
              </a:rPr>
              <a:t>=</a:t>
            </a:r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2358804" y="1414946"/>
            <a:ext cx="1841615" cy="39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02" tIns="43201" rIns="86402" bIns="43201">
            <a:spAutoFit/>
          </a:bodyPr>
          <a:lstStyle>
            <a:lvl1pPr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C0504D"/>
                </a:solidFill>
              </a:rPr>
              <a:t>Presenteeism</a:t>
            </a:r>
          </a:p>
        </p:txBody>
      </p:sp>
      <p:sp>
        <p:nvSpPr>
          <p:cNvPr id="575496" name="Text Box 8"/>
          <p:cNvSpPr txBox="1">
            <a:spLocks noChangeArrowheads="1"/>
          </p:cNvSpPr>
          <p:nvPr/>
        </p:nvSpPr>
        <p:spPr bwMode="auto">
          <a:xfrm>
            <a:off x="4182106" y="1410183"/>
            <a:ext cx="323571" cy="39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02" tIns="43201" rIns="86402" bIns="43201">
            <a:spAutoFit/>
          </a:bodyPr>
          <a:lstStyle>
            <a:lvl1pPr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0" lang="en-US" altLang="zh-TW" sz="2000" b="1">
                <a:solidFill>
                  <a:srgbClr val="C0504D"/>
                </a:solidFill>
                <a:ea typeface="標楷體" pitchFamily="65" charset="-120"/>
              </a:rPr>
              <a:t>+</a:t>
            </a:r>
          </a:p>
        </p:txBody>
      </p:sp>
      <p:sp>
        <p:nvSpPr>
          <p:cNvPr id="575497" name="Text Box 9"/>
          <p:cNvSpPr txBox="1">
            <a:spLocks noChangeArrowheads="1"/>
          </p:cNvSpPr>
          <p:nvPr/>
        </p:nvSpPr>
        <p:spPr bwMode="auto">
          <a:xfrm>
            <a:off x="4546721" y="1414946"/>
            <a:ext cx="1771082" cy="39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02" tIns="43201" rIns="86402" bIns="43201">
            <a:spAutoFit/>
          </a:bodyPr>
          <a:lstStyle>
            <a:lvl1pPr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C0504D"/>
                </a:solidFill>
              </a:rPr>
              <a:t>Absenteeism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388731" y="1410183"/>
            <a:ext cx="323571" cy="39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02" tIns="43201" rIns="86402" bIns="43201">
            <a:spAutoFit/>
          </a:bodyPr>
          <a:lstStyle>
            <a:lvl1pPr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0" lang="en-US" altLang="zh-TW" sz="2000" b="1">
                <a:solidFill>
                  <a:srgbClr val="C0504D"/>
                </a:solidFill>
                <a:ea typeface="標楷體" pitchFamily="65" charset="-120"/>
              </a:rPr>
              <a:t>+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765326" y="1280008"/>
            <a:ext cx="2412284" cy="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02" tIns="43201" rIns="86402" bIns="43201">
            <a:spAutoFit/>
          </a:bodyPr>
          <a:lstStyle>
            <a:lvl1pPr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0" lang="en-US" altLang="zh-TW" sz="2000" b="1">
                <a:solidFill>
                  <a:srgbClr val="C0504D"/>
                </a:solidFill>
              </a:rPr>
              <a:t>Turnover</a:t>
            </a:r>
          </a:p>
          <a:p>
            <a:pPr algn="ctr">
              <a:lnSpc>
                <a:spcPct val="80000"/>
              </a:lnSpc>
            </a:pPr>
            <a:r>
              <a:rPr kumimoji="0" lang="en-US" altLang="zh-TW" sz="2000" b="1">
                <a:solidFill>
                  <a:srgbClr val="C0504D"/>
                </a:solidFill>
              </a:rPr>
              <a:t>Replacement Cost</a:t>
            </a:r>
          </a:p>
        </p:txBody>
      </p:sp>
      <p:sp>
        <p:nvSpPr>
          <p:cNvPr id="45066" name="Rectangle 9"/>
          <p:cNvSpPr>
            <a:spLocks/>
          </p:cNvSpPr>
          <p:nvPr/>
        </p:nvSpPr>
        <p:spPr bwMode="auto">
          <a:xfrm>
            <a:off x="1619250" y="333375"/>
            <a:ext cx="59753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itchFamily="34" charset="-120"/>
              </a:rPr>
              <a:t>健康相關的生產力減</a:t>
            </a:r>
            <a:r>
              <a:rPr lang="zh-TW" altLang="en-US" sz="4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itchFamily="34" charset="-120"/>
              </a:rPr>
              <a:t>損</a:t>
            </a:r>
            <a:endParaRPr lang="zh-TW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4749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07583"/>
              </p:ext>
            </p:extLst>
          </p:nvPr>
        </p:nvGraphicFramePr>
        <p:xfrm>
          <a:off x="4283075" y="1988840"/>
          <a:ext cx="4392613" cy="4511623"/>
        </p:xfrm>
        <a:graphic>
          <a:graphicData uri="http://schemas.openxmlformats.org/drawingml/2006/table">
            <a:tbl>
              <a:tblPr/>
              <a:tblGrid>
                <a:gridCol w="4392613"/>
              </a:tblGrid>
              <a:tr h="432048">
                <a:tc>
                  <a:txBody>
                    <a:bodyPr/>
                    <a:lstStyle>
                      <a:lvl1pPr marL="379413" indent="-379413" defTabSz="1014413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defTabSz="1014413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defTabSz="101441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defTabSz="101441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defTabSz="101441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79413" marR="0" lvl="0" indent="-379413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Presenteeism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4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15963" indent="-274638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9144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Time not on task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Quality of work</a:t>
                      </a:r>
                    </a:p>
                    <a:p>
                      <a:pPr marL="715963" marR="0" lvl="1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Incidence and magnitude of mistakes</a:t>
                      </a:r>
                    </a:p>
                    <a:p>
                      <a:pPr marL="715963" marR="0" lvl="1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Capacity for peak performance</a:t>
                      </a:r>
                    </a:p>
                    <a:p>
                      <a:pPr marL="715963" marR="0" lvl="1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Injury rates</a:t>
                      </a:r>
                    </a:p>
                    <a:p>
                      <a:pPr marL="715963" marR="0" lvl="1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Caregiver costs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Quantity of work</a:t>
                      </a:r>
                    </a:p>
                    <a:p>
                      <a:pPr marL="715963" marR="0" lvl="1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Work capacity or output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Personal factors</a:t>
                      </a:r>
                    </a:p>
                    <a:p>
                      <a:pPr marL="715963" marR="0" lvl="1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Social</a:t>
                      </a:r>
                    </a:p>
                    <a:p>
                      <a:pPr marL="715963" marR="0" lvl="1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Mental</a:t>
                      </a:r>
                    </a:p>
                    <a:p>
                      <a:pPr marL="715963" marR="0" lvl="1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Physical</a:t>
                      </a:r>
                    </a:p>
                    <a:p>
                      <a:pPr marL="715963" marR="0" lvl="1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Emotional</a:t>
                      </a:r>
                    </a:p>
                    <a:p>
                      <a:pPr marL="715963" marR="0" lvl="1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Functional status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750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80658"/>
              </p:ext>
            </p:extLst>
          </p:nvPr>
        </p:nvGraphicFramePr>
        <p:xfrm>
          <a:off x="493713" y="2037300"/>
          <a:ext cx="3527425" cy="2740025"/>
        </p:xfrm>
        <a:graphic>
          <a:graphicData uri="http://schemas.openxmlformats.org/drawingml/2006/table">
            <a:tbl>
              <a:tblPr/>
              <a:tblGrid>
                <a:gridCol w="3527425"/>
              </a:tblGrid>
              <a:tr h="431800">
                <a:tc>
                  <a:txBody>
                    <a:bodyPr/>
                    <a:lstStyle>
                      <a:lvl1pPr defTabSz="1014413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defTabSz="1014413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defTabSz="101441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defTabSz="101441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defTabSz="101441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Absenteeism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2825">
                <a:tc>
                  <a:txBody>
                    <a:bodyPr/>
                    <a:lstStyle>
                      <a:lvl1pPr marL="274638" indent="-274638" defTabSz="1014413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defTabSz="1014413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7763" indent="-228600" defTabSz="101441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defTabSz="101441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defTabSz="101441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274638" marR="0" lvl="0" indent="-274638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Workers’ compensation</a:t>
                      </a:r>
                    </a:p>
                    <a:p>
                      <a:pPr marL="274638" marR="0" lvl="0" indent="-274638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Short-term disability</a:t>
                      </a:r>
                    </a:p>
                    <a:p>
                      <a:pPr marL="274638" marR="0" lvl="0" indent="-274638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Long-term disability</a:t>
                      </a:r>
                    </a:p>
                    <a:p>
                      <a:pPr marL="274638" marR="0" lvl="0" indent="-274638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Sick leave</a:t>
                      </a:r>
                    </a:p>
                    <a:p>
                      <a:pPr marL="274638" marR="0" lvl="0" indent="-274638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Family medical leave</a:t>
                      </a:r>
                    </a:p>
                    <a:p>
                      <a:pPr marL="274638" marR="0" lvl="0" indent="-274638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Personal time off</a:t>
                      </a:r>
                    </a:p>
                    <a:p>
                      <a:pPr marL="274638" marR="0" lvl="0" indent="-274638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Unpaid leave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7514" name="Group 26"/>
          <p:cNvGraphicFramePr>
            <a:graphicFrameLocks noGrp="1"/>
          </p:cNvGraphicFramePr>
          <p:nvPr/>
        </p:nvGraphicFramePr>
        <p:xfrm>
          <a:off x="466725" y="4913313"/>
          <a:ext cx="3527425" cy="822890"/>
        </p:xfrm>
        <a:graphic>
          <a:graphicData uri="http://schemas.openxmlformats.org/drawingml/2006/table">
            <a:tbl>
              <a:tblPr/>
              <a:tblGrid>
                <a:gridCol w="3527425"/>
              </a:tblGrid>
              <a:tr h="822325">
                <a:tc>
                  <a:txBody>
                    <a:bodyPr/>
                    <a:lstStyle>
                      <a:lvl1pPr defTabSz="1014413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defTabSz="1014413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defTabSz="1014413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defTabSz="101441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defTabSz="1014413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defTabSz="101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1014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Employee turnover and Replacement costs</a:t>
                      </a: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89" name="Rectangle 24"/>
          <p:cNvSpPr>
            <a:spLocks noChangeArrowheads="1"/>
          </p:cNvSpPr>
          <p:nvPr/>
        </p:nvSpPr>
        <p:spPr bwMode="auto">
          <a:xfrm>
            <a:off x="1784628" y="5770504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0" lang="zh-TW" altLang="en-US" sz="1600" dirty="0" smtClean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美國職業</a:t>
            </a:r>
            <a:r>
              <a:rPr kumimoji="0" lang="zh-TW" altLang="en-US" sz="1600" dirty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與環境</a:t>
            </a:r>
            <a:r>
              <a:rPr kumimoji="0" lang="zh-TW" altLang="en-US" sz="1600" dirty="0" smtClean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醫學會</a:t>
            </a:r>
            <a:endParaRPr kumimoji="0" lang="zh-TW" altLang="en-US" sz="1600" dirty="0">
              <a:solidFill>
                <a:srgbClr val="000099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kumimoji="0" lang="zh-TW" altLang="en-US" sz="1600" dirty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（</a:t>
            </a:r>
            <a:r>
              <a:rPr kumimoji="0" lang="en-US" altLang="zh-TW" sz="1600" dirty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ACOEM</a:t>
            </a:r>
            <a:r>
              <a:rPr kumimoji="0" lang="zh-TW" altLang="en-US" sz="1600" dirty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0" lang="en-US" altLang="zh-TW" sz="1600" dirty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2002</a:t>
            </a:r>
            <a:r>
              <a:rPr kumimoji="0" lang="zh-TW" altLang="en-US" sz="1600" dirty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） </a:t>
            </a:r>
          </a:p>
        </p:txBody>
      </p:sp>
    </p:spTree>
    <p:extLst>
      <p:ext uri="{BB962C8B-B14F-4D97-AF65-F5344CB8AC3E}">
        <p14:creationId xmlns:p14="http://schemas.microsoft.com/office/powerpoint/2010/main" val="368808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7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7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3" grpId="0"/>
      <p:bldP spid="575494" grpId="0"/>
      <p:bldP spid="575495" grpId="0"/>
      <p:bldP spid="575496" grpId="0"/>
      <p:bldP spid="575497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29464" y="384424"/>
            <a:ext cx="7324725" cy="1090612"/>
          </a:xfrm>
        </p:spPr>
        <p:txBody>
          <a:bodyPr>
            <a:normAutofit fontScale="90000"/>
          </a:bodyPr>
          <a:lstStyle/>
          <a:p>
            <a:pPr marL="87313" lvl="0" indent="-87313">
              <a:spcBef>
                <a:spcPts val="300"/>
              </a:spcBef>
            </a:pPr>
            <a:r>
              <a:rPr kumimoji="1" lang="en-US" altLang="zh-TW" sz="2800" b="1" dirty="0" smtClean="0">
                <a:solidFill>
                  <a:srgbClr val="292929"/>
                </a:solidFill>
                <a:latin typeface="Arial"/>
                <a:ea typeface="標楷體"/>
                <a:cs typeface="+mn-cs"/>
              </a:rPr>
              <a:t/>
            </a:r>
            <a:br>
              <a:rPr kumimoji="1" lang="en-US" altLang="zh-TW" sz="2800" b="1" dirty="0" smtClean="0">
                <a:solidFill>
                  <a:srgbClr val="292929"/>
                </a:solidFill>
                <a:latin typeface="Arial"/>
                <a:ea typeface="標楷體"/>
                <a:cs typeface="+mn-cs"/>
              </a:rPr>
            </a:br>
            <a:r>
              <a:rPr kumimoji="1" lang="zh-TW" altLang="en-US" sz="3600" b="1" dirty="0" smtClean="0">
                <a:solidFill>
                  <a:srgbClr val="292929"/>
                </a:solidFill>
                <a:latin typeface="Arial"/>
                <a:ea typeface="標楷體"/>
                <a:cs typeface="+mn-cs"/>
              </a:rPr>
              <a:t>減</a:t>
            </a:r>
            <a:r>
              <a:rPr kumimoji="1" lang="zh-TW" altLang="en-US" sz="3600" b="1" dirty="0">
                <a:solidFill>
                  <a:srgbClr val="292929"/>
                </a:solidFill>
                <a:latin typeface="Arial"/>
                <a:ea typeface="標楷體"/>
                <a:cs typeface="+mn-cs"/>
              </a:rPr>
              <a:t>效出席與缺席對生產力損失影響</a:t>
            </a:r>
            <a:br>
              <a:rPr kumimoji="1" lang="zh-TW" altLang="en-US" sz="3600" b="1" dirty="0">
                <a:solidFill>
                  <a:srgbClr val="292929"/>
                </a:solidFill>
                <a:latin typeface="Arial"/>
                <a:ea typeface="標楷體"/>
                <a:cs typeface="+mn-cs"/>
              </a:rPr>
            </a:br>
            <a:endParaRPr lang="zh-TW" altLang="en-US" sz="36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29464" y="6457933"/>
            <a:ext cx="2895600" cy="365125"/>
          </a:xfrm>
        </p:spPr>
        <p:txBody>
          <a:bodyPr/>
          <a:lstStyle/>
          <a:p>
            <a:pPr algn="l">
              <a:defRPr/>
            </a:pPr>
            <a:fld id="{FD53F169-1B2A-43B9-A8D5-71496E706063}" type="slidenum">
              <a:rPr lang="en-US" altLang="zh-TW" smtClean="0"/>
              <a:pPr algn="l">
                <a:defRPr/>
              </a:pPr>
              <a:t>18</a:t>
            </a:fld>
            <a:endParaRPr lang="en-US" altLang="zh-TW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-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3176"/>
            <a:ext cx="8604448" cy="50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7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62C8B1-5B6B-4404-A18E-5932EC2493B2}" type="slidenum">
              <a:rPr lang="en-US" altLang="zh-TW"/>
              <a:pPr eaLnBrk="1" hangingPunct="1"/>
              <a:t>19</a:t>
            </a:fld>
            <a:endParaRPr lang="en-US" altLang="zh-TW"/>
          </a:p>
        </p:txBody>
      </p:sp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827088" y="1338263"/>
            <a:ext cx="7777162" cy="4538662"/>
            <a:chOff x="521" y="843"/>
            <a:chExt cx="4899" cy="2859"/>
          </a:xfrm>
        </p:grpSpPr>
        <p:sp>
          <p:nvSpPr>
            <p:cNvPr id="47110" name="Rectangle 3"/>
            <p:cNvSpPr>
              <a:spLocks noChangeArrowheads="1"/>
            </p:cNvSpPr>
            <p:nvPr/>
          </p:nvSpPr>
          <p:spPr bwMode="auto">
            <a:xfrm>
              <a:off x="521" y="843"/>
              <a:ext cx="4899" cy="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營養風險：高膳食脂肪攝入、每天蔬果少於五份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運動風險：每週少於</a:t>
              </a:r>
              <a:r>
                <a:rPr lang="en-US" altLang="zh-TW" sz="2400">
                  <a:latin typeface="Times New Roman" pitchFamily="18" charset="0"/>
                  <a:ea typeface="標楷體" pitchFamily="65" charset="-120"/>
                </a:rPr>
                <a:t>5</a:t>
              </a: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天，一次</a:t>
              </a:r>
              <a:r>
                <a:rPr lang="en-US" altLang="zh-TW" sz="2400">
                  <a:latin typeface="Times New Roman" pitchFamily="18" charset="0"/>
                  <a:ea typeface="標楷體" pitchFamily="65" charset="-120"/>
                </a:rPr>
                <a:t>30</a:t>
              </a: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分鐘的適度活動，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                        一週少於</a:t>
              </a:r>
              <a:r>
                <a:rPr lang="en-US" altLang="zh-TW" sz="2400">
                  <a:latin typeface="Times New Roman" pitchFamily="18" charset="0"/>
                  <a:ea typeface="標楷體" pitchFamily="65" charset="-120"/>
                </a:rPr>
                <a:t>60</a:t>
              </a: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分鐘的劇烈活動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安全風險：安全帶使用、車速、防護具、酒駕等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高血壓：</a:t>
              </a:r>
              <a:r>
                <a:rPr lang="en-US" altLang="zh-TW" sz="2400">
                  <a:latin typeface="Times New Roman" pitchFamily="18" charset="0"/>
                  <a:ea typeface="標楷體" pitchFamily="65" charset="-120"/>
                </a:rPr>
                <a:t>120/80</a:t>
              </a: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毫米汞柱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血糖值：空腹</a:t>
              </a:r>
              <a:r>
                <a:rPr lang="en-US" altLang="zh-TW" sz="2400">
                  <a:latin typeface="Times New Roman" pitchFamily="18" charset="0"/>
                  <a:ea typeface="標楷體" pitchFamily="65" charset="-120"/>
                </a:rPr>
                <a:t>&gt;100</a:t>
              </a: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毫克</a:t>
              </a:r>
              <a:r>
                <a:rPr lang="en-US" altLang="zh-TW" sz="2400">
                  <a:latin typeface="Times New Roman" pitchFamily="18" charset="0"/>
                  <a:ea typeface="標楷體" pitchFamily="65" charset="-120"/>
                </a:rPr>
                <a:t>/</a:t>
              </a: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分升，飯後</a:t>
              </a:r>
              <a:r>
                <a:rPr lang="en-US" altLang="zh-TW" sz="2400">
                  <a:latin typeface="Times New Roman" pitchFamily="18" charset="0"/>
                  <a:ea typeface="標楷體" pitchFamily="65" charset="-120"/>
                </a:rPr>
                <a:t>&gt;140</a:t>
              </a: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毫克</a:t>
              </a:r>
              <a:r>
                <a:rPr lang="en-US" altLang="zh-TW" sz="2400">
                  <a:latin typeface="Times New Roman" pitchFamily="18" charset="0"/>
                  <a:ea typeface="標楷體" pitchFamily="65" charset="-120"/>
                </a:rPr>
                <a:t>/</a:t>
              </a: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分升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膽固醇：總膽固醇≧</a:t>
              </a:r>
              <a:r>
                <a:rPr lang="en-US" altLang="zh-TW" sz="2400">
                  <a:latin typeface="Times New Roman" pitchFamily="18" charset="0"/>
                  <a:ea typeface="標楷體" pitchFamily="65" charset="-120"/>
                </a:rPr>
                <a:t>200</a:t>
              </a: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，</a:t>
              </a:r>
              <a:r>
                <a:rPr lang="en-US" altLang="zh-TW" sz="2400">
                  <a:latin typeface="Times New Roman" pitchFamily="18" charset="0"/>
                  <a:ea typeface="標楷體" pitchFamily="65" charset="-120"/>
                </a:rPr>
                <a:t>LDL&gt;130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三酸甘油脂：大於</a:t>
              </a:r>
              <a:r>
                <a:rPr lang="en-US" altLang="zh-TW" sz="2400">
                  <a:latin typeface="Times New Roman" pitchFamily="18" charset="0"/>
                  <a:ea typeface="標楷體" pitchFamily="65" charset="-120"/>
                </a:rPr>
                <a:t>150 mg/dL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zh-TW" sz="2400">
                  <a:latin typeface="Times New Roman" pitchFamily="18" charset="0"/>
                  <a:ea typeface="標楷體" pitchFamily="65" charset="-120"/>
                </a:rPr>
                <a:t>BMI</a:t>
              </a: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：大於</a:t>
              </a:r>
              <a:r>
                <a:rPr lang="en-US" altLang="zh-TW" sz="2400">
                  <a:latin typeface="Times New Roman" pitchFamily="18" charset="0"/>
                  <a:ea typeface="標楷體" pitchFamily="65" charset="-120"/>
                </a:rPr>
                <a:t>25</a:t>
              </a: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，小於</a:t>
              </a:r>
              <a:r>
                <a:rPr lang="en-US" altLang="zh-TW" sz="2400">
                  <a:latin typeface="Times New Roman" pitchFamily="18" charset="0"/>
                  <a:ea typeface="標楷體" pitchFamily="65" charset="-120"/>
                </a:rPr>
                <a:t>18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任何菸草使用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壓力：「經常性」感到沮喪</a:t>
              </a:r>
            </a:p>
          </p:txBody>
        </p:sp>
        <p:sp>
          <p:nvSpPr>
            <p:cNvPr id="47111" name="Rectangle 4"/>
            <p:cNvSpPr>
              <a:spLocks noChangeArrowheads="1"/>
            </p:cNvSpPr>
            <p:nvPr/>
          </p:nvSpPr>
          <p:spPr bwMode="auto">
            <a:xfrm>
              <a:off x="3334" y="3244"/>
              <a:ext cx="19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b="1">
                  <a:solidFill>
                    <a:srgbClr val="FF0000"/>
                  </a:solidFill>
                </a:rPr>
                <a:t>～ </a:t>
              </a:r>
              <a:r>
                <a:rPr lang="en-US" altLang="zh-TW" b="1">
                  <a:solidFill>
                    <a:srgbClr val="FF0000"/>
                  </a:solidFill>
                </a:rPr>
                <a:t>Mayo Clinic HRA </a:t>
              </a:r>
              <a:r>
                <a:rPr lang="zh-TW" altLang="en-US" b="1">
                  <a:solidFill>
                    <a:srgbClr val="FF0000"/>
                  </a:solidFill>
                </a:rPr>
                <a:t>評量表</a:t>
              </a:r>
              <a:endParaRPr lang="zh-TW" altLang="en-US"/>
            </a:p>
          </p:txBody>
        </p:sp>
      </p:grpSp>
      <p:pic>
        <p:nvPicPr>
          <p:cNvPr id="370693" name="Picture 5" descr="Presenteeism-1024x657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78486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150938" y="404664"/>
            <a:ext cx="6516687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4000" b="1" dirty="0">
                <a:ea typeface="標楷體" pitchFamily="65" charset="-120"/>
              </a:rPr>
              <a:t>企業生產力 </a:t>
            </a:r>
            <a:r>
              <a:rPr lang="en-US" altLang="zh-TW" sz="4000" b="1" dirty="0">
                <a:ea typeface="標楷體" pitchFamily="65" charset="-120"/>
              </a:rPr>
              <a:t>vs </a:t>
            </a:r>
            <a:r>
              <a:rPr lang="zh-TW" altLang="en-US" sz="4000" b="1" dirty="0">
                <a:ea typeface="標楷體" pitchFamily="65" charset="-120"/>
              </a:rPr>
              <a:t>員工健康</a:t>
            </a:r>
          </a:p>
        </p:txBody>
      </p:sp>
    </p:spTree>
    <p:extLst>
      <p:ext uri="{BB962C8B-B14F-4D97-AF65-F5344CB8AC3E}">
        <p14:creationId xmlns:p14="http://schemas.microsoft.com/office/powerpoint/2010/main" val="32746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0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台灣面臨的健康與社會問題</a:t>
            </a:r>
            <a:endParaRPr lang="zh-TW" altLang="en-US" sz="40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184576"/>
          </a:xfrm>
        </p:spPr>
        <p:txBody>
          <a:bodyPr/>
          <a:lstStyle/>
          <a:p>
            <a:pPr lvl="0"/>
            <a:r>
              <a:rPr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老化與失能人口迅速增加，照顧需求大量增加，造成家庭與國家社會的沉重負擔。</a:t>
            </a:r>
            <a:endParaRPr lang="en-US" altLang="zh-TW" sz="26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根據政府的統計資料，老人的平均失能時間長達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年。</a:t>
            </a:r>
            <a:endParaRPr lang="en-US" altLang="zh-TW" sz="24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2014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年時，全國失能人口約有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75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萬人，五年後將高達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86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萬人。</a:t>
            </a:r>
            <a:endParaRPr lang="en-US" altLang="zh-TW" sz="24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若以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萬的老年人口計算，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2025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年，健保規模將突破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兆，其中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56</a:t>
            </a:r>
            <a:r>
              <a:rPr lang="zh-TW" altLang="en-US" sz="24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％使用於老年人身上。</a:t>
            </a:r>
            <a:endParaRPr lang="en-US" altLang="zh-TW" sz="24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sz="2600" b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失能</a:t>
            </a:r>
            <a:r>
              <a:rPr lang="zh-TW" altLang="en-US" sz="26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老人許多源自於慢性疾病或不利健康行為</a:t>
            </a:r>
            <a:endParaRPr lang="en-US" altLang="zh-TW" sz="2600" b="1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kumimoji="1"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長</a:t>
            </a:r>
            <a:r>
              <a:rPr kumimoji="1"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照計畫能解決問題</a:t>
            </a:r>
            <a:r>
              <a:rPr kumimoji="1" lang="en-US" altLang="zh-TW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kumimoji="1"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1" lang="en-US" altLang="zh-TW" sz="26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kumimoji="1"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健康風險</a:t>
            </a:r>
            <a:r>
              <a:rPr kumimoji="1"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管理是全民都需學習的</a:t>
            </a:r>
            <a:r>
              <a:rPr kumimoji="1"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課題</a:t>
            </a:r>
            <a:endParaRPr kumimoji="1" lang="en-US" altLang="zh-TW" sz="26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kumimoji="1"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全國一半</a:t>
            </a:r>
            <a:r>
              <a:rPr kumimoji="1" lang="zh-TW" altLang="en-US" sz="2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人口</a:t>
            </a:r>
            <a:r>
              <a:rPr kumimoji="1" lang="zh-TW" altLang="en-US" sz="2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在職場，是家庭與國家社會的經濟支柱，雇主與受雇者更應鑑別、評估並管理工作者的健康風險。</a:t>
            </a:r>
            <a:endParaRPr kumimoji="1"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444208" y="6309320"/>
            <a:ext cx="2133600" cy="365125"/>
          </a:xfrm>
        </p:spPr>
        <p:txBody>
          <a:bodyPr/>
          <a:lstStyle/>
          <a:p>
            <a:fld id="{311B1E30-5330-476B-80CF-B82399E98CD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5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0055"/>
            <a:ext cx="9036496" cy="639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67544" y="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國內研究：組織文化、員工健康行為、健康抱怨和低效出席之相關性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611560" y="5282791"/>
            <a:ext cx="4968552" cy="28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611560" y="5065147"/>
            <a:ext cx="8064896" cy="456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11560" y="2636912"/>
            <a:ext cx="49685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611560" y="2492896"/>
            <a:ext cx="8064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圓角矩形 13"/>
          <p:cNvSpPr/>
          <p:nvPr/>
        </p:nvSpPr>
        <p:spPr>
          <a:xfrm>
            <a:off x="5652120" y="2673135"/>
            <a:ext cx="1512168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34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60702"/>
            <a:ext cx="7704856" cy="792088"/>
          </a:xfrm>
        </p:spPr>
        <p:txBody>
          <a:bodyPr>
            <a:noAutofit/>
          </a:bodyPr>
          <a:lstStyle/>
          <a:p>
            <a:pPr marL="87313" lvl="0" indent="-87313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kumimoji="1" lang="en-US" altLang="zh-TW" sz="3200" b="1" kern="0" dirty="0" smtClean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/>
            </a:r>
            <a:br>
              <a:rPr kumimoji="1" lang="en-US" altLang="zh-TW" sz="3200" b="1" kern="0" dirty="0" smtClean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</a:br>
            <a:r>
              <a:rPr kumimoji="1" lang="zh-TW" altLang="zh-TW" sz="3000" b="1" kern="0" dirty="0" smtClean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工作</a:t>
            </a:r>
            <a:r>
              <a:rPr kumimoji="1" lang="zh-TW" altLang="zh-TW" sz="3000" b="1" kern="0" dirty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環境安全</a:t>
            </a:r>
            <a:r>
              <a:rPr kumimoji="1" lang="zh-TW" altLang="zh-TW" sz="3000" b="1" kern="0" dirty="0" smtClean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衛生</a:t>
            </a:r>
            <a:r>
              <a:rPr kumimoji="1" lang="zh-TW" altLang="en-US" sz="3000" b="1" kern="0" dirty="0" smtClean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狀況認知</a:t>
            </a:r>
            <a:r>
              <a:rPr kumimoji="1" lang="zh-TW" altLang="zh-TW" sz="3000" b="1" kern="0" dirty="0" smtClean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調查</a:t>
            </a:r>
            <a:r>
              <a:rPr kumimoji="1" lang="en-US" altLang="zh-TW" sz="3000" b="1" kern="0" dirty="0" smtClean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-2013</a:t>
            </a:r>
            <a:r>
              <a:rPr kumimoji="1" lang="zh-TW" altLang="zh-TW" sz="3000" b="1" kern="0" dirty="0" smtClean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年</a:t>
            </a:r>
            <a:r>
              <a:rPr kumimoji="1" lang="en-US" altLang="zh-TW" sz="3000" b="1" kern="0" dirty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/>
            </a:r>
            <a:br>
              <a:rPr kumimoji="1" lang="en-US" altLang="zh-TW" sz="3000" b="1" kern="0" dirty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</a:b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47737"/>
            <a:ext cx="6912768" cy="423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1619672" y="5517232"/>
            <a:ext cx="6192688" cy="0"/>
          </a:xfrm>
          <a:prstGeom prst="line">
            <a:avLst/>
          </a:prstGeom>
          <a:solidFill>
            <a:srgbClr val="ED516B">
              <a:alpha val="64000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矩形 5"/>
          <p:cNvSpPr/>
          <p:nvPr/>
        </p:nvSpPr>
        <p:spPr bwMode="auto">
          <a:xfrm>
            <a:off x="4139952" y="2060848"/>
            <a:ext cx="576064" cy="432048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en-US" sz="2400" smtClean="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3608" y="134076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indent="-1809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80000"/>
              <a:buFont typeface="Wingdings" pitchFamily="2" charset="2"/>
              <a:buChar char="n"/>
            </a:pPr>
            <a:r>
              <a:rPr kumimoji="1" lang="zh-TW" altLang="en-US" sz="2800" b="1" kern="0">
                <a:solidFill>
                  <a:srgbClr val="0000CC"/>
                </a:solidFill>
                <a:latin typeface="Arial"/>
                <a:ea typeface="標楷體"/>
              </a:rPr>
              <a:t>自認工作是否影響健康狀況：</a:t>
            </a:r>
            <a:r>
              <a:rPr kumimoji="1" lang="en-US" altLang="zh-TW" sz="2800" b="1" kern="0">
                <a:solidFill>
                  <a:srgbClr val="0000CC"/>
                </a:solidFill>
                <a:latin typeface="Arial"/>
                <a:ea typeface="標楷體"/>
              </a:rPr>
              <a:t>&gt;20%</a:t>
            </a:r>
            <a:endParaRPr kumimoji="1" lang="zh-TW" altLang="en-US" sz="2800" b="1" kern="0" dirty="0">
              <a:solidFill>
                <a:srgbClr val="0000CC"/>
              </a:solidFill>
              <a:latin typeface="Arial"/>
              <a:ea typeface="標楷體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8024" y="6471317"/>
            <a:ext cx="3775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solidFill>
                  <a:srgbClr val="41414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資料來源：勞動</a:t>
            </a:r>
            <a:r>
              <a:rPr lang="zh-TW" altLang="en-US" sz="1400" dirty="0">
                <a:solidFill>
                  <a:srgbClr val="41414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部勞動及職業安全衛生研究所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64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792088"/>
          </a:xfrm>
        </p:spPr>
        <p:txBody>
          <a:bodyPr>
            <a:normAutofit fontScale="90000"/>
          </a:bodyPr>
          <a:lstStyle/>
          <a:p>
            <a:r>
              <a:rPr kumimoji="1" lang="en-US" altLang="zh-TW" sz="3000" b="1" kern="0" dirty="0" smtClean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/>
            </a:r>
            <a:br>
              <a:rPr kumimoji="1" lang="en-US" altLang="zh-TW" sz="3000" b="1" kern="0" dirty="0" smtClean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</a:br>
            <a:r>
              <a:rPr kumimoji="1" lang="zh-TW" altLang="zh-TW" sz="3300" b="1" kern="0" dirty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工作環境安全衛生</a:t>
            </a:r>
            <a:r>
              <a:rPr kumimoji="1" lang="zh-TW" altLang="en-US" sz="3300" b="1" kern="0" dirty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狀況認知</a:t>
            </a:r>
            <a:r>
              <a:rPr kumimoji="1" lang="zh-TW" altLang="zh-TW" sz="3300" b="1" kern="0" dirty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調查</a:t>
            </a:r>
            <a:r>
              <a:rPr kumimoji="1" lang="en-US" altLang="zh-TW" sz="3300" b="1" kern="0" dirty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-</a:t>
            </a:r>
            <a:r>
              <a:rPr kumimoji="1" lang="en-US" altLang="zh-TW" sz="3300" b="1" kern="0" dirty="0" smtClean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2007</a:t>
            </a:r>
            <a:r>
              <a:rPr kumimoji="1" lang="zh-TW" altLang="zh-TW" sz="3300" b="1" kern="0" dirty="0" smtClean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年</a:t>
            </a:r>
            <a:r>
              <a:rPr kumimoji="1" lang="en-US" altLang="zh-TW" sz="3300" b="1" kern="0" dirty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/>
            </a:r>
            <a:br>
              <a:rPr kumimoji="1" lang="en-US" altLang="zh-TW" sz="3300" b="1" kern="0" dirty="0">
                <a:solidFill>
                  <a:srgbClr val="292929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</a:br>
            <a:endParaRPr lang="zh-TW" altLang="en-US" sz="3300" dirty="0"/>
          </a:p>
        </p:txBody>
      </p:sp>
      <p:sp>
        <p:nvSpPr>
          <p:cNvPr id="4" name="矩形 3"/>
          <p:cNvSpPr/>
          <p:nvPr/>
        </p:nvSpPr>
        <p:spPr>
          <a:xfrm>
            <a:off x="467544" y="1268760"/>
            <a:ext cx="489654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 defTabSz="762000" fontAlgn="base">
              <a:spcBef>
                <a:spcPts val="300"/>
              </a:spcBef>
              <a:spcAft>
                <a:spcPct val="0"/>
              </a:spcAft>
              <a:buClr>
                <a:srgbClr val="292929"/>
              </a:buClr>
              <a:buSzPct val="70000"/>
              <a:buFont typeface="Wingdings" pitchFamily="2" charset="2"/>
              <a:buChar char="u"/>
              <a:tabLst>
                <a:tab pos="174625" algn="l"/>
              </a:tabLst>
            </a:pPr>
            <a:r>
              <a:rPr kumimoji="1" lang="zh-TW" altLang="en-US" sz="2400" kern="0" dirty="0" smtClean="0">
                <a:solidFill>
                  <a:srgbClr val="292929"/>
                </a:solidFill>
                <a:latin typeface="Arial"/>
                <a:ea typeface="標楷體"/>
              </a:rPr>
              <a:t>工作</a:t>
            </a:r>
            <a:r>
              <a:rPr kumimoji="1" lang="zh-TW" altLang="en-US" sz="2400" kern="0" dirty="0">
                <a:solidFill>
                  <a:srgbClr val="292929"/>
                </a:solidFill>
                <a:latin typeface="Arial"/>
                <a:ea typeface="標楷體"/>
              </a:rPr>
              <a:t>疲勞與身體</a:t>
            </a:r>
            <a:r>
              <a:rPr kumimoji="1" lang="zh-TW" altLang="en-US" sz="2400" kern="0" dirty="0" smtClean="0">
                <a:solidFill>
                  <a:srgbClr val="292929"/>
                </a:solidFill>
                <a:latin typeface="Arial"/>
                <a:ea typeface="標楷體"/>
              </a:rPr>
              <a:t>不適</a:t>
            </a:r>
            <a:endParaRPr kumimoji="1" lang="en-US" altLang="zh-TW" sz="2400" kern="0" dirty="0" smtClean="0">
              <a:solidFill>
                <a:srgbClr val="292929"/>
              </a:solidFill>
              <a:latin typeface="Arial"/>
              <a:ea typeface="標楷體"/>
            </a:endParaRPr>
          </a:p>
          <a:p>
            <a:pPr marL="173038" lvl="0" defTabSz="762000" fontAlgn="base">
              <a:spcBef>
                <a:spcPts val="300"/>
              </a:spcBef>
              <a:spcAft>
                <a:spcPts val="600"/>
              </a:spcAft>
              <a:buClr>
                <a:srgbClr val="292929"/>
              </a:buClr>
              <a:buSzPct val="70000"/>
              <a:tabLst>
                <a:tab pos="174625" algn="l"/>
              </a:tabLst>
            </a:pPr>
            <a:r>
              <a:rPr kumimoji="1" lang="zh-TW" altLang="en-US" sz="2400" kern="0" dirty="0" smtClean="0">
                <a:solidFill>
                  <a:srgbClr val="292929"/>
                </a:solidFill>
                <a:latin typeface="Arial"/>
                <a:ea typeface="標楷體"/>
              </a:rPr>
              <a:t>無法</a:t>
            </a:r>
            <a:r>
              <a:rPr kumimoji="1" lang="zh-TW" altLang="en-US" sz="2400" kern="0" dirty="0">
                <a:solidFill>
                  <a:srgbClr val="292929"/>
                </a:solidFill>
                <a:latin typeface="Arial"/>
                <a:ea typeface="標楷體"/>
              </a:rPr>
              <a:t>工作天數</a:t>
            </a:r>
            <a:endParaRPr kumimoji="1" lang="en-US" altLang="zh-TW" sz="2400" kern="0" dirty="0">
              <a:solidFill>
                <a:srgbClr val="292929"/>
              </a:solidFill>
              <a:latin typeface="Arial"/>
              <a:ea typeface="標楷體"/>
            </a:endParaRPr>
          </a:p>
          <a:p>
            <a:pPr marL="363537" lvl="1" indent="-92075" defTabSz="762000" fontAlgn="base">
              <a:spcBef>
                <a:spcPts val="300"/>
              </a:spcBef>
              <a:spcAft>
                <a:spcPts val="600"/>
              </a:spcAft>
              <a:buClr>
                <a:srgbClr val="0033CC"/>
              </a:buClr>
              <a:buSzPct val="80000"/>
              <a:buFont typeface="Wingdings" pitchFamily="2" charset="2"/>
              <a:buChar char="n"/>
              <a:tabLst>
                <a:tab pos="174625" algn="l"/>
              </a:tabLst>
            </a:pPr>
            <a:r>
              <a:rPr kumimoji="1" lang="zh-TW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高度</a:t>
            </a:r>
            <a:r>
              <a:rPr kumimoji="1" lang="zh-TW" altLang="en-US" sz="2400" kern="0" dirty="0">
                <a:solidFill>
                  <a:srgbClr val="0000CC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疲勞為低度疲勞</a:t>
            </a:r>
            <a:r>
              <a:rPr kumimoji="1" lang="en-US" altLang="zh-TW" sz="2400" kern="0" dirty="0">
                <a:solidFill>
                  <a:srgbClr val="0000CC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4.6</a:t>
            </a:r>
            <a:r>
              <a:rPr kumimoji="1" lang="zh-TW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倍</a:t>
            </a:r>
            <a:endParaRPr kumimoji="1" lang="zh-TW" altLang="en-US" sz="2400" kern="0" dirty="0">
              <a:solidFill>
                <a:srgbClr val="0000CC"/>
              </a:solidFill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 marL="450850" lvl="1" indent="-184150" defTabSz="762000" fontAlgn="base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80000"/>
              <a:buFont typeface="Wingdings" pitchFamily="2" charset="2"/>
              <a:buChar char="n"/>
              <a:tabLst>
                <a:tab pos="174625" algn="l"/>
              </a:tabLst>
            </a:pPr>
            <a:r>
              <a:rPr kumimoji="1" lang="zh-TW" altLang="en-US" sz="2400" kern="0" dirty="0">
                <a:solidFill>
                  <a:srgbClr val="0000CC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工作疲勞高危險群因工作疲勞損失工作</a:t>
            </a:r>
            <a:r>
              <a:rPr kumimoji="1" lang="zh-TW" altLang="en-US" sz="2400" kern="0" dirty="0" smtClean="0">
                <a:solidFill>
                  <a:srgbClr val="0000CC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天數；</a:t>
            </a:r>
            <a:endParaRPr kumimoji="1" lang="en-US" altLang="zh-TW" sz="2400" kern="0" dirty="0">
              <a:solidFill>
                <a:srgbClr val="0000CC"/>
              </a:solidFill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 marL="534988" lvl="2" indent="-90488" defTabSz="762000" fontAlgn="base">
              <a:spcBef>
                <a:spcPts val="300"/>
              </a:spcBef>
              <a:spcAft>
                <a:spcPct val="0"/>
              </a:spcAft>
              <a:buClr>
                <a:srgbClr val="6600FF"/>
              </a:buClr>
              <a:buSzPct val="65000"/>
              <a:buFont typeface="Wingdings" pitchFamily="2" charset="2"/>
              <a:buChar char="l"/>
              <a:tabLst>
                <a:tab pos="174625" algn="l"/>
              </a:tabLst>
            </a:pPr>
            <a:r>
              <a:rPr kumimoji="1" lang="zh-TW" altLang="en-US" sz="2400" kern="0" dirty="0" smtClean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 </a:t>
            </a:r>
            <a:r>
              <a:rPr kumimoji="1" lang="en-US" altLang="zh-TW" sz="2400" kern="0" dirty="0" smtClean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0.57</a:t>
            </a:r>
            <a:r>
              <a:rPr kumimoji="1" lang="zh-TW" altLang="en-US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天</a:t>
            </a:r>
            <a:r>
              <a:rPr kumimoji="1" lang="en-US" altLang="zh-TW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/</a:t>
            </a:r>
            <a:r>
              <a:rPr kumimoji="1" lang="zh-TW" altLang="en-US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月</a:t>
            </a:r>
            <a:r>
              <a:rPr kumimoji="1" lang="en-US" altLang="zh-TW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/</a:t>
            </a:r>
            <a:r>
              <a:rPr kumimoji="1" lang="zh-TW" altLang="en-US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人</a:t>
            </a:r>
          </a:p>
          <a:p>
            <a:pPr marL="534988" lvl="2" indent="-90488" defTabSz="762000" fontAlgn="base">
              <a:spcBef>
                <a:spcPts val="300"/>
              </a:spcBef>
              <a:spcAft>
                <a:spcPct val="0"/>
              </a:spcAft>
              <a:buClr>
                <a:srgbClr val="6600FF"/>
              </a:buClr>
              <a:buSzPct val="65000"/>
              <a:buFont typeface="Wingdings" pitchFamily="2" charset="2"/>
              <a:buChar char="l"/>
              <a:tabLst>
                <a:tab pos="174625" algn="l"/>
              </a:tabLst>
            </a:pPr>
            <a:r>
              <a:rPr kumimoji="1" lang="zh-TW" altLang="en-US" sz="2400" kern="0" dirty="0" smtClean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 </a:t>
            </a:r>
            <a:r>
              <a:rPr kumimoji="1" lang="en-US" altLang="zh-TW" sz="2400" kern="0" dirty="0" smtClean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2.6</a:t>
            </a:r>
            <a:r>
              <a:rPr kumimoji="1" lang="en-US" altLang="zh-TW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%</a:t>
            </a:r>
            <a:r>
              <a:rPr kumimoji="1" lang="zh-TW" altLang="en-US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工作日</a:t>
            </a:r>
            <a:r>
              <a:rPr kumimoji="1" lang="en-US" altLang="zh-TW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/</a:t>
            </a:r>
            <a:r>
              <a:rPr kumimoji="1" lang="zh-TW" altLang="en-US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月</a:t>
            </a:r>
            <a:r>
              <a:rPr kumimoji="1" lang="en-US" altLang="zh-TW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/</a:t>
            </a:r>
            <a:r>
              <a:rPr kumimoji="1" lang="zh-TW" altLang="en-US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人</a:t>
            </a:r>
          </a:p>
          <a:p>
            <a:pPr marL="534988" lvl="2" indent="-90488" defTabSz="762000" fontAlgn="base">
              <a:spcBef>
                <a:spcPts val="300"/>
              </a:spcBef>
              <a:spcAft>
                <a:spcPct val="0"/>
              </a:spcAft>
              <a:buClr>
                <a:srgbClr val="6600FF"/>
              </a:buClr>
              <a:buSzPct val="65000"/>
              <a:buFont typeface="Wingdings" pitchFamily="2" charset="2"/>
              <a:buChar char="l"/>
              <a:tabLst>
                <a:tab pos="174625" algn="l"/>
              </a:tabLst>
            </a:pPr>
            <a:r>
              <a:rPr kumimoji="1" lang="zh-TW" altLang="en-US" sz="2400" kern="0" dirty="0" smtClean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 全</a:t>
            </a:r>
            <a:r>
              <a:rPr kumimoji="1" lang="zh-TW" altLang="en-US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台灣損失</a:t>
            </a:r>
            <a:r>
              <a:rPr kumimoji="1" lang="en-US" altLang="zh-TW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110</a:t>
            </a:r>
            <a:r>
              <a:rPr kumimoji="1" lang="zh-TW" altLang="en-US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萬人日</a:t>
            </a:r>
            <a:r>
              <a:rPr kumimoji="1" lang="en-US" altLang="zh-TW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/</a:t>
            </a:r>
            <a:r>
              <a:rPr kumimoji="1" lang="zh-TW" altLang="en-US" sz="2400" kern="0" dirty="0">
                <a:solidFill>
                  <a:srgbClr val="6600FF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1292023"/>
            <a:ext cx="3807151" cy="4320257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矩形 2"/>
          <p:cNvSpPr/>
          <p:nvPr/>
        </p:nvSpPr>
        <p:spPr>
          <a:xfrm>
            <a:off x="5076056" y="6093296"/>
            <a:ext cx="3775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400" dirty="0">
                <a:solidFill>
                  <a:srgbClr val="41414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資料來源：勞動部勞動及職業安全衛生研究所</a:t>
            </a:r>
            <a:endParaRPr lang="zh-TW" altLang="en-US" sz="1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88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職業衛生新</a:t>
            </a:r>
            <a:r>
              <a:rPr lang="zh-TW" altLang="en-US" sz="3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定義</a:t>
            </a:r>
            <a:r>
              <a:rPr lang="en-US" altLang="zh-TW" sz="3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rPr>
              <a:t>New Definition of Occupational Health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776864" cy="5184576"/>
          </a:xfrm>
        </p:spPr>
        <p:txBody>
          <a:bodyPr/>
          <a:lstStyle/>
          <a:p>
            <a:pPr marL="342900" lvl="0" indent="-342900" algn="l">
              <a:buFont typeface="Arial" pitchFamily="34" charset="0"/>
              <a:buChar char="•"/>
              <a:defRPr/>
            </a:pP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Twelfth Session of the Joint ILO/WHO Committee on Occupational Health </a:t>
            </a:r>
            <a:r>
              <a:rPr lang="en-US" altLang="zh-TW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revised the definition of occupational health</a:t>
            </a:r>
            <a:r>
              <a:rPr lang="en-US" altLang="zh-TW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TW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1995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(previously agreed in 1950) to focus primarily on three key objectives:</a:t>
            </a:r>
          </a:p>
          <a:p>
            <a:pPr marL="342900" lvl="0" indent="-342900" algn="l">
              <a:defRPr/>
            </a:pPr>
            <a:r>
              <a:rPr lang="en-US" altLang="zh-TW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TW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The maintenance and promotion of workers’ health and working capacity. 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維持和促進工作者的健康與工作能力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342900" lvl="0" indent="-342900" algn="l">
              <a:defRPr/>
            </a:pP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The </a:t>
            </a:r>
            <a:r>
              <a:rPr lang="en-US" altLang="zh-TW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improvement of working environment and work </a:t>
            </a: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become conducive to safety and health; and </a:t>
            </a:r>
          </a:p>
          <a:p>
            <a:pPr marL="342900" lvl="0" indent="20638" algn="l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改善工作環境和工作以促進安全與健康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342900" lvl="0" indent="-342900" algn="l">
              <a:defRPr/>
            </a:pP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The </a:t>
            </a:r>
            <a:r>
              <a:rPr lang="en-US" altLang="zh-TW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development of work organization and working cultures </a:t>
            </a: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a direction, which </a:t>
            </a:r>
            <a:r>
              <a:rPr lang="en-US" altLang="zh-TW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supports health and safety</a:t>
            </a: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at work and in doing so also, </a:t>
            </a:r>
            <a:r>
              <a:rPr lang="en-US" altLang="zh-TW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promotes a positive social climate </a:t>
            </a: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smooth operation and may </a:t>
            </a:r>
            <a:r>
              <a:rPr lang="en-US" altLang="zh-TW" sz="2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enhance the productivity</a:t>
            </a: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the undertaking.</a:t>
            </a:r>
            <a:r>
              <a:rPr lang="en-US" altLang="zh-TW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20638" algn="l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發展支持健康與安全的組織文化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000" b="1" cap="all" dirty="0">
                <a:solidFill>
                  <a:srgbClr val="401D00"/>
                </a:solidFill>
                <a:latin typeface="標楷體" pitchFamily="65" charset="-120"/>
                <a:ea typeface="標楷體" pitchFamily="65" charset="-120"/>
              </a:rPr>
              <a:t>推動職場健康促進</a:t>
            </a:r>
            <a:r>
              <a:rPr lang="zh-TW" altLang="en-US" sz="4000" b="1" cap="all" dirty="0" smtClean="0">
                <a:solidFill>
                  <a:srgbClr val="401D00"/>
                </a:solidFill>
                <a:latin typeface="標楷體" pitchFamily="65" charset="-120"/>
                <a:ea typeface="標楷體" pitchFamily="65" charset="-120"/>
              </a:rPr>
              <a:t>計畫的好處</a:t>
            </a:r>
            <a:r>
              <a:rPr lang="en-US" altLang="zh-TW" sz="2400" b="1" cap="all" dirty="0" smtClean="0">
                <a:solidFill>
                  <a:srgbClr val="401D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-1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7416824" cy="4995648"/>
          </a:xfrm>
        </p:spPr>
        <p:txBody>
          <a:bodyPr/>
          <a:lstStyle/>
          <a:p>
            <a:pPr marL="342900" lvl="0" indent="-342900" algn="l">
              <a:defRPr/>
            </a:pPr>
            <a:r>
              <a:rPr lang="en-US" altLang="zh-TW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Impact of workplace health programs</a:t>
            </a:r>
          </a:p>
          <a:p>
            <a:pPr marL="342900" lvl="0" indent="-342900" algn="l">
              <a:spcBef>
                <a:spcPts val="600"/>
              </a:spcBef>
              <a:defRPr/>
            </a:pPr>
            <a:r>
              <a:rPr lang="zh-TW" altLang="en-US" sz="2400" b="1" i="1" dirty="0" smtClean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對企業：</a:t>
            </a:r>
            <a:endParaRPr lang="en-US" altLang="zh-TW" sz="2400" b="1" i="1" dirty="0" smtClean="0">
              <a:solidFill>
                <a:srgbClr val="1F497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algn="l">
              <a:spcBef>
                <a:spcPts val="600"/>
              </a:spcBef>
              <a:defRPr/>
            </a:pPr>
            <a:r>
              <a:rPr lang="en-US" altLang="zh-TW" sz="2400" b="1" i="1" dirty="0" smtClean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</a:t>
            </a:r>
            <a:r>
              <a:rPr lang="en-US" altLang="zh-TW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Workplace health programs have the potential to impact areas such as </a:t>
            </a:r>
            <a:r>
              <a:rPr lang="en-US" altLang="zh-TW" sz="2400" b="1" i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health care costs, absenteeism, productivity, recruitment/retention, culture and employee morale</a:t>
            </a:r>
            <a:r>
              <a:rPr lang="en-US" altLang="zh-TW" sz="2400" b="1" i="1" dirty="0" smtClean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</a:p>
          <a:p>
            <a:pPr lvl="0" algn="l">
              <a:spcBef>
                <a:spcPts val="600"/>
              </a:spcBef>
              <a:defRPr/>
            </a:pPr>
            <a:r>
              <a:rPr lang="en-US" altLang="zh-TW" sz="2400" b="1" i="1" dirty="0" smtClean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”</a:t>
            </a:r>
            <a:r>
              <a:rPr lang="zh-TW" altLang="en-US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職場健康計畫對於</a:t>
            </a:r>
            <a:r>
              <a:rPr lang="zh-TW" altLang="en-US" sz="2400" b="1" i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健康照護成本、缺席、生產力、徵才</a:t>
            </a:r>
            <a:r>
              <a:rPr lang="en-US" altLang="zh-TW" sz="2400" b="1" i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2400" b="1" i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聘僱、文化、以及員工士氣</a:t>
            </a:r>
            <a:r>
              <a:rPr lang="zh-TW" altLang="en-US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等都有潛在影響。</a:t>
            </a:r>
            <a:endParaRPr lang="en-US" altLang="zh-TW" sz="2400" b="1" i="1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92075" lvl="0" indent="-92075" algn="l">
              <a:defRPr/>
            </a:pPr>
            <a:endParaRPr lang="en-US" altLang="zh-TW" sz="2000" b="1" i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92075" lvl="0" indent="-92075" algn="l">
              <a:defRPr/>
            </a:pPr>
            <a:r>
              <a:rPr lang="en-US" altLang="zh-TW" sz="2600" b="1" i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</a:t>
            </a:r>
            <a:r>
              <a:rPr lang="en-US" altLang="zh-TW" sz="2600" b="1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wealth of business depends on</a:t>
            </a:r>
          </a:p>
          <a:p>
            <a:pPr marL="92075" lvl="0" indent="-92075" algn="l">
              <a:spcAft>
                <a:spcPts val="600"/>
              </a:spcAft>
              <a:defRPr/>
            </a:pPr>
            <a:r>
              <a:rPr lang="en-US" altLang="zh-TW" sz="2600" b="1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the health of workers.”</a:t>
            </a:r>
          </a:p>
          <a:p>
            <a:pPr marL="92075" lvl="0" indent="-92075" algn="l">
              <a:spcAft>
                <a:spcPts val="600"/>
              </a:spcAft>
              <a:defRPr/>
            </a:pPr>
            <a:r>
              <a:rPr lang="zh-TW" altLang="en-US" sz="2600" b="1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企業的財富取決於員工的健康</a:t>
            </a:r>
            <a:endParaRPr lang="en-US" altLang="zh-TW" sz="2600" b="1" i="1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524864" y="4575818"/>
            <a:ext cx="149593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092280" y="4834279"/>
            <a:ext cx="2029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/>
              <a:t>Dr. </a:t>
            </a:r>
            <a:r>
              <a:rPr lang="zh-TW" altLang="en-US" sz="1600" b="1" dirty="0"/>
              <a:t> </a:t>
            </a:r>
            <a:r>
              <a:rPr lang="en-US" altLang="zh-TW" sz="1600" b="1" dirty="0"/>
              <a:t>Maria </a:t>
            </a:r>
            <a:r>
              <a:rPr lang="en-US" altLang="zh-TW" sz="1600" b="1" dirty="0" err="1"/>
              <a:t>Neira</a:t>
            </a:r>
            <a:r>
              <a:rPr lang="en-US" altLang="zh-TW" sz="1600" b="1" dirty="0"/>
              <a:t>, </a:t>
            </a:r>
          </a:p>
          <a:p>
            <a:pPr>
              <a:spcAft>
                <a:spcPts val="600"/>
              </a:spcAft>
            </a:pPr>
            <a:r>
              <a:rPr lang="en-US" altLang="zh-TW" sz="1600" b="1" dirty="0"/>
              <a:t>Director, Department of Public Health, Environment and Social Determinants of Health,</a:t>
            </a:r>
            <a:r>
              <a:rPr lang="zh-TW" altLang="en-US" sz="1600" b="1" dirty="0"/>
              <a:t> </a:t>
            </a:r>
            <a:r>
              <a:rPr lang="en-US" altLang="zh-TW" sz="1600" b="1" dirty="0"/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27623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000" b="1" cap="all" dirty="0">
                <a:solidFill>
                  <a:srgbClr val="401D00"/>
                </a:solidFill>
                <a:latin typeface="標楷體" pitchFamily="65" charset="-120"/>
                <a:ea typeface="標楷體" pitchFamily="65" charset="-120"/>
              </a:rPr>
              <a:t>推動職場健康促進計畫的好處</a:t>
            </a:r>
            <a:r>
              <a:rPr lang="en-US" altLang="zh-TW" sz="2400" b="1" cap="all" dirty="0" smtClean="0">
                <a:solidFill>
                  <a:srgbClr val="401D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-2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0" indent="-342900" algn="l">
              <a:defRPr/>
            </a:pPr>
            <a:r>
              <a:rPr lang="zh-TW" altLang="en-US" sz="28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對個人：</a:t>
            </a:r>
            <a:endParaRPr lang="en-US" altLang="zh-TW" sz="2800" b="1" i="1" dirty="0">
              <a:solidFill>
                <a:srgbClr val="1F497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algn="l">
              <a:defRPr/>
            </a:pPr>
            <a:r>
              <a:rPr lang="en-US" altLang="zh-TW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“Workplace health programs have the potential to impact an employee’s health, such as their </a:t>
            </a:r>
            <a:r>
              <a:rPr lang="en-US" altLang="zh-TW" sz="2400" b="1" i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health behaviors</a:t>
            </a:r>
            <a:r>
              <a:rPr lang="en-US" altLang="zh-TW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;</a:t>
            </a:r>
            <a:r>
              <a:rPr lang="en-US" altLang="zh-TW" sz="2400" b="1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i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health risks for disease</a:t>
            </a:r>
            <a:r>
              <a:rPr lang="en-US" altLang="zh-TW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; and </a:t>
            </a:r>
            <a:r>
              <a:rPr lang="en-US" altLang="zh-TW" sz="2400" b="1" i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current health status</a:t>
            </a:r>
            <a:r>
              <a:rPr lang="en-US" altLang="zh-TW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</a:p>
          <a:p>
            <a:pPr lvl="0" algn="l">
              <a:defRPr/>
            </a:pPr>
            <a:r>
              <a:rPr lang="en-US" altLang="zh-TW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”</a:t>
            </a:r>
            <a:r>
              <a:rPr lang="zh-TW" altLang="en-US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職場健康計畫對於員工健康</a:t>
            </a:r>
            <a:r>
              <a:rPr lang="en-US" altLang="zh-TW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包括：健康行為、疾病的風險，以及目前的健康狀況</a:t>
            </a:r>
            <a:r>
              <a:rPr lang="en-US" altLang="zh-TW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有潛在的影響</a:t>
            </a:r>
            <a:r>
              <a:rPr lang="zh-TW" altLang="en-US" sz="2400" b="1" i="1" dirty="0">
                <a:solidFill>
                  <a:srgbClr val="1F497D"/>
                </a:solidFill>
              </a:rPr>
              <a:t>。</a:t>
            </a:r>
            <a:endParaRPr lang="en-US" altLang="zh-TW" sz="2400" b="1" i="1" dirty="0">
              <a:solidFill>
                <a:srgbClr val="1F497D"/>
              </a:solidFill>
            </a:endParaRPr>
          </a:p>
          <a:p>
            <a:pPr lvl="0" algn="l">
              <a:defRPr/>
            </a:pPr>
            <a:endParaRPr lang="en-US" altLang="zh-TW" sz="2400" b="1" i="1" dirty="0" smtClean="0">
              <a:solidFill>
                <a:srgbClr val="1F497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algn="l">
              <a:defRPr/>
            </a:pPr>
            <a:r>
              <a:rPr lang="zh-TW" altLang="en-US" sz="2400" b="1" i="1" dirty="0" smtClean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對國家</a:t>
            </a:r>
            <a:r>
              <a:rPr lang="zh-TW" altLang="en-US" sz="24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社會：</a:t>
            </a:r>
            <a:endParaRPr lang="en-US" altLang="zh-TW" sz="2400" b="1" i="1" dirty="0">
              <a:solidFill>
                <a:srgbClr val="1F497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algn="l">
              <a:defRPr/>
            </a:pPr>
            <a:r>
              <a:rPr lang="en-US" altLang="zh-TW" sz="20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</a:t>
            </a:r>
            <a:r>
              <a:rPr lang="en-US" altLang="zh-TW" sz="2000" b="1" i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Employers</a:t>
            </a:r>
            <a:r>
              <a:rPr lang="en-US" altLang="zh-TW" sz="20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lang="en-US" altLang="zh-TW" sz="2000" b="1" i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workers</a:t>
            </a:r>
            <a:r>
              <a:rPr lang="en-US" altLang="zh-TW" sz="20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lang="en-US" altLang="zh-TW" sz="2000" b="1" i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their families and communities all benefit </a:t>
            </a:r>
            <a:r>
              <a:rPr lang="en-US" altLang="zh-TW" sz="20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from the </a:t>
            </a:r>
            <a:r>
              <a:rPr lang="en-US" altLang="zh-TW" sz="2000" b="1" i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prevention of disease and injury </a:t>
            </a:r>
            <a:r>
              <a:rPr lang="en-US" altLang="zh-TW" sz="20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and from </a:t>
            </a:r>
            <a:r>
              <a:rPr lang="en-US" altLang="zh-TW" sz="2000" b="1" i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sustained health</a:t>
            </a:r>
            <a:r>
              <a:rPr lang="en-US" altLang="zh-TW" sz="20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.”</a:t>
            </a:r>
          </a:p>
          <a:p>
            <a:pPr lvl="0" algn="l">
              <a:defRPr/>
            </a:pPr>
            <a:r>
              <a:rPr lang="zh-TW" altLang="en-US" sz="2000" b="1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雇主、工作者及其家庭和社區</a:t>
            </a:r>
            <a:r>
              <a:rPr lang="zh-TW" altLang="en-US" sz="2000" b="1" i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都會從傷病預防以及健康維持獲得好處</a:t>
            </a:r>
            <a:r>
              <a:rPr lang="zh-TW" altLang="en-US" sz="2000" b="1" i="1" dirty="0" smtClean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000" b="1" i="1" dirty="0" smtClean="0">
              <a:solidFill>
                <a:srgbClr val="1F497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algn="l">
              <a:defRPr/>
            </a:pPr>
            <a:endParaRPr lang="en-US" altLang="zh-TW" b="1" i="1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58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24075" y="160338"/>
            <a:ext cx="3743325" cy="747712"/>
          </a:xfrm>
          <a:prstGeom prst="rect">
            <a:avLst/>
          </a:prstGeom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endParaRPr kumimoji="0" lang="ja-JP" altLang="en-US" sz="1800" b="1" kern="0" dirty="0"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3374" y="160338"/>
            <a:ext cx="7324725" cy="1090612"/>
          </a:xfrm>
        </p:spPr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啟動健康職場計畫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-1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180585" cy="4404320"/>
          </a:xfrm>
        </p:spPr>
        <p:txBody>
          <a:bodyPr/>
          <a:lstStyle/>
          <a:p>
            <a:r>
              <a:rPr lang="zh-TW" altLang="en-US" b="1" dirty="0" smtClean="0">
                <a:ea typeface="標楷體" pitchFamily="65" charset="-120"/>
              </a:rPr>
              <a:t>你的單位已經啟動</a:t>
            </a:r>
            <a:r>
              <a:rPr lang="en-US" altLang="zh-TW" b="1" dirty="0" smtClean="0">
                <a:ea typeface="標楷體" pitchFamily="65" charset="-120"/>
              </a:rPr>
              <a:t>“</a:t>
            </a:r>
            <a:r>
              <a:rPr lang="en-US" altLang="zh-TW" b="1" i="1" dirty="0" smtClean="0">
                <a:ea typeface="標楷體" pitchFamily="65" charset="-120"/>
              </a:rPr>
              <a:t>Healthy Workplace Program?</a:t>
            </a:r>
            <a:r>
              <a:rPr lang="en-US" altLang="zh-TW" b="1" dirty="0" smtClean="0">
                <a:ea typeface="標楷體" pitchFamily="65" charset="-120"/>
              </a:rPr>
              <a:t>”</a:t>
            </a:r>
          </a:p>
          <a:p>
            <a:pPr lvl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是：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是如何開始的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做了那些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2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完善了嗎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否：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都沒做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2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做得不夠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7E581-94DB-42A9-B61E-43D43A696743}" type="slidenum">
              <a:rPr lang="en-US" altLang="zh-TW" smtClean="0"/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215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324725" cy="1090612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401D00"/>
                </a:solidFill>
                <a:latin typeface="標楷體" pitchFamily="65" charset="-120"/>
                <a:ea typeface="標楷體" pitchFamily="65" charset="-120"/>
              </a:rPr>
              <a:t>啟動健康職場計畫</a:t>
            </a:r>
            <a:r>
              <a:rPr lang="en-US" altLang="zh-TW" sz="2400" b="1" dirty="0" smtClean="0">
                <a:solidFill>
                  <a:srgbClr val="401D00"/>
                </a:solidFill>
                <a:latin typeface="標楷體" pitchFamily="65" charset="-120"/>
                <a:ea typeface="標楷體" pitchFamily="65" charset="-120"/>
              </a:rPr>
              <a:t>-2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110537" cy="4191000"/>
          </a:xfrm>
        </p:spPr>
        <p:txBody>
          <a:bodyPr/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萬事起頭難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是否要一步到位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en-US" altLang="zh-TW" sz="2400" b="1" i="1" dirty="0" smtClean="0"/>
              <a:t>Comprehensive WHP</a:t>
            </a: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可不可以先做一點點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先從小族群做起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做一點比不做好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推動項目越多元越好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持續性的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作單次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性的活動好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由最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急迫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需要的議題與對象開始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參與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率越高越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好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依照健康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職場推動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模式推動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0B847-9F13-4126-AABD-3A9AF42F87A3}" type="slidenum">
              <a:rPr lang="en-US" altLang="zh-TW" smtClean="0"/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462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540" y="175006"/>
            <a:ext cx="8136904" cy="1090612"/>
          </a:xfrm>
        </p:spPr>
        <p:txBody>
          <a:bodyPr/>
          <a:lstStyle/>
          <a:p>
            <a:r>
              <a:rPr lang="en-US" altLang="zh-TW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Healthy Workplace Model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(WHO)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56B5E-6C53-4351-BF24-CFB99BFB62E4}" type="slidenum"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45362"/>
            <a:ext cx="5760640" cy="521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516B">
                    <a:alpha val="6392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876256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 2010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47564" y="3568774"/>
            <a:ext cx="17281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四個途徑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八個步驟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4355976" y="3356992"/>
            <a:ext cx="1368152" cy="125718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27584" y="27089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47564" y="329660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核心價值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78148"/>
            <a:ext cx="7560840" cy="109061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Comprehensive 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Workplace Health </a:t>
            </a:r>
            <a:b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CWH</a:t>
            </a:r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Model</a:t>
            </a:r>
            <a:r>
              <a:rPr lang="en-US" altLang="zh-TW" sz="3600" dirty="0" smtClean="0">
                <a:solidFill>
                  <a:srgbClr val="6E4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加拿大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2460-CCAB-4E8D-9C27-C1DFD93EAE3F}" type="slidenum">
              <a:rPr lang="en-US" altLang="zh-TW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29</a:t>
            </a:fld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19619" y="1443245"/>
            <a:ext cx="28083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Comprehensive Workplace Health (CWH) Model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Has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four elements – occupational health &amp; safety, health &amp; lifestyle practices,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organizational culture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and organizational social responsibility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CWH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approach includes awareness, skill building, and creating supportive environments</a:t>
            </a:r>
          </a:p>
        </p:txBody>
      </p:sp>
      <p:pic>
        <p:nvPicPr>
          <p:cNvPr id="10" name="Picture 2" descr="「Workplace Health Model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7" y="1425886"/>
            <a:ext cx="5688632" cy="39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1370452" y="5944558"/>
            <a:ext cx="183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OWHC, 2013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419872" y="538323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健康生產力職場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四個元素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WHO)</a:t>
            </a:r>
          </a:p>
          <a:p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四個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步驟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(PDCA)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78"/>
          <p:cNvSpPr>
            <a:spLocks noGrp="1"/>
          </p:cNvSpPr>
          <p:nvPr>
            <p:ph type="title"/>
          </p:nvPr>
        </p:nvSpPr>
        <p:spPr>
          <a:xfrm>
            <a:off x="427467" y="-48712"/>
            <a:ext cx="7324725" cy="1090613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defRPr/>
            </a:pPr>
            <a:r>
              <a:rPr lang="en-US" altLang="zh-TW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疾病自然史與三段五級預防</a:t>
            </a:r>
          </a:p>
        </p:txBody>
      </p:sp>
      <p:sp>
        <p:nvSpPr>
          <p:cNvPr id="78" name="投影片編號版面配置區 3"/>
          <p:cNvSpPr txBox="1">
            <a:spLocks noGrp="1"/>
          </p:cNvSpPr>
          <p:nvPr/>
        </p:nvSpPr>
        <p:spPr bwMode="auto">
          <a:xfrm>
            <a:off x="6756498" y="6051064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FDF2076-6045-493F-8956-C0DFEBB95E34}" type="slidenum">
              <a:rPr lang="zh-TW" altLang="en-US" sz="1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 algn="r">
                <a:defRPr/>
              </a:pPr>
              <a:t>3</a:t>
            </a:fld>
            <a:endParaRPr lang="en-US" altLang="zh-TW" sz="1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293" name="Line 2"/>
          <p:cNvSpPr>
            <a:spLocks noChangeShapeType="1"/>
          </p:cNvSpPr>
          <p:nvPr/>
        </p:nvSpPr>
        <p:spPr bwMode="auto">
          <a:xfrm>
            <a:off x="387350" y="1362075"/>
            <a:ext cx="4651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294" name="Line 3"/>
          <p:cNvSpPr>
            <a:spLocks noChangeShapeType="1"/>
          </p:cNvSpPr>
          <p:nvPr/>
        </p:nvSpPr>
        <p:spPr bwMode="auto">
          <a:xfrm>
            <a:off x="2170113" y="1362075"/>
            <a:ext cx="541337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295" name="Line 4"/>
          <p:cNvSpPr>
            <a:spLocks noChangeShapeType="1"/>
          </p:cNvSpPr>
          <p:nvPr/>
        </p:nvSpPr>
        <p:spPr bwMode="auto">
          <a:xfrm>
            <a:off x="619125" y="1465263"/>
            <a:ext cx="0" cy="723900"/>
          </a:xfrm>
          <a:prstGeom prst="line">
            <a:avLst/>
          </a:prstGeom>
          <a:noFill/>
          <a:ln w="9525" cap="rnd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296" name="Line 5"/>
          <p:cNvSpPr>
            <a:spLocks noChangeShapeType="1"/>
          </p:cNvSpPr>
          <p:nvPr/>
        </p:nvSpPr>
        <p:spPr bwMode="auto">
          <a:xfrm>
            <a:off x="1547813" y="1412875"/>
            <a:ext cx="1587" cy="361950"/>
          </a:xfrm>
          <a:prstGeom prst="line">
            <a:avLst/>
          </a:prstGeom>
          <a:noFill/>
          <a:ln w="9525" cap="rnd">
            <a:noFill/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>
            <a:off x="2479675" y="1465263"/>
            <a:ext cx="0" cy="723900"/>
          </a:xfrm>
          <a:prstGeom prst="line">
            <a:avLst/>
          </a:prstGeom>
          <a:noFill/>
          <a:ln w="9525" cap="rnd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298" name="Text Box 32"/>
          <p:cNvSpPr txBox="1">
            <a:spLocks noChangeArrowheads="1"/>
          </p:cNvSpPr>
          <p:nvPr/>
        </p:nvSpPr>
        <p:spPr bwMode="auto">
          <a:xfrm>
            <a:off x="2714179" y="5152539"/>
            <a:ext cx="4598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zh-TW" altLang="zh-TW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0003" y="1473019"/>
            <a:ext cx="9258300" cy="4356882"/>
            <a:chOff x="10003" y="1473019"/>
            <a:chExt cx="9258300" cy="4356882"/>
          </a:xfrm>
        </p:grpSpPr>
        <p:sp>
          <p:nvSpPr>
            <p:cNvPr id="12302" name="Line 7"/>
            <p:cNvSpPr>
              <a:spLocks noChangeShapeType="1"/>
            </p:cNvSpPr>
            <p:nvPr/>
          </p:nvSpPr>
          <p:spPr bwMode="auto">
            <a:xfrm flipH="1">
              <a:off x="2256316" y="1553185"/>
              <a:ext cx="233362" cy="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03" name="Line 8"/>
            <p:cNvSpPr>
              <a:spLocks noChangeShapeType="1"/>
            </p:cNvSpPr>
            <p:nvPr/>
          </p:nvSpPr>
          <p:spPr bwMode="auto">
            <a:xfrm>
              <a:off x="6334603" y="2107293"/>
              <a:ext cx="309563" cy="0"/>
            </a:xfrm>
            <a:prstGeom prst="line">
              <a:avLst/>
            </a:prstGeom>
            <a:noFill/>
            <a:ln w="9525">
              <a:noFill/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04" name="Line 9"/>
            <p:cNvSpPr>
              <a:spLocks noChangeShapeType="1"/>
            </p:cNvSpPr>
            <p:nvPr/>
          </p:nvSpPr>
          <p:spPr bwMode="auto">
            <a:xfrm>
              <a:off x="8069741" y="2070776"/>
              <a:ext cx="231775" cy="0"/>
            </a:xfrm>
            <a:prstGeom prst="line">
              <a:avLst/>
            </a:prstGeom>
            <a:noFill/>
            <a:ln w="9525">
              <a:noFill/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05" name="Line 10"/>
            <p:cNvSpPr>
              <a:spLocks noChangeShapeType="1"/>
            </p:cNvSpPr>
            <p:nvPr/>
          </p:nvSpPr>
          <p:spPr bwMode="auto">
            <a:xfrm>
              <a:off x="1481616" y="2381966"/>
              <a:ext cx="0" cy="248475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06" name="Rectangle 11"/>
            <p:cNvSpPr>
              <a:spLocks noChangeArrowheads="1"/>
            </p:cNvSpPr>
            <p:nvPr/>
          </p:nvSpPr>
          <p:spPr bwMode="auto">
            <a:xfrm>
              <a:off x="10003" y="5460522"/>
              <a:ext cx="9144000" cy="369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TW" altLang="zh-TW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12307" name="Group 13"/>
            <p:cNvGrpSpPr>
              <a:grpSpLocks/>
            </p:cNvGrpSpPr>
            <p:nvPr/>
          </p:nvGrpSpPr>
          <p:grpSpPr bwMode="auto">
            <a:xfrm>
              <a:off x="713266" y="4579347"/>
              <a:ext cx="7896225" cy="427092"/>
              <a:chOff x="2400" y="7645"/>
              <a:chExt cx="12360" cy="672"/>
            </a:xfrm>
          </p:grpSpPr>
          <p:sp>
            <p:nvSpPr>
              <p:cNvPr id="12337" name="Text Box 14"/>
              <p:cNvSpPr txBox="1">
                <a:spLocks noChangeArrowheads="1"/>
              </p:cNvSpPr>
              <p:nvPr/>
            </p:nvSpPr>
            <p:spPr bwMode="auto">
              <a:xfrm>
                <a:off x="2400" y="7665"/>
                <a:ext cx="3600" cy="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初 段預防</a:t>
                </a:r>
              </a:p>
            </p:txBody>
          </p:sp>
          <p:sp>
            <p:nvSpPr>
              <p:cNvPr id="12338" name="Text Box 15"/>
              <p:cNvSpPr txBox="1">
                <a:spLocks noChangeArrowheads="1"/>
              </p:cNvSpPr>
              <p:nvPr/>
            </p:nvSpPr>
            <p:spPr bwMode="auto">
              <a:xfrm>
                <a:off x="7002" y="7645"/>
                <a:ext cx="2640" cy="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次段預防</a:t>
                </a:r>
              </a:p>
              <a:p>
                <a:endParaRPr lang="en-US" altLang="zh-TW" b="1">
                  <a:solidFill>
                    <a:srgbClr val="006699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39" name="Text Box 16"/>
              <p:cNvSpPr txBox="1">
                <a:spLocks noChangeArrowheads="1"/>
              </p:cNvSpPr>
              <p:nvPr/>
            </p:nvSpPr>
            <p:spPr bwMode="auto">
              <a:xfrm>
                <a:off x="10200" y="7665"/>
                <a:ext cx="4560" cy="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末段預防</a:t>
                </a:r>
              </a:p>
            </p:txBody>
          </p:sp>
        </p:grpSp>
        <p:sp>
          <p:nvSpPr>
            <p:cNvPr id="12308" name="Line 17"/>
            <p:cNvSpPr>
              <a:spLocks noChangeShapeType="1"/>
            </p:cNvSpPr>
            <p:nvPr/>
          </p:nvSpPr>
          <p:spPr bwMode="auto">
            <a:xfrm>
              <a:off x="252891" y="2004093"/>
              <a:ext cx="88169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09" name="Line 22"/>
            <p:cNvSpPr>
              <a:spLocks noChangeShapeType="1"/>
            </p:cNvSpPr>
            <p:nvPr/>
          </p:nvSpPr>
          <p:spPr bwMode="auto">
            <a:xfrm>
              <a:off x="2796066" y="1721482"/>
              <a:ext cx="3825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10" name="Line 23"/>
            <p:cNvSpPr>
              <a:spLocks noChangeShapeType="1"/>
            </p:cNvSpPr>
            <p:nvPr/>
          </p:nvSpPr>
          <p:spPr bwMode="auto">
            <a:xfrm flipH="1">
              <a:off x="406878" y="1692903"/>
              <a:ext cx="306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11" name="Line 24"/>
            <p:cNvSpPr>
              <a:spLocks noChangeShapeType="1"/>
            </p:cNvSpPr>
            <p:nvPr/>
          </p:nvSpPr>
          <p:spPr bwMode="auto">
            <a:xfrm flipH="1">
              <a:off x="3296128" y="1721482"/>
              <a:ext cx="3825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12" name="Line 25"/>
            <p:cNvSpPr>
              <a:spLocks noChangeShapeType="1"/>
            </p:cNvSpPr>
            <p:nvPr/>
          </p:nvSpPr>
          <p:spPr bwMode="auto">
            <a:xfrm>
              <a:off x="5296378" y="1721482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13" name="Line 26"/>
            <p:cNvSpPr>
              <a:spLocks noChangeShapeType="1"/>
            </p:cNvSpPr>
            <p:nvPr/>
          </p:nvSpPr>
          <p:spPr bwMode="auto">
            <a:xfrm flipH="1">
              <a:off x="4867753" y="1721482"/>
              <a:ext cx="306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14" name="Line 27"/>
            <p:cNvSpPr>
              <a:spLocks noChangeShapeType="1"/>
            </p:cNvSpPr>
            <p:nvPr/>
          </p:nvSpPr>
          <p:spPr bwMode="auto">
            <a:xfrm flipH="1">
              <a:off x="6766403" y="1726244"/>
              <a:ext cx="2301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15" name="Line 28"/>
            <p:cNvSpPr>
              <a:spLocks noChangeShapeType="1"/>
            </p:cNvSpPr>
            <p:nvPr/>
          </p:nvSpPr>
          <p:spPr bwMode="auto">
            <a:xfrm>
              <a:off x="3296128" y="1650035"/>
              <a:ext cx="0" cy="311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16" name="Line 29"/>
            <p:cNvSpPr>
              <a:spLocks noChangeShapeType="1"/>
            </p:cNvSpPr>
            <p:nvPr/>
          </p:nvSpPr>
          <p:spPr bwMode="auto">
            <a:xfrm>
              <a:off x="5153503" y="1578588"/>
              <a:ext cx="0" cy="311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17" name="Line 30"/>
            <p:cNvSpPr>
              <a:spLocks noChangeShapeType="1"/>
            </p:cNvSpPr>
            <p:nvPr/>
          </p:nvSpPr>
          <p:spPr bwMode="auto">
            <a:xfrm>
              <a:off x="6766403" y="1573825"/>
              <a:ext cx="0" cy="311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18" name="Line 41"/>
            <p:cNvSpPr>
              <a:spLocks noChangeShapeType="1"/>
            </p:cNvSpPr>
            <p:nvPr/>
          </p:nvSpPr>
          <p:spPr bwMode="auto">
            <a:xfrm flipH="1">
              <a:off x="3296128" y="2007268"/>
              <a:ext cx="0" cy="31055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19" name="Text Box 42"/>
            <p:cNvSpPr txBox="1">
              <a:spLocks noChangeArrowheads="1"/>
            </p:cNvSpPr>
            <p:nvPr/>
          </p:nvSpPr>
          <p:spPr bwMode="auto">
            <a:xfrm>
              <a:off x="910116" y="1497615"/>
              <a:ext cx="2357437" cy="41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2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可  感  受  期</a:t>
              </a:r>
            </a:p>
            <a:p>
              <a:endPara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9728" name="Text Box 43"/>
            <p:cNvSpPr txBox="1">
              <a:spLocks noChangeArrowheads="1"/>
            </p:cNvSpPr>
            <p:nvPr/>
          </p:nvSpPr>
          <p:spPr bwMode="auto">
            <a:xfrm>
              <a:off x="260828" y="2072290"/>
              <a:ext cx="1693863" cy="238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-152400">
                <a:spcAft>
                  <a:spcPts val="600"/>
                </a:spcAft>
                <a:tabLst>
                  <a:tab pos="152400" algn="l"/>
                  <a:tab pos="1050925" algn="l"/>
                </a:tabLst>
                <a:defRPr/>
              </a:pPr>
              <a:r>
                <a:rPr lang="en-US" altLang="zh-TW" sz="1400" b="1" u="sng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zh-TW" altLang="en-US" sz="1600" b="1" u="sng" dirty="0">
                  <a:solidFill>
                    <a:srgbClr val="660066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促進健康         </a:t>
              </a:r>
              <a:endParaRPr lang="zh-TW" altLang="en-US" sz="1600" b="1" dirty="0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indent="-152400" algn="just">
                <a:tabLst>
                  <a:tab pos="152400" algn="l"/>
                  <a:tab pos="1050925" algn="l"/>
                </a:tabLst>
                <a:defRPr/>
              </a:pPr>
              <a:r>
                <a:rPr lang="en-US" altLang="zh-TW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1.  </a:t>
              </a:r>
              <a:r>
                <a:rPr lang="zh-TW" altLang="en-US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衛生教育</a:t>
              </a:r>
            </a:p>
            <a:p>
              <a:pPr indent="-152400" algn="just">
                <a:tabLst>
                  <a:tab pos="152400" algn="l"/>
                  <a:tab pos="1050925" algn="l"/>
                </a:tabLst>
                <a:defRPr/>
              </a:pPr>
              <a:r>
                <a:rPr lang="en-US" altLang="zh-TW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2.  </a:t>
              </a:r>
              <a:r>
                <a:rPr lang="zh-TW" altLang="en-US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注重營養</a:t>
              </a:r>
            </a:p>
            <a:p>
              <a:pPr indent="-152400" algn="just">
                <a:tabLst>
                  <a:tab pos="152400" algn="l"/>
                  <a:tab pos="1050925" algn="l"/>
                </a:tabLst>
                <a:defRPr/>
              </a:pPr>
              <a:r>
                <a:rPr lang="en-US" altLang="zh-TW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3.  </a:t>
              </a:r>
              <a:r>
                <a:rPr lang="zh-TW" altLang="en-US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注意個性發展</a:t>
              </a:r>
            </a:p>
            <a:p>
              <a:pPr marL="152400" indent="-152400" algn="just">
                <a:tabLst>
                  <a:tab pos="152400" algn="l"/>
                  <a:tab pos="1050925" algn="l"/>
                </a:tabLst>
                <a:defRPr/>
              </a:pPr>
              <a:r>
                <a:rPr lang="en-US" altLang="zh-TW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 </a:t>
              </a:r>
              <a:r>
                <a:rPr lang="zh-TW" altLang="en-US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提供合適的工作、娛樂和休息環境</a:t>
              </a:r>
            </a:p>
            <a:p>
              <a:pPr marL="152400" indent="-152400" algn="just">
                <a:tabLst>
                  <a:tab pos="152400" algn="l"/>
                  <a:tab pos="1050925" algn="l"/>
                </a:tabLst>
                <a:defRPr/>
              </a:pPr>
              <a:r>
                <a:rPr lang="en-US" altLang="zh-TW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5. </a:t>
              </a:r>
              <a:r>
                <a:rPr lang="zh-TW" altLang="en-US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婚姻座談和性教育</a:t>
              </a:r>
            </a:p>
            <a:p>
              <a:pPr indent="-152400" algn="just">
                <a:tabLst>
                  <a:tab pos="152400" algn="l"/>
                  <a:tab pos="1050925" algn="l"/>
                </a:tabLst>
                <a:defRPr/>
              </a:pPr>
              <a:r>
                <a:rPr lang="en-US" altLang="zh-TW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6.  </a:t>
              </a:r>
              <a:r>
                <a:rPr lang="zh-TW" altLang="en-US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遺傳優生</a:t>
              </a:r>
            </a:p>
            <a:p>
              <a:pPr indent="-152400" algn="just">
                <a:tabLst>
                  <a:tab pos="152400" algn="l"/>
                  <a:tab pos="1050925" algn="l"/>
                </a:tabLst>
                <a:defRPr/>
              </a:pPr>
              <a:r>
                <a:rPr lang="en-US" altLang="zh-TW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7.  </a:t>
              </a:r>
              <a:r>
                <a:rPr lang="zh-TW" altLang="en-US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定期體檢</a:t>
              </a:r>
            </a:p>
            <a:p>
              <a:pPr indent="-152400">
                <a:tabLst>
                  <a:tab pos="152400" algn="l"/>
                  <a:tab pos="1050925" algn="l"/>
                </a:tabLst>
                <a:defRPr/>
              </a:pPr>
              <a:endPara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21" name="Text Box 44"/>
            <p:cNvSpPr txBox="1">
              <a:spLocks noChangeArrowheads="1"/>
            </p:cNvSpPr>
            <p:nvPr/>
          </p:nvSpPr>
          <p:spPr bwMode="auto">
            <a:xfrm>
              <a:off x="1845699" y="2073009"/>
              <a:ext cx="1512168" cy="2016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-304800" algn="just">
                <a:spcAft>
                  <a:spcPts val="600"/>
                </a:spcAft>
                <a:tabLst>
                  <a:tab pos="152400" algn="l"/>
                </a:tabLst>
              </a:pPr>
              <a:r>
                <a:rPr lang="en-US" altLang="zh-TW" sz="1400" b="1" u="sng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zh-TW" altLang="en-US" sz="1600" b="1" u="sng">
                  <a:solidFill>
                    <a:srgbClr val="660066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特殊保護          </a:t>
              </a:r>
              <a:endParaRPr lang="zh-TW" altLang="en-US" sz="1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indent="-304800">
                <a:tabLst>
                  <a:tab pos="152400" algn="l"/>
                </a:tabLst>
              </a:pPr>
              <a:r>
                <a:rPr lang="en-US" altLang="zh-TW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1.  </a:t>
              </a: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實施預防注射</a:t>
              </a:r>
            </a:p>
            <a:p>
              <a:pPr indent="-304800">
                <a:tabLst>
                  <a:tab pos="152400" algn="l"/>
                </a:tabLst>
              </a:pPr>
              <a:r>
                <a:rPr lang="en-US" altLang="zh-TW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2.  </a:t>
              </a: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培養個人衛生</a:t>
              </a:r>
            </a:p>
            <a:p>
              <a:pPr indent="-304800">
                <a:tabLst>
                  <a:tab pos="152400" algn="l"/>
                </a:tabLst>
              </a:pPr>
              <a:r>
                <a:rPr lang="en-US" altLang="zh-TW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3.  </a:t>
              </a: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改善環境衛生</a:t>
              </a:r>
            </a:p>
            <a:p>
              <a:pPr indent="-304800">
                <a:tabLst>
                  <a:tab pos="152400" algn="l"/>
                </a:tabLst>
              </a:pPr>
              <a:r>
                <a:rPr lang="en-US" altLang="zh-TW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4.  </a:t>
              </a: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避免職業危害</a:t>
              </a:r>
            </a:p>
            <a:p>
              <a:pPr indent="-304800">
                <a:tabLst>
                  <a:tab pos="152400" algn="l"/>
                </a:tabLst>
              </a:pPr>
              <a:r>
                <a:rPr lang="en-US" altLang="zh-TW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5.  </a:t>
              </a: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預防意外事件</a:t>
              </a:r>
            </a:p>
            <a:p>
              <a:pPr indent="-304800">
                <a:tabLst>
                  <a:tab pos="152400" algn="l"/>
                </a:tabLst>
              </a:pPr>
              <a:r>
                <a:rPr lang="en-US" altLang="zh-TW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6.  </a:t>
              </a: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攝取特殊營養</a:t>
              </a:r>
            </a:p>
            <a:p>
              <a:pPr indent="-304800">
                <a:tabLst>
                  <a:tab pos="152400" algn="l"/>
                </a:tabLst>
              </a:pPr>
              <a:r>
                <a:rPr lang="en-US" altLang="zh-TW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7.  </a:t>
              </a: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消除致癌物質</a:t>
              </a:r>
            </a:p>
            <a:p>
              <a:pPr indent="-304800">
                <a:tabLst>
                  <a:tab pos="152400" algn="l"/>
                </a:tabLst>
              </a:pPr>
              <a:r>
                <a:rPr lang="en-US" altLang="zh-TW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8.  </a:t>
              </a: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預防過敏來源</a:t>
              </a:r>
            </a:p>
            <a:p>
              <a:pPr indent="-304800">
                <a:tabLst>
                  <a:tab pos="152400" algn="l"/>
                </a:tabLst>
              </a:pPr>
              <a:endParaRPr lang="en-US" altLang="zh-TW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22" name="Text Box 45"/>
            <p:cNvSpPr txBox="1">
              <a:spLocks noChangeArrowheads="1"/>
            </p:cNvSpPr>
            <p:nvPr/>
          </p:nvSpPr>
          <p:spPr bwMode="auto">
            <a:xfrm>
              <a:off x="3581878" y="1507141"/>
              <a:ext cx="1793875" cy="41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2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症 候 前 期</a:t>
              </a:r>
            </a:p>
            <a:p>
              <a:endPara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23" name="Text Box 46"/>
            <p:cNvSpPr txBox="1">
              <a:spLocks noChangeArrowheads="1"/>
            </p:cNvSpPr>
            <p:nvPr/>
          </p:nvSpPr>
          <p:spPr bwMode="auto">
            <a:xfrm>
              <a:off x="5510691" y="1507141"/>
              <a:ext cx="1087536" cy="41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20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臨 床 期</a:t>
              </a:r>
            </a:p>
          </p:txBody>
        </p:sp>
        <p:sp>
          <p:nvSpPr>
            <p:cNvPr id="12324" name="Text Box 47"/>
            <p:cNvSpPr txBox="1">
              <a:spLocks noChangeArrowheads="1"/>
            </p:cNvSpPr>
            <p:nvPr/>
          </p:nvSpPr>
          <p:spPr bwMode="auto">
            <a:xfrm>
              <a:off x="7072791" y="1483326"/>
              <a:ext cx="1249362" cy="41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20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殘 障 期</a:t>
              </a:r>
            </a:p>
            <a:p>
              <a:endParaRPr lang="en-US" altLang="zh-TW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25" name="Text Box 48"/>
            <p:cNvSpPr txBox="1">
              <a:spLocks noChangeArrowheads="1"/>
            </p:cNvSpPr>
            <p:nvPr/>
          </p:nvSpPr>
          <p:spPr bwMode="auto">
            <a:xfrm>
              <a:off x="8566628" y="1473019"/>
              <a:ext cx="701675" cy="309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20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死亡</a:t>
              </a:r>
            </a:p>
            <a:p>
              <a:endPara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26" name="Text Box 49"/>
            <p:cNvSpPr txBox="1">
              <a:spLocks noChangeArrowheads="1"/>
            </p:cNvSpPr>
            <p:nvPr/>
          </p:nvSpPr>
          <p:spPr bwMode="auto">
            <a:xfrm>
              <a:off x="3429875" y="2078714"/>
              <a:ext cx="2232248" cy="2173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-76200">
                <a:spcAft>
                  <a:spcPts val="600"/>
                </a:spcAft>
                <a:tabLst>
                  <a:tab pos="457200" algn="l"/>
                </a:tabLst>
              </a:pPr>
              <a:r>
                <a:rPr lang="en-US" altLang="zh-TW" sz="1400" b="1" u="sng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1600" b="1" u="sng">
                  <a:solidFill>
                    <a:srgbClr val="660066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早期診斷和適當治療                     </a:t>
              </a:r>
              <a:endParaRPr lang="zh-TW" altLang="en-US" sz="1600" b="1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indent="-76200">
                <a:tabLst>
                  <a:tab pos="457200" algn="l"/>
                </a:tabLst>
              </a:pPr>
              <a:r>
                <a:rPr lang="en-US" altLang="zh-TW" sz="14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4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找尋病例</a:t>
              </a:r>
            </a:p>
            <a:p>
              <a:pPr indent="-76200">
                <a:tabLst>
                  <a:tab pos="457200" algn="l"/>
                </a:tabLst>
              </a:pPr>
              <a:r>
                <a:rPr lang="en-US" altLang="zh-TW" sz="14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4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篩選檢定</a:t>
              </a:r>
            </a:p>
            <a:p>
              <a:pPr indent="-76200">
                <a:tabLst>
                  <a:tab pos="457200" algn="l"/>
                </a:tabLst>
              </a:pPr>
              <a:r>
                <a:rPr lang="en-US" altLang="zh-TW" sz="14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4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特殊體檢</a:t>
              </a:r>
            </a:p>
            <a:p>
              <a:pPr indent="-76200">
                <a:tabLst>
                  <a:tab pos="457200" algn="l"/>
                </a:tabLst>
              </a:pP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目的</a:t>
              </a:r>
              <a:r>
                <a:rPr lang="en-US" altLang="zh-TW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︰</a:t>
              </a:r>
            </a:p>
            <a:p>
              <a:pPr indent="-76200">
                <a:tabLst>
                  <a:tab pos="457200" algn="l"/>
                </a:tabLst>
              </a:pP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</a:t>
              </a:r>
              <a:r>
                <a:rPr lang="en-US" altLang="zh-TW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）   治療和預防疾病惡化</a:t>
              </a:r>
            </a:p>
            <a:p>
              <a:pPr indent="-76200">
                <a:tabLst>
                  <a:tab pos="457200" algn="l"/>
                </a:tabLst>
              </a:pP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</a:t>
              </a:r>
              <a:r>
                <a:rPr lang="en-US" altLang="zh-TW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）   避免疾病的蔓延</a:t>
              </a:r>
            </a:p>
            <a:p>
              <a:pPr indent="-76200">
                <a:tabLst>
                  <a:tab pos="457200" algn="l"/>
                </a:tabLst>
              </a:pP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</a:t>
              </a:r>
              <a:r>
                <a:rPr lang="en-US" altLang="zh-TW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</a:t>
              </a: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）   避免病發和續發症</a:t>
              </a:r>
            </a:p>
            <a:p>
              <a:pPr indent="-76200">
                <a:tabLst>
                  <a:tab pos="457200" algn="l"/>
                </a:tabLst>
              </a:pP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</a:t>
              </a:r>
              <a:r>
                <a:rPr lang="en-US" altLang="zh-TW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</a:t>
              </a:r>
              <a:r>
                <a:rPr lang="zh-TW" altLang="en-US" sz="1300" b="1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）   縮短殘障期間</a:t>
              </a:r>
            </a:p>
            <a:p>
              <a:pPr indent="-76200">
                <a:tabLst>
                  <a:tab pos="457200" algn="l"/>
                </a:tabLst>
              </a:pPr>
              <a:endParaRPr lang="en-US" altLang="zh-TW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8707" name="Text Box 50"/>
            <p:cNvSpPr txBox="1">
              <a:spLocks noChangeArrowheads="1"/>
            </p:cNvSpPr>
            <p:nvPr/>
          </p:nvSpPr>
          <p:spPr bwMode="auto">
            <a:xfrm>
              <a:off x="5688737" y="2083802"/>
              <a:ext cx="159385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-114300" algn="ctr">
                <a:spcAft>
                  <a:spcPts val="600"/>
                </a:spcAft>
                <a:tabLst>
                  <a:tab pos="114300" algn="l"/>
                </a:tabLst>
                <a:defRPr/>
              </a:pPr>
              <a:r>
                <a:rPr lang="en-US" altLang="zh-TW" sz="1600" b="1" u="sng" dirty="0">
                  <a:solidFill>
                    <a:srgbClr val="660066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lang="zh-TW" altLang="en-US" sz="1600" b="1" u="sng" dirty="0">
                  <a:solidFill>
                    <a:srgbClr val="660066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限制殘障           </a:t>
              </a:r>
              <a:endParaRPr lang="zh-TW" altLang="en-US" sz="1600" b="1" dirty="0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114300" indent="-114300">
                <a:tabLst>
                  <a:tab pos="114300" algn="l"/>
                </a:tabLst>
                <a:defRPr/>
              </a:pPr>
              <a:r>
                <a:rPr lang="en-US" altLang="zh-TW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適當治療以遏止疾病的惡化並避免進一步的病發和續發疾病</a:t>
              </a:r>
            </a:p>
            <a:p>
              <a:pPr marL="114300" indent="-228600">
                <a:tabLst>
                  <a:tab pos="114300" algn="l"/>
                </a:tabLst>
                <a:defRPr/>
              </a:pPr>
              <a:r>
                <a:rPr lang="en-US" altLang="zh-TW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提供限制殘障和避免死亡的設備</a:t>
              </a:r>
            </a:p>
            <a:p>
              <a:pPr indent="-114300">
                <a:tabLst>
                  <a:tab pos="114300" algn="l"/>
                </a:tabLst>
                <a:defRPr/>
              </a:pPr>
              <a:endParaRPr lang="en-US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8708" name="Text Box 51"/>
            <p:cNvSpPr txBox="1">
              <a:spLocks noChangeArrowheads="1"/>
            </p:cNvSpPr>
            <p:nvPr/>
          </p:nvSpPr>
          <p:spPr bwMode="auto">
            <a:xfrm>
              <a:off x="7227260" y="2070951"/>
              <a:ext cx="1547812" cy="208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indent="-114300" algn="ctr">
                <a:spcAft>
                  <a:spcPts val="600"/>
                </a:spcAft>
                <a:tabLst>
                  <a:tab pos="114300" algn="l"/>
                </a:tabLst>
                <a:defRPr/>
              </a:pPr>
              <a:r>
                <a:rPr lang="en-US" altLang="zh-TW" sz="1600" b="1" u="sng" dirty="0">
                  <a:solidFill>
                    <a:srgbClr val="660066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lang="zh-TW" altLang="en-US" sz="1600" b="1" u="sng" dirty="0">
                  <a:solidFill>
                    <a:srgbClr val="660066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復  健   </a:t>
              </a:r>
              <a:endParaRPr lang="zh-TW" altLang="en-US" sz="1600" b="1" dirty="0">
                <a:solidFill>
                  <a:srgbClr val="66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114300" indent="-114300">
                <a:tabLst>
                  <a:tab pos="114300" algn="l"/>
                </a:tabLst>
                <a:defRPr/>
              </a:pPr>
              <a:r>
                <a:rPr lang="en-US" altLang="zh-TW" sz="14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</a:t>
              </a:r>
              <a:r>
                <a:rPr lang="en-US" altLang="zh-TW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.</a:t>
              </a:r>
              <a:r>
                <a:rPr lang="zh-TW" altLang="en-US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心理、生理和職能的復健</a:t>
              </a:r>
            </a:p>
            <a:p>
              <a:pPr marL="114300" indent="-228600">
                <a:tabLst>
                  <a:tab pos="114300" algn="l"/>
                </a:tabLst>
                <a:defRPr/>
              </a:pPr>
              <a:r>
                <a:rPr lang="en-US" altLang="zh-TW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提供適宜的復健醫院、設備和就業機會</a:t>
              </a:r>
            </a:p>
            <a:p>
              <a:pPr indent="-114300">
                <a:tabLst>
                  <a:tab pos="114300" algn="l"/>
                </a:tabLst>
                <a:defRPr/>
              </a:pPr>
              <a:r>
                <a:rPr lang="en-US" altLang="zh-TW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醫院的職能治療</a:t>
              </a:r>
            </a:p>
            <a:p>
              <a:pPr marL="114300" indent="-114300">
                <a:tabLst>
                  <a:tab pos="114300" algn="l"/>
                </a:tabLst>
                <a:defRPr/>
              </a:pPr>
              <a:r>
                <a:rPr lang="en-US" altLang="zh-TW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3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療養院的長期照護</a:t>
              </a:r>
            </a:p>
            <a:p>
              <a:pPr indent="-114300">
                <a:tabLst>
                  <a:tab pos="114300" algn="l"/>
                </a:tabLst>
                <a:defRPr/>
              </a:pPr>
              <a:endPara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29" name="Line 64"/>
            <p:cNvSpPr>
              <a:spLocks noChangeShapeType="1"/>
            </p:cNvSpPr>
            <p:nvPr/>
          </p:nvSpPr>
          <p:spPr bwMode="auto">
            <a:xfrm>
              <a:off x="252891" y="4488848"/>
              <a:ext cx="8816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30" name="Line 65"/>
            <p:cNvSpPr>
              <a:spLocks noChangeShapeType="1"/>
            </p:cNvSpPr>
            <p:nvPr/>
          </p:nvSpPr>
          <p:spPr bwMode="auto">
            <a:xfrm>
              <a:off x="7153753" y="2004093"/>
              <a:ext cx="17637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31" name="Line 68"/>
            <p:cNvSpPr>
              <a:spLocks noChangeShapeType="1"/>
            </p:cNvSpPr>
            <p:nvPr/>
          </p:nvSpPr>
          <p:spPr bwMode="auto">
            <a:xfrm>
              <a:off x="6536216" y="1726244"/>
              <a:ext cx="2301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32" name="Line 69"/>
            <p:cNvSpPr>
              <a:spLocks noChangeShapeType="1"/>
            </p:cNvSpPr>
            <p:nvPr/>
          </p:nvSpPr>
          <p:spPr bwMode="auto">
            <a:xfrm>
              <a:off x="8082441" y="1650035"/>
              <a:ext cx="2301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33" name="Line 70"/>
            <p:cNvSpPr>
              <a:spLocks noChangeShapeType="1"/>
            </p:cNvSpPr>
            <p:nvPr/>
          </p:nvSpPr>
          <p:spPr bwMode="auto">
            <a:xfrm flipH="1">
              <a:off x="8380097" y="1650035"/>
              <a:ext cx="306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34" name="Line 71"/>
            <p:cNvSpPr>
              <a:spLocks noChangeShapeType="1"/>
            </p:cNvSpPr>
            <p:nvPr/>
          </p:nvSpPr>
          <p:spPr bwMode="auto">
            <a:xfrm>
              <a:off x="8322153" y="1516023"/>
              <a:ext cx="0" cy="311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35" name="Line 72"/>
            <p:cNvSpPr>
              <a:spLocks noChangeShapeType="1"/>
            </p:cNvSpPr>
            <p:nvPr/>
          </p:nvSpPr>
          <p:spPr bwMode="auto">
            <a:xfrm>
              <a:off x="5653566" y="2007268"/>
              <a:ext cx="0" cy="3048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336" name="Line 73"/>
            <p:cNvSpPr>
              <a:spLocks noChangeShapeType="1"/>
            </p:cNvSpPr>
            <p:nvPr/>
          </p:nvSpPr>
          <p:spPr bwMode="auto">
            <a:xfrm>
              <a:off x="249716" y="5079473"/>
              <a:ext cx="8816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2300" name="矩形 49"/>
          <p:cNvSpPr>
            <a:spLocks noChangeArrowheads="1"/>
          </p:cNvSpPr>
          <p:nvPr/>
        </p:nvSpPr>
        <p:spPr bwMode="auto">
          <a:xfrm>
            <a:off x="358329" y="5222389"/>
            <a:ext cx="8424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效果：        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+++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++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</a:p>
          <a:p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成本：           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++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+++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1749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5925" y="188913"/>
            <a:ext cx="7900491" cy="1090612"/>
          </a:xfrm>
        </p:spPr>
        <p:txBody>
          <a:bodyPr/>
          <a:lstStyle/>
          <a:p>
            <a:r>
              <a:rPr lang="en-US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Workplace Health Model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美國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CDC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90E7A-3D66-414A-AE9E-6D4D6B2A0111}" type="slidenum">
              <a:rPr lang="en-US" altLang="zh-TW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fld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1700808"/>
            <a:ext cx="27363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四個步驟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1.Assessment</a:t>
            </a:r>
          </a:p>
          <a:p>
            <a:pPr marL="273050" indent="-273050">
              <a:spcAft>
                <a:spcPts val="600"/>
              </a:spcAft>
            </a:pP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2.Planning &amp; Management</a:t>
            </a:r>
          </a:p>
          <a:p>
            <a:pPr>
              <a:spcAft>
                <a:spcPts val="600"/>
              </a:spcAft>
            </a:pP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3.Implementation</a:t>
            </a:r>
          </a:p>
          <a:p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4.Evaluation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59" y="1412776"/>
            <a:ext cx="6929726" cy="448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6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188523" cy="1090612"/>
          </a:xfrm>
        </p:spPr>
        <p:txBody>
          <a:bodyPr/>
          <a:lstStyle/>
          <a:p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started</a:t>
            </a:r>
            <a:r>
              <a:rPr lang="en-US" altLang="zh-TW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TW" sz="3200" b="1" dirty="0" smtClean="0">
                <a:solidFill>
                  <a:srgbClr val="6E49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lang="en-US" altLang="zh-TW" sz="3200" b="1" dirty="0">
                <a:solidFill>
                  <a:srgbClr val="6E49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most important thing 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110537" cy="4191000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employers, especially small to mid-size firms, may find it difficult— or impossible—to launch a comprehensive health promotion program all at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once.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okay.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Employers can start with just one or two of the five core components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thing is simply to get started.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0E2A3-F07B-42B3-91AC-B34AD32C4227}" type="slidenum"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70621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健康職場的推動原則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34291" y="1594743"/>
            <a:ext cx="4248472" cy="455104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ct val="20000"/>
              </a:spcAft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健康職場推動原則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20000"/>
              </a:lnSpc>
              <a:spcAft>
                <a:spcPct val="20000"/>
              </a:spcAft>
            </a:pP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全方位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(Comprehensive)</a:t>
            </a:r>
          </a:p>
          <a:p>
            <a:pPr lvl="1" eaLnBrk="1" hangingPunct="1">
              <a:lnSpc>
                <a:spcPct val="120000"/>
              </a:lnSpc>
              <a:spcAft>
                <a:spcPct val="20000"/>
              </a:spcAft>
            </a:pP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參與和增能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(Participatory and empowering)</a:t>
            </a:r>
          </a:p>
          <a:p>
            <a:pPr lvl="1" eaLnBrk="1" hangingPunct="1">
              <a:lnSpc>
                <a:spcPct val="120000"/>
              </a:lnSpc>
              <a:spcAft>
                <a:spcPct val="20000"/>
              </a:spcAft>
            </a:pP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多方合作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Multisectoral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and multidisciplinary cooperation)</a:t>
            </a:r>
          </a:p>
          <a:p>
            <a:pPr lvl="1" eaLnBrk="1" hangingPunct="1">
              <a:lnSpc>
                <a:spcPct val="120000"/>
              </a:lnSpc>
              <a:spcAft>
                <a:spcPct val="20000"/>
              </a:spcAft>
            </a:pP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符合社會正義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(Social justice)</a:t>
            </a:r>
          </a:p>
          <a:p>
            <a:pPr lvl="1" eaLnBrk="1" hangingPunct="1">
              <a:lnSpc>
                <a:spcPct val="120000"/>
              </a:lnSpc>
              <a:spcAft>
                <a:spcPct val="20000"/>
              </a:spcAft>
            </a:pP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具永續性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(Sustainability)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554538" y="1772816"/>
            <a:ext cx="4337942" cy="432318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健康促進五大行動綱領 </a:t>
            </a:r>
          </a:p>
          <a:p>
            <a:pPr marL="542925" lvl="2" indent="266700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rgbClr val="C5A04B"/>
              </a:buClr>
              <a:buSzPct val="70000"/>
              <a:buFont typeface="Wingdings" pitchFamily="2" charset="2"/>
              <a:buChar char="n"/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建立健康的公共政策</a:t>
            </a:r>
          </a:p>
          <a:p>
            <a:pPr marL="542925" lvl="2" indent="266700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rgbClr val="C5A04B"/>
              </a:buClr>
              <a:buSzPct val="70000"/>
              <a:buFont typeface="Wingdings" pitchFamily="2" charset="2"/>
              <a:buChar char="n"/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創造有利健康的支持環境 </a:t>
            </a:r>
          </a:p>
          <a:p>
            <a:pPr marL="542925" lvl="2" indent="266700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rgbClr val="C5A04B"/>
              </a:buClr>
              <a:buSzPct val="70000"/>
              <a:buFont typeface="Wingdings" pitchFamily="2" charset="2"/>
              <a:buChar char="n"/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強化社區行動 </a:t>
            </a:r>
          </a:p>
          <a:p>
            <a:pPr marL="542925" lvl="2" indent="266700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rgbClr val="C5A04B"/>
              </a:buClr>
              <a:buSzPct val="70000"/>
              <a:buFont typeface="Wingdings" pitchFamily="2" charset="2"/>
              <a:buChar char="n"/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發展個人技巧 </a:t>
            </a:r>
          </a:p>
          <a:p>
            <a:pPr marL="542925" lvl="2" indent="266700" eaLnBrk="1" hangingPunct="1">
              <a:lnSpc>
                <a:spcPct val="120000"/>
              </a:lnSpc>
              <a:spcBef>
                <a:spcPct val="15000"/>
              </a:spcBef>
              <a:spcAft>
                <a:spcPct val="15000"/>
              </a:spcAft>
              <a:buClr>
                <a:srgbClr val="C5A04B"/>
              </a:buClr>
              <a:buSzPct val="70000"/>
              <a:buFont typeface="Wingdings" pitchFamily="2" charset="2"/>
              <a:buChar char="n"/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調整健康服務的方向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3796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12F7CD-7878-441A-BA4B-7ACF69EF9C77}" type="slidenum">
              <a:rPr lang="en-US" altLang="zh-TW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32</a:t>
            </a:fld>
            <a:endParaRPr lang="en-US" altLang="zh-TW" b="1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27584" y="5755277"/>
            <a:ext cx="37444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100000"/>
              <a:buFont typeface="Arial" pitchFamily="34" charset="0"/>
              <a:buNone/>
            </a:pPr>
            <a:r>
              <a:rPr lang="zh-TW" alt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資料來源：健康職場指引</a:t>
            </a:r>
            <a:r>
              <a:rPr lang="en-US" altLang="zh-TW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 1999</a:t>
            </a:r>
            <a:r>
              <a:rPr lang="zh-TW" alt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 </a:t>
            </a:r>
            <a:r>
              <a:rPr lang="en-US" altLang="zh-TW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WHO</a:t>
            </a:r>
            <a:r>
              <a:rPr lang="zh-TW" alt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西太平洋區</a:t>
            </a:r>
            <a:endParaRPr lang="zh-TW" altLang="en-US" sz="1200" b="1" dirty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211341" y="4869160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WHO  1986</a:t>
            </a:r>
            <a:r>
              <a:rPr lang="zh-TW" altLang="en-US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渥太華憲章</a:t>
            </a:r>
            <a:endParaRPr lang="zh-TW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23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編號版面配置區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809AD70-9DEC-4497-8420-097AB470E29F}" type="slidenum">
              <a:rPr lang="en-US" altLang="zh-TW">
                <a:solidFill>
                  <a:prstClr val="black"/>
                </a:solidFill>
              </a:rPr>
              <a:pPr eaLnBrk="1" hangingPunct="1"/>
              <a:t>33</a:t>
            </a:fld>
            <a:endParaRPr lang="en-US" altLang="zh-TW">
              <a:solidFill>
                <a:prstClr val="black"/>
              </a:solidFill>
            </a:endParaRP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"/>
          <a:stretch/>
        </p:blipFill>
        <p:spPr bwMode="auto">
          <a:xfrm>
            <a:off x="414478" y="24737"/>
            <a:ext cx="8694026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5267" name="Rectangle 74"/>
          <p:cNvSpPr>
            <a:spLocks noChangeArrowheads="1"/>
          </p:cNvSpPr>
          <p:nvPr/>
        </p:nvSpPr>
        <p:spPr bwMode="auto">
          <a:xfrm>
            <a:off x="243611" y="4162425"/>
            <a:ext cx="46497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71463" indent="-27146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10000"/>
              </a:spcAft>
              <a:buClr>
                <a:srgbClr val="006699"/>
              </a:buClr>
              <a:buFont typeface="Wingdings" pitchFamily="2" charset="2"/>
              <a:buChar char="u"/>
            </a:pPr>
            <a:r>
              <a:rPr lang="zh-TW" altLang="en-US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在美國，每</a:t>
            </a:r>
            <a:r>
              <a:rPr lang="en-US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10</a:t>
            </a:r>
            <a:r>
              <a:rPr lang="zh-TW" altLang="en-US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人中就有</a:t>
            </a:r>
            <a:r>
              <a:rPr lang="en-US" altLang="zh-TW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7</a:t>
            </a:r>
            <a:r>
              <a:rPr lang="zh-TW" altLang="en-US" sz="2000" b="1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個人享有健康管理服務。</a:t>
            </a:r>
            <a:r>
              <a:rPr lang="zh-TW" altLang="en-US" sz="2000" b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</a:rPr>
              <a:t>自費性健康促進市場在</a:t>
            </a:r>
            <a:r>
              <a:rPr lang="en-US" altLang="zh-TW" sz="2000" b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</a:rPr>
              <a:t>2005</a:t>
            </a:r>
            <a:r>
              <a:rPr lang="zh-TW" altLang="en-US" sz="2000" b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</a:rPr>
              <a:t>年</a:t>
            </a:r>
            <a:r>
              <a:rPr lang="en-US" altLang="zh-TW" sz="2000" b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</a:rPr>
              <a:t>~2008</a:t>
            </a:r>
            <a:r>
              <a:rPr lang="zh-TW" altLang="en-US" sz="2000" b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</a:rPr>
              <a:t>年間，共成長了</a:t>
            </a:r>
            <a:r>
              <a:rPr lang="en-US" altLang="zh-TW" sz="2000" b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</a:rPr>
              <a:t>65.2%</a:t>
            </a:r>
            <a:r>
              <a:rPr lang="zh-TW" altLang="en-US" sz="2000" b="1" dirty="0">
                <a:solidFill>
                  <a:srgbClr val="1F497D"/>
                </a:solidFill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eaLnBrk="1" hangingPunct="1">
              <a:spcBef>
                <a:spcPct val="20000"/>
              </a:spcBef>
              <a:spcAft>
                <a:spcPct val="10000"/>
              </a:spcAft>
              <a:buClr>
                <a:srgbClr val="006699"/>
              </a:buClr>
              <a:buFont typeface="Wingdings" pitchFamily="2" charset="2"/>
              <a:buChar char="u"/>
            </a:pPr>
            <a:r>
              <a:rPr lang="zh-TW" altLang="en-US" sz="2000" b="1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其中又以</a:t>
            </a:r>
            <a:r>
              <a:rPr lang="en-US" altLang="zh-TW" sz="2000" b="1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000" b="1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由雇主負擔企業員工健康管理費用</a:t>
            </a:r>
            <a:r>
              <a:rPr lang="en-US" altLang="zh-TW" sz="2000" b="1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』</a:t>
            </a:r>
            <a:r>
              <a:rPr lang="zh-TW" altLang="en-US" sz="2000" b="1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的部分成長最快，以高達</a:t>
            </a:r>
            <a:r>
              <a:rPr lang="en-US" altLang="zh-TW" sz="2000" b="1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356%</a:t>
            </a:r>
            <a:r>
              <a:rPr lang="zh-TW" altLang="en-US" sz="2000" b="1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的比例大幅邁進。</a:t>
            </a:r>
          </a:p>
        </p:txBody>
      </p:sp>
      <p:grpSp>
        <p:nvGrpSpPr>
          <p:cNvPr id="395268" name="Group 4"/>
          <p:cNvGrpSpPr>
            <a:grpSpLocks/>
          </p:cNvGrpSpPr>
          <p:nvPr/>
        </p:nvGrpSpPr>
        <p:grpSpPr bwMode="auto">
          <a:xfrm>
            <a:off x="4924425" y="4219575"/>
            <a:ext cx="4040188" cy="2305050"/>
            <a:chOff x="3209" y="2523"/>
            <a:chExt cx="2995" cy="1769"/>
          </a:xfrm>
        </p:grpSpPr>
        <p:grpSp>
          <p:nvGrpSpPr>
            <p:cNvPr id="64518" name="Group 19"/>
            <p:cNvGrpSpPr>
              <a:grpSpLocks/>
            </p:cNvGrpSpPr>
            <p:nvPr/>
          </p:nvGrpSpPr>
          <p:grpSpPr bwMode="auto">
            <a:xfrm>
              <a:off x="3255" y="2523"/>
              <a:ext cx="2949" cy="1769"/>
              <a:chOff x="3528" y="1071"/>
              <a:chExt cx="2450" cy="1452"/>
            </a:xfrm>
          </p:grpSpPr>
          <p:pic>
            <p:nvPicPr>
              <p:cNvPr id="64520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8" y="1071"/>
                <a:ext cx="2359" cy="1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521" name="Oval 17"/>
              <p:cNvSpPr>
                <a:spLocks noChangeArrowheads="1"/>
              </p:cNvSpPr>
              <p:nvPr/>
            </p:nvSpPr>
            <p:spPr bwMode="auto">
              <a:xfrm>
                <a:off x="4753" y="1570"/>
                <a:ext cx="1225" cy="318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7" dist="17961" dir="2700000">
                  <a:srgbClr val="990000">
                    <a:alpha val="50000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endParaRPr lang="en-US" altLang="zh-TW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22" name="Line 18"/>
              <p:cNvSpPr>
                <a:spLocks noChangeShapeType="1"/>
              </p:cNvSpPr>
              <p:nvPr/>
            </p:nvSpPr>
            <p:spPr bwMode="auto">
              <a:xfrm flipV="1">
                <a:off x="4299" y="1752"/>
                <a:ext cx="453" cy="1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prstShdw prst="shdw17" dist="17961" dir="2700000">
                  <a:srgbClr val="990000">
                    <a:alpha val="50000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519" name="Rectangle 65"/>
            <p:cNvSpPr>
              <a:spLocks noChangeArrowheads="1"/>
            </p:cNvSpPr>
            <p:nvPr/>
          </p:nvSpPr>
          <p:spPr bwMode="auto">
            <a:xfrm>
              <a:off x="3209" y="2523"/>
              <a:ext cx="140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271463" indent="-271463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85000"/>
                </a:spcBef>
                <a:buClr>
                  <a:srgbClr val="006699"/>
                </a:buClr>
                <a:buFont typeface="Wingdings" pitchFamily="2" charset="2"/>
                <a:buChar char="u"/>
              </a:pPr>
              <a:r>
                <a:rPr lang="en-US" altLang="zh-TW" sz="1400" i="1" u="sng">
                  <a:solidFill>
                    <a:prstClr val="black"/>
                  </a:solidFill>
                  <a:latin typeface="Verdana" pitchFamily="34" charset="0"/>
                  <a:ea typeface="標楷體" pitchFamily="65" charset="-120"/>
                </a:rPr>
                <a:t>Source</a:t>
              </a:r>
              <a:r>
                <a:rPr lang="zh-TW" altLang="en-US" sz="1400" i="1" u="sng">
                  <a:solidFill>
                    <a:prstClr val="black"/>
                  </a:solidFill>
                  <a:latin typeface="Verdana" pitchFamily="34" charset="0"/>
                  <a:ea typeface="標楷體" pitchFamily="65" charset="-120"/>
                </a:rPr>
                <a:t>：</a:t>
              </a:r>
              <a:r>
                <a:rPr lang="en-US" altLang="zh-TW" sz="1400" i="1" u="sng">
                  <a:solidFill>
                    <a:prstClr val="black"/>
                  </a:solidFill>
                  <a:latin typeface="Verdana" pitchFamily="34" charset="0"/>
                  <a:ea typeface="標楷體" pitchFamily="65" charset="-120"/>
                </a:rPr>
                <a:t>Matria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284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國外公司這麼做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07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92"/>
          <a:stretch/>
        </p:blipFill>
        <p:spPr>
          <a:xfrm>
            <a:off x="395535" y="0"/>
            <a:ext cx="8597279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3F169-1B2A-43B9-A8D5-71496E70606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22" y="0"/>
            <a:ext cx="8761574" cy="65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73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3F169-1B2A-43B9-A8D5-71496E70606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8820472" cy="55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14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3F169-1B2A-43B9-A8D5-71496E70606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15576"/>
          <a:stretch/>
        </p:blipFill>
        <p:spPr>
          <a:xfrm>
            <a:off x="328719" y="1052736"/>
            <a:ext cx="8815281" cy="554461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627784" y="62653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dirty="0" smtClean="0">
                <a:solidFill>
                  <a:srgbClr val="100B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無縫接軌的健康管理模式</a:t>
            </a:r>
            <a:endParaRPr kumimoji="1" lang="zh-TW" altLang="en-US" sz="2400" dirty="0">
              <a:solidFill>
                <a:srgbClr val="100B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95736" y="17190"/>
            <a:ext cx="59766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100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seamless approach to Health...</a:t>
            </a:r>
            <a:endParaRPr kumimoji="1" lang="zh-TW" altLang="en-US" sz="2400" dirty="0">
              <a:solidFill>
                <a:srgbClr val="6E4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3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861560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職場常見健康問題之原因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83240" y="1408906"/>
            <a:ext cx="8577262" cy="4681537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職業相關疾病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TW" altLang="en-US" sz="25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眼耳鼻、皮膚、骨骼肌肉、心血管、呼吸、消化、泌尿、生殖等系統，心理疾病、癌症等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  <a:p>
            <a:pPr lvl="1" eaLnBrk="1" hangingPunct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環境中物理、化學或生物性危害</a:t>
            </a:r>
          </a:p>
          <a:p>
            <a:pPr lvl="1" eaLnBrk="1" hangingPunct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人因工程危害</a:t>
            </a:r>
          </a:p>
          <a:p>
            <a:pPr lvl="1" eaLnBrk="1" hangingPunct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輪班及其他職業壓力</a:t>
            </a:r>
          </a:p>
          <a:p>
            <a:pPr lvl="2" eaLnBrk="1" hangingPunct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工作量</a:t>
            </a:r>
          </a:p>
          <a:p>
            <a:pPr lvl="2" eaLnBrk="1" hangingPunct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精神集中度</a:t>
            </a:r>
          </a:p>
          <a:p>
            <a:pPr lvl="2" eaLnBrk="1" hangingPunct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工作危險性</a:t>
            </a:r>
          </a:p>
          <a:p>
            <a:pPr lvl="2" eaLnBrk="1" hangingPunct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工作時效性</a:t>
            </a:r>
          </a:p>
          <a:p>
            <a:pPr lvl="1" eaLnBrk="1" hangingPunct="1"/>
            <a:endPara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/>
            <a:endPara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/>
            <a:endPara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31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69987D-82BC-492D-9D47-8FC1CC2D2033}" type="slidenum">
              <a:rPr lang="en-US" altLang="zh-TW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4</a:t>
            </a:fld>
            <a:endParaRPr lang="en-US" altLang="zh-TW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2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國內的職場實證研究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79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103</a:t>
            </a:r>
            <a:r>
              <a:rPr lang="zh-TW" altLang="en-US" smtClean="0"/>
              <a:t>年</a:t>
            </a:r>
            <a:r>
              <a:rPr lang="en-US" altLang="zh-TW" smtClean="0"/>
              <a:t>4</a:t>
            </a:r>
            <a:r>
              <a:rPr lang="zh-TW" altLang="en-US" smtClean="0"/>
              <a:t>月</a:t>
            </a:r>
            <a:r>
              <a:rPr lang="en-US" altLang="zh-TW" smtClean="0"/>
              <a:t>22</a:t>
            </a:r>
            <a:r>
              <a:rPr lang="zh-TW" altLang="en-US" smtClean="0"/>
              <a:t>日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5810D-FCE7-4398-A44A-60FA494BF7F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676400"/>
            <a:ext cx="764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62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57800"/>
          </a:xfrm>
        </p:spPr>
        <p:txBody>
          <a:bodyPr/>
          <a:lstStyle/>
          <a:p>
            <a:pPr marL="812800" indent="-812800" eaLnBrk="1" hangingPunct="1">
              <a:buFont typeface="Wingdings" pitchFamily="2" charset="2"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marL="812800" indent="-812800" eaLnBrk="1" hangingPunct="1">
              <a:buFont typeface="Wingdings" pitchFamily="2" charset="2"/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運動介入課程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23556" name="Picture 6" descr="IMG_4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9" y="2276872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IMG_44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60208"/>
            <a:ext cx="4281487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8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103</a:t>
            </a:r>
            <a:r>
              <a:rPr lang="zh-TW" altLang="en-US" smtClean="0"/>
              <a:t>年</a:t>
            </a:r>
            <a:r>
              <a:rPr lang="en-US" altLang="zh-TW" smtClean="0"/>
              <a:t>4</a:t>
            </a:r>
            <a:r>
              <a:rPr lang="zh-TW" altLang="en-US" smtClean="0"/>
              <a:t>月</a:t>
            </a:r>
            <a:r>
              <a:rPr lang="en-US" altLang="zh-TW" smtClean="0"/>
              <a:t>22</a:t>
            </a:r>
            <a:r>
              <a:rPr lang="zh-TW" altLang="en-US" smtClean="0"/>
              <a:t>日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5DED6B-722A-4AF2-9D97-86745E6F849F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64488" cy="448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 bwMode="auto">
          <a:xfrm>
            <a:off x="395536" y="2708920"/>
            <a:ext cx="8352928" cy="64807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395536" y="3789040"/>
            <a:ext cx="8352928" cy="64807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0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103</a:t>
            </a:r>
            <a:r>
              <a:rPr lang="zh-TW" altLang="en-US" smtClean="0"/>
              <a:t>年</a:t>
            </a:r>
            <a:r>
              <a:rPr lang="en-US" altLang="zh-TW" smtClean="0"/>
              <a:t>4</a:t>
            </a:r>
            <a:r>
              <a:rPr lang="zh-TW" altLang="en-US" smtClean="0"/>
              <a:t>月</a:t>
            </a:r>
            <a:r>
              <a:rPr lang="en-US" altLang="zh-TW" smtClean="0"/>
              <a:t>22</a:t>
            </a:r>
            <a:r>
              <a:rPr lang="zh-TW" altLang="en-US" smtClean="0"/>
              <a:t>日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5DED6B-722A-4AF2-9D97-86745E6F849F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08912" cy="405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 bwMode="auto">
          <a:xfrm>
            <a:off x="467544" y="3789040"/>
            <a:ext cx="8064896" cy="64807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6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103</a:t>
            </a:r>
            <a:r>
              <a:rPr lang="zh-TW" altLang="en-US" smtClean="0"/>
              <a:t>年</a:t>
            </a:r>
            <a:r>
              <a:rPr lang="en-US" altLang="zh-TW" smtClean="0"/>
              <a:t>4</a:t>
            </a:r>
            <a:r>
              <a:rPr lang="zh-TW" altLang="en-US" smtClean="0"/>
              <a:t>月</a:t>
            </a:r>
            <a:r>
              <a:rPr lang="en-US" altLang="zh-TW" smtClean="0"/>
              <a:t>22</a:t>
            </a:r>
            <a:r>
              <a:rPr lang="zh-TW" altLang="en-US" smtClean="0"/>
              <a:t>日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5DED6B-722A-4AF2-9D97-86745E6F849F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2669"/>
            <a:ext cx="8424936" cy="40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 bwMode="auto">
          <a:xfrm>
            <a:off x="539552" y="3717032"/>
            <a:ext cx="7992888" cy="64807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68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國內公司這麼做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52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251520" y="265113"/>
            <a:ext cx="7416824" cy="1143000"/>
          </a:xfrm>
        </p:spPr>
        <p:txBody>
          <a:bodyPr/>
          <a:lstStyle/>
          <a:p>
            <a:r>
              <a:rPr lang="zh-TW" altLang="zh-TW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管理階層支持推動健康促進政策及訂定推動計畫及方案</a:t>
            </a:r>
            <a:endParaRPr lang="zh-TW" altLang="en-US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zh-TW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</a:t>
            </a:r>
            <a:r>
              <a:rPr lang="zh-TW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</a:t>
            </a:r>
            <a:r>
              <a:rPr lang="zh-TW" altLang="zh-TW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經理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03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29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日，在第四客網中心工安早會帶動同仁作拍打功，並告知利用工安早會機會做操，是落實健康促進表現，值得</a:t>
            </a: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繼續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推廣。</a:t>
            </a:r>
            <a:endParaRPr lang="zh-TW" altLang="zh-TW" sz="200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下右圖謝副</a:t>
            </a: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經理於</a:t>
            </a: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04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日，在第三客網中心宣導遵守各項</a:t>
            </a:r>
            <a:r>
              <a:rPr lang="zh-TW" altLang="zh-TW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工作安全規定與注重身體健康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是同等的重要性。</a:t>
            </a:r>
            <a:endParaRPr lang="zh-TW" altLang="en-US" sz="200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台灣北區電信分公司</a:t>
            </a:r>
            <a:endParaRPr lang="zh-TW" altLang="en-US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58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FDD400A-9735-4E4C-89E9-FD26B9A0183C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 eaLnBrk="1" hangingPunct="1"/>
              <a:t>47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4582" name="Picture 3" descr="DSC01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35988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IMAG0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068638"/>
            <a:ext cx="396081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567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1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457200" y="5949950"/>
            <a:ext cx="2530475" cy="312738"/>
          </a:xfrm>
        </p:spPr>
        <p:txBody>
          <a:bodyPr/>
          <a:lstStyle/>
          <a:p>
            <a:pPr>
              <a:defRPr/>
            </a:pPr>
            <a:r>
              <a:rPr lang="zh-TW" altLang="en-US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台灣北區電信</a:t>
            </a:r>
            <a:r>
              <a:rPr lang="zh-TW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分公司台北營運處</a:t>
            </a:r>
            <a:endParaRPr lang="zh-TW" altLang="en-US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6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A756527-F3E5-4817-A99E-166356BB4C93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 eaLnBrk="1" hangingPunct="1"/>
              <a:t>48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資源及人力運用</a:t>
            </a:r>
          </a:p>
        </p:txBody>
      </p:sp>
      <p:sp>
        <p:nvSpPr>
          <p:cNvPr id="2662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35487"/>
          </a:xfrm>
        </p:spPr>
        <p:txBody>
          <a:bodyPr/>
          <a:lstStyle/>
          <a:p>
            <a:pPr eaLnBrk="1" hangingPunct="1">
              <a:lnSpc>
                <a:spcPts val="2800"/>
              </a:lnSpc>
              <a:buFontTx/>
              <a:buNone/>
            </a:pP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指定人員推動健康促進業務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800"/>
              </a:lnSpc>
              <a:buFontTx/>
              <a:buNone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李總經理「</a:t>
            </a:r>
            <a:r>
              <a:rPr lang="zh-TW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充分授權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」劉高級工程師</a:t>
            </a:r>
            <a:r>
              <a:rPr lang="zh-TW" altLang="en-US" sz="24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武雄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健康促進</a:t>
            </a:r>
            <a:r>
              <a:rPr lang="zh-TW" altLang="zh-TW" sz="24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小組</a:t>
            </a:r>
            <a:r>
              <a:rPr lang="zh-TW" altLang="en-US" sz="24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各單位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指定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為成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員。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勞安科主辦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推行職場健康促進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各項活動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，並接受健康促進工作培訓，熟知該職場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安全 健康 快樂 成功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」之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組織文化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及依員工健康促進需求，研擬適宜之計畫、活動，並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PDCA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檢討改善。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800"/>
              </a:lnSpc>
              <a:buFontTx/>
              <a:buNone/>
            </a:pP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800"/>
              </a:lnSpc>
              <a:buFontTx/>
              <a:buNone/>
            </a:pP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2.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要做好職場健康促進，是以建立優質之安全衛生文化開始，並以落實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W. Edwards Deming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Plan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之目標管理、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Do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之標竿管理、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Check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之績效管理、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Action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之策略管理。而本營運處「</a:t>
            </a:r>
            <a:r>
              <a:rPr lang="zh-TW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堅持承諾之持續改善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」策略，其推動計畫的特色。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6630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567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3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3AAE286-571A-4A66-A0F1-6FA9C94AEE0A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 eaLnBrk="1" hangingPunct="1"/>
              <a:t>49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zh-TW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提供健康促進場所及服務</a:t>
            </a:r>
            <a:endParaRPr lang="zh-TW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24862" cy="4968875"/>
          </a:xfrm>
        </p:spPr>
        <p:txBody>
          <a:bodyPr/>
          <a:lstStyle/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大臺北地區在總公司的整合規劃之下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提供優質之健康促進運動場所（設施），除健康會館之游泳池、</a:t>
            </a: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SPA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、蒸汽及烤箱酌收費用外，免費設備有「</a:t>
            </a:r>
            <a:r>
              <a:rPr lang="zh-TW" altLang="zh-TW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綜合活動中心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」之羽球場、網球場、籃球場、桌球場；「</a:t>
            </a:r>
            <a:r>
              <a:rPr lang="zh-TW" altLang="zh-TW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健康中心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」有跑步機、投籃機、桌球、及各項體適能設施等。</a:t>
            </a:r>
            <a:endParaRPr lang="zh-TW" altLang="en-US" sz="2000" b="1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全國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計有</a:t>
            </a: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處之「</a:t>
            </a:r>
            <a:r>
              <a:rPr lang="zh-TW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休閒</a:t>
            </a:r>
            <a:r>
              <a:rPr lang="zh-TW" altLang="zh-TW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生活會館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」，提供優惠員眷休閒旅遊與實踐健康之生活型態，有效達成身心平衡與健康之活動。</a:t>
            </a:r>
            <a:endParaRPr lang="zh-TW" altLang="en-US" sz="2000" b="1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營運處並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設置</a:t>
            </a:r>
            <a:r>
              <a:rPr lang="zh-TW" altLang="zh-TW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哺集乳室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員工餐廳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，提供</a:t>
            </a:r>
            <a:r>
              <a:rPr lang="zh-TW" altLang="zh-TW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健康飲食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辦理</a:t>
            </a:r>
            <a:r>
              <a:rPr kumimoji="0" lang="zh-TW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三合一、子宮頸抹片、乳房攝影、口腔黏膜檢查、大腸直腸癌等篩檢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員工協助方案</a:t>
            </a:r>
            <a:r>
              <a:rPr lang="en-US" altLang="zh-TW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(EAP)</a:t>
            </a:r>
            <a:r>
              <a:rPr lang="zh-TW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</a:t>
            </a: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提供諮詢或轉介服務</a:t>
            </a: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b="1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預期成效：</a:t>
            </a: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參與各項活動之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員工自行上網登錄於「企業員工健康管理系統之健康促進活動」，到</a:t>
            </a: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日之參與率有效達成</a:t>
            </a:r>
            <a:r>
              <a:rPr lang="en-US" altLang="zh-TW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100%</a:t>
            </a:r>
            <a:r>
              <a:rPr lang="zh-TW" altLang="zh-TW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000" b="1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867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567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0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1213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職場常見健康問題之原因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0297"/>
            <a:ext cx="8577262" cy="4681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ts val="600"/>
              </a:spcAft>
            </a:pPr>
            <a:r>
              <a:rPr lang="zh-TW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生活習慣相關疾病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代謝症候群、消化系統、骨骼肌肉、癌症等）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不健康飲食習慣</a:t>
            </a: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多油、多鹽、少纖維、精緻甜食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不定時、不定量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…..</a:t>
            </a: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  <a:spcAft>
                <a:spcPts val="600"/>
              </a:spcAft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外食過多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作習不正常、運動不足</a:t>
            </a: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坐式生活</a:t>
            </a: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以車代步</a:t>
            </a: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  <a:spcAft>
                <a:spcPts val="600"/>
              </a:spcAft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睡眠不足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不良嗜好</a:t>
            </a: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吸菸、酗酒、嚼檳榔</a:t>
            </a: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沉迷網路</a:t>
            </a: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使用提神物質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咖啡、茶</a:t>
            </a:r>
            <a:r>
              <a:rPr lang="zh-TW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保力達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維士比，甚至毒品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</a:pP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</a:pP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</a:pP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</a:pP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</a:pP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</a:pP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34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94891-32B2-456E-8AE0-7C7C1E9B62FF}" type="slidenum">
              <a:rPr lang="en-US" altLang="zh-TW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5</a:t>
            </a:fld>
            <a:endParaRPr lang="en-US" altLang="zh-TW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29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457200" y="5949950"/>
            <a:ext cx="2530475" cy="312738"/>
          </a:xfrm>
        </p:spPr>
        <p:txBody>
          <a:bodyPr/>
          <a:lstStyle/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</a:t>
            </a:r>
            <a:r>
              <a:rPr lang="zh-TW" altLang="en-US" smtClean="0">
                <a:solidFill>
                  <a:srgbClr val="000000"/>
                </a:solidFill>
              </a:rPr>
              <a:t>分公司台北營運處</a:t>
            </a: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30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AEEFA1F-D68B-445E-87CC-86A608B68E70}" type="slidenum">
              <a:rPr lang="en-US" altLang="zh-TW">
                <a:solidFill>
                  <a:srgbClr val="000000"/>
                </a:solidFill>
              </a:rPr>
              <a:pPr eaLnBrk="1" hangingPunct="1"/>
              <a:t>50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管理或評估員工健康</a:t>
            </a:r>
            <a:r>
              <a:rPr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en-US" altLang="zh-TW" sz="3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3013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567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圖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8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457200" y="5949950"/>
            <a:ext cx="2530475" cy="312738"/>
          </a:xfrm>
        </p:spPr>
        <p:txBody>
          <a:bodyPr/>
          <a:lstStyle/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</a:t>
            </a:r>
            <a:r>
              <a:rPr lang="zh-TW" altLang="en-US" smtClean="0">
                <a:solidFill>
                  <a:srgbClr val="000000"/>
                </a:solidFill>
              </a:rPr>
              <a:t>分公司台北營運處</a:t>
            </a: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40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57ECC41-C10D-4B01-869E-C0682E877583}" type="slidenum">
              <a:rPr lang="en-US" altLang="zh-TW">
                <a:solidFill>
                  <a:srgbClr val="000000"/>
                </a:solidFill>
              </a:rPr>
              <a:pPr eaLnBrk="1" hangingPunct="1"/>
              <a:t>51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16687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管理或評估員工健康</a:t>
            </a:r>
            <a:r>
              <a:rPr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en-US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zh-TW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403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567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圖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0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457200" y="5949950"/>
            <a:ext cx="2530475" cy="312738"/>
          </a:xfrm>
        </p:spPr>
        <p:txBody>
          <a:bodyPr/>
          <a:lstStyle/>
          <a:p>
            <a:pPr>
              <a:defRPr/>
            </a:pPr>
            <a:r>
              <a:rPr lang="zh-TW" altLang="en-US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台灣北區電信</a:t>
            </a:r>
            <a:r>
              <a:rPr lang="zh-TW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分公司台北營運處</a:t>
            </a:r>
            <a:endParaRPr lang="zh-TW" altLang="en-US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6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EDD2B78-800E-42F8-A061-B4CABF5B2C0E}" type="slidenum">
              <a:rPr lang="en-US" altLang="zh-TW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 eaLnBrk="1" hangingPunct="1"/>
              <a:t>52</a:t>
            </a:fld>
            <a:endParaRPr lang="en-US" altLang="zh-TW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zh-TW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提供健康飲食</a:t>
            </a:r>
          </a:p>
        </p:txBody>
      </p:sp>
      <p:sp>
        <p:nvSpPr>
          <p:cNvPr id="297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002587" cy="2305050"/>
          </a:xfrm>
        </p:spPr>
        <p:txBody>
          <a:bodyPr/>
          <a:lstStyle/>
          <a:p>
            <a:pPr marL="342900" lvl="1" indent="-342900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※101.4.24</a:t>
            </a: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市立聯合醫院營養師及大安區健康服務中心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派員在金山大樓</a:t>
            </a: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樓員工餐廳查訪並輔導各類菜色卡路里數之計算標準，建議搭配示範餐如下：</a:t>
            </a:r>
            <a:endParaRPr lang="zh-TW" altLang="zh-TW" sz="200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滷雞排＋炒秀珍菇＋炒高麗菜＋炒油菜＋雜糧飯＋豬血湯＝</a:t>
            </a: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620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卡</a:t>
            </a: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如下左圖</a:t>
            </a: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蒸魚＋炒秀珍菇＋炒高麗菜＋炒油菜＋雜糧飯＋豬血湯＝</a:t>
            </a: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590</a:t>
            </a:r>
            <a:r>
              <a:rPr lang="zh-TW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卡</a:t>
            </a:r>
            <a:endParaRPr lang="en-US" altLang="zh-TW" sz="2000" b="1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(</a:t>
            </a: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如下右圖</a:t>
            </a:r>
            <a:r>
              <a:rPr lang="en-US" altLang="zh-TW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000" b="1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700"/>
              </a:lnSpc>
              <a:spcBef>
                <a:spcPct val="0"/>
              </a:spcBef>
            </a:pPr>
            <a:endParaRPr lang="zh-TW" altLang="zh-TW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970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125538"/>
            <a:ext cx="91567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 descr="1010424中華電信健康餐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40338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1010424中華電信健康餐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3671887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8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457200" y="5949950"/>
            <a:ext cx="2530475" cy="312738"/>
          </a:xfrm>
        </p:spPr>
        <p:txBody>
          <a:bodyPr/>
          <a:lstStyle/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台灣北區電信</a:t>
            </a:r>
            <a:r>
              <a:rPr lang="zh-TW" altLang="en-US" smtClean="0">
                <a:solidFill>
                  <a:srgbClr val="000000"/>
                </a:solidFill>
              </a:rPr>
              <a:t>分公司台北營運處</a:t>
            </a: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07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9272F43-613D-459E-B510-AA91822F1DF2}" type="slidenum">
              <a:rPr lang="en-US" altLang="zh-TW">
                <a:solidFill>
                  <a:srgbClr val="000000"/>
                </a:solidFill>
              </a:rPr>
              <a:pPr eaLnBrk="1" hangingPunct="1"/>
              <a:t>53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設置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溫馨的</a:t>
            </a:r>
            <a:r>
              <a:rPr lang="zh-TW" altLang="zh-TW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哺集乳室</a:t>
            </a:r>
            <a:endParaRPr lang="zh-TW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25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567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D:\99年勞工安全衛生優良單位選拔\101年健康職場健康促進認證\建北服務中心(北三局二樓)哺集乳室照片\IMG_06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84313"/>
            <a:ext cx="49688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D:\99年勞工安全衛生優良單位選拔\100年哺集乳室\100年中華電信台北營運處哺集乳室授證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35290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5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</a:t>
            </a:r>
            <a:r>
              <a:rPr lang="en-US" altLang="zh-TW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EAP</a:t>
            </a:r>
            <a:r>
              <a:rPr lang="zh-TW" altLang="zh-TW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</a:t>
            </a:r>
            <a:endParaRPr lang="zh-TW" altLang="en-US" sz="36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1747" name="圖片 3" descr="2012_5 pie-C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91440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196975"/>
            <a:ext cx="91567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3208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推動全方位的健康職場計畫</a:t>
            </a:r>
            <a:r>
              <a:rPr lang="en-US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降低員工的健康風險</a:t>
            </a:r>
            <a:r>
              <a:rPr lang="en-US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是企業永續經營的不二法門</a:t>
            </a:r>
            <a:r>
              <a:rPr lang="en-US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3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61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9"/>
          <p:cNvSpPr>
            <a:spLocks noChangeArrowheads="1"/>
          </p:cNvSpPr>
          <p:nvPr/>
        </p:nvSpPr>
        <p:spPr bwMode="auto">
          <a:xfrm>
            <a:off x="0" y="0"/>
            <a:ext cx="59404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kumimoji="0" lang="zh-TW" altLang="zh-TW" sz="4200">
              <a:solidFill>
                <a:srgbClr val="1F497D"/>
              </a:solidFill>
            </a:endParaRPr>
          </a:p>
        </p:txBody>
      </p:sp>
      <p:sp>
        <p:nvSpPr>
          <p:cNvPr id="63493" name="投影片編號版面配置區 5"/>
          <p:cNvSpPr txBox="1">
            <a:spLocks noGrp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C3AC16-1747-471D-AB76-5106D81D631E}" type="slidenum">
              <a:rPr kumimoji="0" lang="en-US" altLang="zh-TW" sz="1200">
                <a:solidFill>
                  <a:prstClr val="black"/>
                </a:solidFill>
              </a:rPr>
              <a:pPr algn="r"/>
              <a:t>56</a:t>
            </a:fld>
            <a:endParaRPr kumimoji="0" lang="en-US" altLang="zh-TW" sz="1200">
              <a:solidFill>
                <a:prstClr val="black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3528" y="2808433"/>
            <a:ext cx="8820472" cy="1223962"/>
          </a:xfrm>
          <a:prstGeom prst="rect">
            <a:avLst/>
          </a:prstGeom>
          <a:solidFill>
            <a:srgbClr val="92D05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2452870"/>
            <a:ext cx="8568952" cy="1935088"/>
          </a:xfrm>
        </p:spPr>
        <p:txBody>
          <a:bodyPr>
            <a:normAutofit/>
          </a:bodyPr>
          <a:lstStyle/>
          <a:p>
            <a:r>
              <a:rPr lang="en-US" altLang="zh-TW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Thank you for your attention!</a:t>
            </a:r>
            <a:r>
              <a:rPr lang="zh-TW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AppData\Local\Microsoft\Windows\Temporary Internet Files\Content.IE5\8Z8CHOCU\MC9004178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58" y="4900559"/>
            <a:ext cx="1367942" cy="162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0B4AA35-DF93-4EF3-ADBA-2692A8C52B08}" type="slidenum">
              <a:rPr lang="en-US" altLang="zh-TW"/>
              <a:pPr eaLnBrk="1" hangingPunct="1"/>
              <a:t>6</a:t>
            </a:fld>
            <a:endParaRPr lang="en-US" altLang="zh-TW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6550"/>
            <a:ext cx="8229600" cy="71596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itchFamily="34" charset="-120"/>
              </a:rPr>
              <a:t>影響人類健康的四大要素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94134" y="1412776"/>
            <a:ext cx="8714358" cy="2880866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42913" indent="-442913" eaLnBrk="1" hangingPunct="1">
              <a:buFontTx/>
              <a:buNone/>
            </a:pPr>
            <a:r>
              <a:rPr lang="en-US" altLang="zh-TW" sz="2100" dirty="0" smtClean="0">
                <a:solidFill>
                  <a:srgbClr val="FF3300"/>
                </a:solidFill>
                <a:ea typeface="標楷體" pitchFamily="65" charset="-120"/>
              </a:rPr>
              <a:t>1</a:t>
            </a:r>
            <a:r>
              <a:rPr lang="zh-TW" altLang="en-US" sz="2100" dirty="0" smtClean="0">
                <a:solidFill>
                  <a:srgbClr val="FF3300"/>
                </a:solidFill>
                <a:ea typeface="標楷體" pitchFamily="65" charset="-120"/>
              </a:rPr>
              <a:t>、</a:t>
            </a:r>
            <a:r>
              <a:rPr lang="zh-TW" altLang="en-US" sz="2100" b="1" dirty="0" smtClean="0">
                <a:solidFill>
                  <a:srgbClr val="FF3300"/>
                </a:solidFill>
                <a:ea typeface="標楷體" pitchFamily="65" charset="-120"/>
              </a:rPr>
              <a:t>醫療服務</a:t>
            </a:r>
            <a:r>
              <a:rPr lang="zh-TW" altLang="en-US" sz="2100" dirty="0" smtClean="0">
                <a:ea typeface="標楷體" pitchFamily="65" charset="-120"/>
              </a:rPr>
              <a:t> </a:t>
            </a:r>
            <a:r>
              <a:rPr lang="en-US" altLang="zh-TW" sz="2100" b="1" dirty="0" smtClean="0">
                <a:solidFill>
                  <a:srgbClr val="FF3300"/>
                </a:solidFill>
                <a:ea typeface="標楷體" pitchFamily="65" charset="-120"/>
              </a:rPr>
              <a:t>(10%)</a:t>
            </a:r>
            <a:r>
              <a:rPr lang="zh-TW" altLang="en-US" sz="2100" b="1" dirty="0" smtClean="0">
                <a:ea typeface="標楷體" pitchFamily="65" charset="-120"/>
              </a:rPr>
              <a:t>：</a:t>
            </a:r>
            <a:r>
              <a:rPr lang="zh-TW" altLang="en-US" sz="2100" dirty="0" smtClean="0">
                <a:ea typeface="標楷體" pitchFamily="65" charset="-120"/>
              </a:rPr>
              <a:t>如缺乏合格的醫護人員和健全的醫療設施等。</a:t>
            </a:r>
          </a:p>
          <a:p>
            <a:pPr marL="442913" indent="-442913" eaLnBrk="1" hangingPunct="1">
              <a:buFontTx/>
              <a:buNone/>
            </a:pPr>
            <a:r>
              <a:rPr lang="en-US" altLang="zh-TW" sz="2100" dirty="0" smtClean="0">
                <a:solidFill>
                  <a:srgbClr val="FF3300"/>
                </a:solidFill>
                <a:ea typeface="標楷體" pitchFamily="65" charset="-120"/>
              </a:rPr>
              <a:t>2</a:t>
            </a:r>
            <a:r>
              <a:rPr lang="zh-TW" altLang="en-US" sz="2100" dirty="0" smtClean="0">
                <a:solidFill>
                  <a:srgbClr val="FF3300"/>
                </a:solidFill>
                <a:ea typeface="標楷體" pitchFamily="65" charset="-120"/>
              </a:rPr>
              <a:t>、</a:t>
            </a:r>
            <a:r>
              <a:rPr lang="zh-TW" altLang="en-US" sz="2100" b="1" dirty="0" smtClean="0">
                <a:solidFill>
                  <a:srgbClr val="FF3300"/>
                </a:solidFill>
                <a:ea typeface="標楷體" pitchFamily="65" charset="-120"/>
              </a:rPr>
              <a:t>生物體</a:t>
            </a:r>
            <a:r>
              <a:rPr lang="en-US" altLang="zh-TW" sz="2100" b="1" dirty="0" smtClean="0">
                <a:solidFill>
                  <a:srgbClr val="FF3300"/>
                </a:solidFill>
                <a:ea typeface="標楷體" pitchFamily="65" charset="-120"/>
              </a:rPr>
              <a:t>-</a:t>
            </a:r>
            <a:r>
              <a:rPr lang="zh-TW" altLang="en-US" sz="2100" b="1" dirty="0" smtClean="0">
                <a:solidFill>
                  <a:srgbClr val="FF3300"/>
                </a:solidFill>
                <a:ea typeface="標楷體" pitchFamily="65" charset="-120"/>
              </a:rPr>
              <a:t>遺傳</a:t>
            </a:r>
            <a:r>
              <a:rPr lang="en-US" altLang="zh-TW" sz="2100" b="1" dirty="0" smtClean="0">
                <a:solidFill>
                  <a:srgbClr val="FF3300"/>
                </a:solidFill>
                <a:ea typeface="標楷體" pitchFamily="65" charset="-120"/>
              </a:rPr>
              <a:t>(20%)</a:t>
            </a:r>
            <a:r>
              <a:rPr lang="zh-TW" altLang="en-US" sz="2100" b="1" dirty="0" smtClean="0">
                <a:ea typeface="標楷體" pitchFamily="65" charset="-120"/>
              </a:rPr>
              <a:t>：</a:t>
            </a:r>
            <a:r>
              <a:rPr lang="zh-TW" altLang="en-US" sz="2100" dirty="0" smtClean="0">
                <a:ea typeface="標楷體" pitchFamily="65" charset="-120"/>
              </a:rPr>
              <a:t> 如血友病、色盲、及其他家族遺傳性的疾病。</a:t>
            </a:r>
          </a:p>
          <a:p>
            <a:pPr marL="442913" indent="-442913" eaLnBrk="1" hangingPunct="1">
              <a:buFontTx/>
              <a:buNone/>
            </a:pPr>
            <a:r>
              <a:rPr lang="en-US" altLang="zh-TW" sz="2100" dirty="0" smtClean="0">
                <a:solidFill>
                  <a:srgbClr val="FF3300"/>
                </a:solidFill>
                <a:ea typeface="標楷體" pitchFamily="65" charset="-120"/>
              </a:rPr>
              <a:t>3</a:t>
            </a:r>
            <a:r>
              <a:rPr lang="zh-TW" altLang="en-US" sz="2100" dirty="0" smtClean="0">
                <a:solidFill>
                  <a:srgbClr val="FF3300"/>
                </a:solidFill>
                <a:ea typeface="標楷體" pitchFamily="65" charset="-120"/>
              </a:rPr>
              <a:t>、</a:t>
            </a:r>
            <a:r>
              <a:rPr lang="zh-TW" altLang="en-US" sz="2100" b="1" dirty="0" smtClean="0">
                <a:solidFill>
                  <a:srgbClr val="FF0000"/>
                </a:solidFill>
                <a:ea typeface="標楷體" pitchFamily="65" charset="-120"/>
              </a:rPr>
              <a:t>環境危害</a:t>
            </a:r>
            <a:r>
              <a:rPr lang="en-US" altLang="zh-TW" sz="2100" b="1" dirty="0" smtClean="0">
                <a:solidFill>
                  <a:srgbClr val="FF3300"/>
                </a:solidFill>
                <a:ea typeface="標楷體" pitchFamily="65" charset="-120"/>
              </a:rPr>
              <a:t>(20%)</a:t>
            </a:r>
            <a:r>
              <a:rPr lang="zh-TW" altLang="en-US" sz="2100" b="1" dirty="0" smtClean="0">
                <a:ea typeface="標楷體" pitchFamily="65" charset="-120"/>
              </a:rPr>
              <a:t>：</a:t>
            </a:r>
            <a:r>
              <a:rPr lang="zh-TW" altLang="en-US" sz="2100" dirty="0" smtClean="0">
                <a:ea typeface="標楷體" pitchFamily="65" charset="-120"/>
              </a:rPr>
              <a:t> 如暴露在污染的空氣、水質、土壤等危險的環境。</a:t>
            </a:r>
          </a:p>
          <a:p>
            <a:pPr marL="442913" indent="-442913" eaLnBrk="1" hangingPunct="1">
              <a:buFontTx/>
              <a:buNone/>
            </a:pPr>
            <a:r>
              <a:rPr lang="en-US" altLang="zh-TW" sz="2100" dirty="0" smtClean="0">
                <a:solidFill>
                  <a:srgbClr val="FF3300"/>
                </a:solidFill>
                <a:ea typeface="標楷體" pitchFamily="65" charset="-120"/>
              </a:rPr>
              <a:t>4</a:t>
            </a:r>
            <a:r>
              <a:rPr lang="zh-TW" altLang="en-US" sz="2100" dirty="0" smtClean="0">
                <a:solidFill>
                  <a:srgbClr val="FF3300"/>
                </a:solidFill>
                <a:ea typeface="標楷體" pitchFamily="65" charset="-120"/>
              </a:rPr>
              <a:t>、</a:t>
            </a:r>
            <a:r>
              <a:rPr lang="zh-TW" altLang="en-US" sz="2100" b="1" dirty="0" smtClean="0">
                <a:solidFill>
                  <a:srgbClr val="FF0000"/>
                </a:solidFill>
                <a:ea typeface="標楷體" pitchFamily="65" charset="-120"/>
              </a:rPr>
              <a:t>生活型態因素</a:t>
            </a:r>
            <a:r>
              <a:rPr lang="en-US" altLang="zh-TW" sz="2100" b="1" dirty="0" smtClean="0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lang="en-US" altLang="zh-TW" sz="2100" b="1" dirty="0" smtClean="0">
                <a:solidFill>
                  <a:srgbClr val="FF3300"/>
                </a:solidFill>
                <a:ea typeface="標楷體" pitchFamily="65" charset="-120"/>
              </a:rPr>
              <a:t>50%)</a:t>
            </a:r>
            <a:r>
              <a:rPr lang="zh-TW" altLang="en-US" sz="2100" b="1" dirty="0" smtClean="0">
                <a:ea typeface="標楷體" pitchFamily="65" charset="-120"/>
              </a:rPr>
              <a:t>：</a:t>
            </a:r>
            <a:r>
              <a:rPr lang="zh-TW" altLang="en-US" sz="2100" dirty="0" smtClean="0">
                <a:ea typeface="標楷體" pitchFamily="65" charset="-120"/>
              </a:rPr>
              <a:t>如吸菸、酗酒、飲食、作息等習慣不良以及缺乏運動等。</a:t>
            </a:r>
          </a:p>
          <a:p>
            <a:pPr marL="442913" indent="-442913" eaLnBrk="1" hangingPunct="1">
              <a:buFontTx/>
              <a:buNone/>
            </a:pPr>
            <a:r>
              <a:rPr lang="zh-TW" altLang="en-US" sz="2400" dirty="0" smtClean="0">
                <a:ea typeface="標楷體" pitchFamily="65" charset="-120"/>
              </a:rPr>
              <a:t>     </a:t>
            </a:r>
            <a:r>
              <a:rPr lang="zh-TW" altLang="en-US" sz="1900" b="1" u="sng" dirty="0" smtClean="0">
                <a:solidFill>
                  <a:srgbClr val="FF0000"/>
                </a:solidFill>
                <a:ea typeface="標楷體" pitchFamily="65" charset="-120"/>
              </a:rPr>
              <a:t>生活型態</a:t>
            </a:r>
            <a:r>
              <a:rPr lang="zh-TW" altLang="en-US" sz="1900" b="1" dirty="0" smtClean="0">
                <a:ea typeface="標楷體" pitchFamily="65" charset="-120"/>
              </a:rPr>
              <a:t>取決於</a:t>
            </a:r>
            <a:r>
              <a:rPr lang="zh-TW" altLang="en-US" sz="1900" b="1" u="sng" dirty="0" smtClean="0">
                <a:solidFill>
                  <a:srgbClr val="FF0000"/>
                </a:solidFill>
                <a:ea typeface="標楷體" pitchFamily="65" charset="-120"/>
              </a:rPr>
              <a:t>個人行為</a:t>
            </a:r>
            <a:r>
              <a:rPr lang="zh-TW" altLang="en-US" sz="1900" dirty="0" smtClean="0">
                <a:ea typeface="標楷體" pitchFamily="65" charset="-120"/>
              </a:rPr>
              <a:t>，對健康影響最大，它不僅直接反映一個人的健康狀態，亦是</a:t>
            </a:r>
            <a:r>
              <a:rPr lang="zh-TW" altLang="en-US" sz="1900" b="1" dirty="0" smtClean="0">
                <a:solidFill>
                  <a:srgbClr val="0000CC"/>
                </a:solidFill>
                <a:ea typeface="標楷體" pitchFamily="65" charset="-120"/>
              </a:rPr>
              <a:t>平均壽命、全人健康</a:t>
            </a:r>
            <a:r>
              <a:rPr lang="en-US" altLang="zh-TW" sz="1900" b="1" dirty="0" smtClean="0">
                <a:solidFill>
                  <a:srgbClr val="0000CC"/>
                </a:solidFill>
                <a:ea typeface="標楷體" pitchFamily="65" charset="-120"/>
              </a:rPr>
              <a:t>(wellness)</a:t>
            </a:r>
            <a:r>
              <a:rPr lang="zh-TW" altLang="en-US" sz="1900" dirty="0" smtClean="0">
                <a:ea typeface="標楷體" pitchFamily="65" charset="-120"/>
              </a:rPr>
              <a:t>或</a:t>
            </a:r>
            <a:r>
              <a:rPr lang="zh-TW" altLang="en-US" sz="1900" b="1" dirty="0" smtClean="0">
                <a:solidFill>
                  <a:srgbClr val="0000CC"/>
                </a:solidFill>
                <a:ea typeface="標楷體" pitchFamily="65" charset="-120"/>
              </a:rPr>
              <a:t>幸福安寧</a:t>
            </a:r>
            <a:r>
              <a:rPr lang="en-US" altLang="zh-TW" sz="1900" b="1" dirty="0" smtClean="0">
                <a:solidFill>
                  <a:srgbClr val="0000CC"/>
                </a:solidFill>
                <a:ea typeface="標楷體" pitchFamily="65" charset="-120"/>
              </a:rPr>
              <a:t>(well-being)</a:t>
            </a:r>
            <a:r>
              <a:rPr lang="en-US" altLang="zh-TW" sz="1900" dirty="0" smtClean="0">
                <a:ea typeface="標楷體" pitchFamily="65" charset="-120"/>
              </a:rPr>
              <a:t> </a:t>
            </a:r>
            <a:r>
              <a:rPr lang="zh-TW" altLang="en-US" sz="1900" dirty="0" smtClean="0">
                <a:ea typeface="標楷體" pitchFamily="65" charset="-120"/>
              </a:rPr>
              <a:t>的最重要決定因子。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211960" y="6242050"/>
            <a:ext cx="4625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255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300" dirty="0">
                <a:solidFill>
                  <a:srgbClr val="000000"/>
                </a:solidFill>
                <a:latin typeface="Times New Roman" pitchFamily="18" charset="0"/>
              </a:rPr>
              <a:t>Source Centers for Disease Control and Prevention (2000) </a:t>
            </a:r>
          </a:p>
          <a:p>
            <a:pPr eaLnBrk="1" hangingPunct="1"/>
            <a:r>
              <a:rPr kumimoji="0" lang="en-US" altLang="zh-TW" sz="1300" dirty="0">
                <a:solidFill>
                  <a:srgbClr val="000000"/>
                </a:solidFill>
                <a:latin typeface="Times New Roman" pitchFamily="18" charset="0"/>
              </a:rPr>
              <a:t>Retrieved August 11, 2003, from http//www.cdc.gov</a:t>
            </a:r>
          </a:p>
        </p:txBody>
      </p:sp>
      <p:graphicFrame>
        <p:nvGraphicFramePr>
          <p:cNvPr id="25606" name="Object 40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2879725" y="3913782"/>
          <a:ext cx="6264275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圖表" r:id="rId3" imgW="5705370" imgH="2400300" progId="MSGraph.Chart.8">
                  <p:embed followColorScheme="full"/>
                </p:oleObj>
              </mc:Choice>
              <mc:Fallback>
                <p:oleObj name="圖表" r:id="rId3" imgW="5705370" imgH="240030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3913782"/>
                        <a:ext cx="6264275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67544" y="4221088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員工生活型態不佳的原因：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工作因素</a:t>
            </a:r>
            <a:endParaRPr lang="en-US" altLang="zh-TW" sz="2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個人因素</a:t>
            </a:r>
            <a:endParaRPr lang="zh-TW" altLang="en-US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543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勞工職業健康風險類型改變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18" name="內容版面配置區 2"/>
          <p:cNvSpPr>
            <a:spLocks noGrp="1"/>
          </p:cNvSpPr>
          <p:nvPr>
            <p:ph type="subTitle" idx="1"/>
          </p:nvPr>
        </p:nvSpPr>
        <p:spPr>
          <a:xfrm>
            <a:off x="385994" y="1340768"/>
            <a:ext cx="8506486" cy="4752528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生產技術改變、工商業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轉型 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職業病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類型改變</a:t>
            </a:r>
          </a:p>
          <a:p>
            <a:pPr lvl="1" algn="l"/>
            <a:r>
              <a:rPr lang="zh-TW" altLang="en-US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傳統</a:t>
            </a:r>
            <a:r>
              <a:rPr lang="zh-TW" altLang="en-US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職業健康問題</a:t>
            </a:r>
            <a:endParaRPr lang="en-US" altLang="zh-TW" b="1" u="sng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439738" algn="l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化學性、物理性、生物性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傷害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有改善，但仍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存在</a:t>
            </a:r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algn="l"/>
            <a:r>
              <a:rPr lang="zh-TW" altLang="en-US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新興職業健康問題</a:t>
            </a:r>
            <a:endParaRPr lang="en-US" altLang="zh-TW" b="1" u="sng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algn="l"/>
            <a:r>
              <a:rPr lang="zh-TW" altLang="en-US" sz="24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24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因工程危害</a:t>
            </a:r>
            <a:endParaRPr lang="zh-TW" altLang="en-US" sz="2400" u="sng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職業肌肉骨骼傷病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algn="l"/>
            <a:r>
              <a:rPr lang="zh-TW" altLang="en-US" sz="24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</a:t>
            </a:r>
            <a:r>
              <a:rPr lang="zh-TW" altLang="en-US" sz="2400" b="1" u="sng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心理危害</a:t>
            </a:r>
            <a:endParaRPr lang="zh-TW" altLang="en-US" sz="2400" u="sng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工作壓力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、職場暴力、過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勞、腦心血管疾病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algn="l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	</a:t>
            </a:r>
          </a:p>
          <a:p>
            <a:pPr algn="l"/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914AC363-09B0-4E39-B54B-4471FF3589D7}" type="slidenum">
              <a:rPr lang="en-US" altLang="zh-TW" smtClean="0">
                <a:solidFill>
                  <a:prstClr val="black">
                    <a:tint val="7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7</a:t>
            </a:fld>
            <a:endParaRPr lang="en-US" altLang="zh-TW" dirty="0">
              <a:solidFill>
                <a:prstClr val="black">
                  <a:tint val="7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/57</a:t>
            </a:r>
            <a:endParaRPr lang="en-US" altLang="zh-TW" dirty="0">
              <a:solidFill>
                <a:prstClr val="black">
                  <a:tint val="7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 descr="C:\Users\Suzanne\AppData\Local\Microsoft\Windows\Temporary Internet Files\Content.IE5\IQVT80WU\MC9004282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91" y="4664964"/>
            <a:ext cx="1349375" cy="12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uzanne\AppData\Local\Microsoft\Windows\Temporary Internet Files\Content.IE5\IQVT80WU\MC9004301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985637" cy="13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向右箭號 4"/>
          <p:cNvSpPr/>
          <p:nvPr/>
        </p:nvSpPr>
        <p:spPr>
          <a:xfrm>
            <a:off x="5377617" y="1538790"/>
            <a:ext cx="360040" cy="1800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92895" y="349879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骨骼肌肉傷害 </a:t>
            </a:r>
            <a:r>
              <a:rPr lang="zh-TW" altLang="en-US" b="1" u="sng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盛行</a:t>
            </a:r>
            <a:r>
              <a:rPr lang="zh-TW" altLang="en-US" b="1" u="sng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率最高</a:t>
            </a:r>
            <a:r>
              <a:rPr lang="en-US" altLang="zh-TW" b="1" u="sng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en-US" u="sng" dirty="0">
              <a:solidFill>
                <a:prstClr val="black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6228184" y="5157191"/>
            <a:ext cx="0" cy="216024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圓角矩形 5"/>
          <p:cNvSpPr/>
          <p:nvPr/>
        </p:nvSpPr>
        <p:spPr>
          <a:xfrm>
            <a:off x="631620" y="4257092"/>
            <a:ext cx="8131345" cy="18002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66465" y="532529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後果最嚴重</a:t>
            </a:r>
            <a:r>
              <a:rPr lang="en-US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en-US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52536" y="404664"/>
            <a:ext cx="9396536" cy="792088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of labor insurance </a:t>
            </a:r>
            <a:r>
              <a:rPr lang="en-US" altLang="zh-TW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TW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 </a:t>
            </a:r>
            <a:r>
              <a:rPr lang="en-US" altLang="zh-TW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zh-TW" altLang="zh-TW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TW" altLang="zh-TW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34726"/>
              </p:ext>
            </p:extLst>
          </p:nvPr>
        </p:nvGraphicFramePr>
        <p:xfrm>
          <a:off x="611560" y="1124745"/>
          <a:ext cx="8208912" cy="4977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1224136"/>
                <a:gridCol w="1328185"/>
                <a:gridCol w="1077921"/>
                <a:gridCol w="1195480"/>
                <a:gridCol w="1491694"/>
                <a:gridCol w="1099408"/>
              </a:tblGrid>
              <a:tr h="1584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Causes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causes</a:t>
                      </a:r>
                      <a:endParaRPr lang="zh-TW" sz="1800" kern="10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Occupational </a:t>
                      </a:r>
                      <a:endParaRPr lang="zh-TW" sz="1600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back pain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Arm, neck, and shoulder disorders 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 and </a:t>
                      </a:r>
                      <a:r>
                        <a:rPr lang="en-US" sz="1800" kern="1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cardio-vascular </a:t>
                      </a: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diseases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Coal worker </a:t>
                      </a:r>
                      <a:r>
                        <a:rPr lang="en-US" sz="1800" kern="10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pneumo</a:t>
                      </a:r>
                      <a:r>
                        <a:rPr lang="en-US" altLang="zh-TW" sz="1800" kern="10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800" kern="10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-niosis</a:t>
                      </a:r>
                      <a:r>
                        <a:rPr lang="en-US" sz="1800" kern="1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its complications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</a:t>
                      </a:r>
                      <a:endParaRPr lang="zh-TW" sz="1800" kern="10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causes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449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 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893 (100.0)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(19.0)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 (46.7)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(9.9)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(17.4)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(7.1)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 (100.0)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(15.9)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 (43.3)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(10.1)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(23.1)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(7.6)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 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 (100.0)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(15.1)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(47.2)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(8.4)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(21.7)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(7.7)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9273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2014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757(100.0)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118(15.6)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352(46.5)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67(8.9)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157(20.7)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63(8.3)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2015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836(100.0)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393(47.0)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161(19.3)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83(9.9)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131(15.7)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68(8.1)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600151" y="1124744"/>
            <a:ext cx="2475905" cy="49103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67545" y="6096563"/>
            <a:ext cx="42652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Musculoskeletal disorders   </a:t>
            </a:r>
          </a:p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Prevalence rate &gt;60% 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97140" y="6096563"/>
            <a:ext cx="464686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b="1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Brain and </a:t>
            </a:r>
            <a:r>
              <a:rPr lang="en-US" altLang="zh-TW" b="1" kern="1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diseases</a:t>
            </a:r>
          </a:p>
          <a:p>
            <a:pPr algn="ctr"/>
            <a:r>
              <a:rPr lang="en-US" altLang="zh-TW" b="1" kern="1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High disability and death rates</a:t>
            </a:r>
            <a:endParaRPr lang="zh-TW" altLang="en-US" b="1" dirty="0"/>
          </a:p>
          <a:p>
            <a:pPr algn="ctr">
              <a:spcAft>
                <a:spcPts val="0"/>
              </a:spcAft>
            </a:pPr>
            <a:endParaRPr lang="zh-TW" altLang="zh-TW" b="1" kern="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4896731" y="6601659"/>
            <a:ext cx="39534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094405" y="1124744"/>
            <a:ext cx="1188074" cy="49546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4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TW" sz="36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3600" b="1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101</a:t>
            </a:r>
            <a:r>
              <a:rPr lang="zh-TW" altLang="en-US" sz="3600" b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年勞保職業病給付成因</a:t>
            </a:r>
            <a:r>
              <a:rPr lang="en-US" altLang="zh-TW" sz="3600" b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b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zh-TW" altLang="en-US" sz="3600" b="1" dirty="0"/>
          </a:p>
        </p:txBody>
      </p:sp>
      <p:graphicFrame>
        <p:nvGraphicFramePr>
          <p:cNvPr id="4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364909"/>
              </p:ext>
            </p:extLst>
          </p:nvPr>
        </p:nvGraphicFramePr>
        <p:xfrm>
          <a:off x="755576" y="1196752"/>
          <a:ext cx="7918449" cy="5328592"/>
        </p:xfrm>
        <a:graphic>
          <a:graphicData uri="http://schemas.openxmlformats.org/drawingml/2006/table">
            <a:tbl>
              <a:tblPr/>
              <a:tblGrid>
                <a:gridCol w="636740"/>
                <a:gridCol w="653068"/>
                <a:gridCol w="658073"/>
                <a:gridCol w="564253"/>
                <a:gridCol w="524886"/>
                <a:gridCol w="538006"/>
                <a:gridCol w="538006"/>
                <a:gridCol w="551129"/>
                <a:gridCol w="524886"/>
                <a:gridCol w="551129"/>
                <a:gridCol w="577372"/>
                <a:gridCol w="551129"/>
                <a:gridCol w="524886"/>
                <a:gridCol w="524886"/>
              </a:tblGrid>
              <a:tr h="37313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手臂肩頸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礦工塵肺症及併發症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職業性下背痛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腦血管疾病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生物性危害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職業性皮膚病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職業相關癌症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精神疾病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異常溫度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職業性氣喘、過敏性肺炎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矽肺症及併發症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游離輻射</a:t>
                      </a:r>
                    </a:p>
                  </a:txBody>
                  <a:tcPr marL="1729" marR="1729" marT="17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5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傷病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601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383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126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28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5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失能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261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198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26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34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死亡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46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38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1729" marR="1729" marT="17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779912" y="1214106"/>
            <a:ext cx="538155" cy="5266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399178" y="1214106"/>
            <a:ext cx="1117037" cy="5282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3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 Black"/>
        <a:ea typeface="微軟正黑體"/>
        <a:cs typeface="新細明體"/>
      </a:majorFont>
      <a:minorFont>
        <a:latin typeface="Arial"/>
        <a:ea typeface="微軟正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 Black"/>
        <a:ea typeface="微軟正黑體"/>
        <a:cs typeface="新細明體"/>
      </a:majorFont>
      <a:minorFont>
        <a:latin typeface="Arial"/>
        <a:ea typeface="微軟正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 Black"/>
        <a:ea typeface="微軟正黑體"/>
        <a:cs typeface="新細明體"/>
      </a:majorFont>
      <a:minorFont>
        <a:latin typeface="Arial"/>
        <a:ea typeface="微軟正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xis">
  <a:themeElements>
    <a:clrScheme name="1_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1_Axi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D516B">
            <a:alpha val="64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D516B">
            <a:alpha val="64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3344</Words>
  <Application>Microsoft Office PowerPoint</Application>
  <PresentationFormat>如螢幕大小 (4:3)</PresentationFormat>
  <Paragraphs>582</Paragraphs>
  <Slides>56</Slides>
  <Notes>14</Notes>
  <HiddenSlides>0</HiddenSlides>
  <MMClips>0</MMClips>
  <ScaleCrop>false</ScaleCrop>
  <HeadingPairs>
    <vt:vector size="6" baseType="variant">
      <vt:variant>
        <vt:lpstr>佈景主題</vt:lpstr>
      </vt:variant>
      <vt:variant>
        <vt:i4>7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4" baseType="lpstr">
      <vt:lpstr>Office 佈景主題</vt:lpstr>
      <vt:lpstr>1_預設簡報設計</vt:lpstr>
      <vt:lpstr>2_預設簡報設計</vt:lpstr>
      <vt:lpstr>3_預設簡報設計</vt:lpstr>
      <vt:lpstr>2_Axis</vt:lpstr>
      <vt:lpstr>1_Office 佈景主題</vt:lpstr>
      <vt:lpstr>2_Office 佈景主題</vt:lpstr>
      <vt:lpstr>圖表</vt:lpstr>
      <vt:lpstr>職場健康風險管理 Health Risk Management in Workplace</vt:lpstr>
      <vt:lpstr>台灣面臨的健康與社會問題</vt:lpstr>
      <vt:lpstr> 疾病自然史與三段五級預防</vt:lpstr>
      <vt:lpstr>職場常見健康問題之原因-1</vt:lpstr>
      <vt:lpstr>職場常見健康問題之原因-2</vt:lpstr>
      <vt:lpstr>影響人類健康的四大要素</vt:lpstr>
      <vt:lpstr>勞工職業健康風險類型改變</vt:lpstr>
      <vt:lpstr>Compensation of labor insurance for  occupational  diseases </vt:lpstr>
      <vt:lpstr> 101年勞保職業病給付成因 </vt:lpstr>
      <vt:lpstr> 103年勞保職業病給付成因 </vt:lpstr>
      <vt:lpstr>職業安全衛生法 </vt:lpstr>
      <vt:lpstr>改變健康風險之後的健康成本</vt:lpstr>
      <vt:lpstr>PowerPoint 簡報</vt:lpstr>
      <vt:lpstr>雇主應如何降低員工不健康的風險?</vt:lpstr>
      <vt:lpstr>PowerPoint 簡報</vt:lpstr>
      <vt:lpstr>員工開始 Presenteeism 的影響</vt:lpstr>
      <vt:lpstr>PowerPoint 簡報</vt:lpstr>
      <vt:lpstr> 減效出席與缺席對生產力損失影響 </vt:lpstr>
      <vt:lpstr>PowerPoint 簡報</vt:lpstr>
      <vt:lpstr>PowerPoint 簡報</vt:lpstr>
      <vt:lpstr> 工作環境安全衛生狀況認知調查-2013年 </vt:lpstr>
      <vt:lpstr> 工作環境安全衛生狀況認知調查-2007年 </vt:lpstr>
      <vt:lpstr>職業衛生新定義 New Definition of Occupational Health</vt:lpstr>
      <vt:lpstr>推動職場健康促進計畫的好處-1</vt:lpstr>
      <vt:lpstr>推動職場健康促進計畫的好處-2</vt:lpstr>
      <vt:lpstr>啟動健康職場計畫-1</vt:lpstr>
      <vt:lpstr>啟動健康職場計畫-2</vt:lpstr>
      <vt:lpstr>Healthy Workplace Model (WHO)</vt:lpstr>
      <vt:lpstr>   Comprehensive Workplace Health  (CWH) Model (加拿大)     </vt:lpstr>
      <vt:lpstr>Workplace Health Model(美國CDC )</vt:lpstr>
      <vt:lpstr>Get started is the most important thing </vt:lpstr>
      <vt:lpstr>健康職場的推動原則</vt:lpstr>
      <vt:lpstr>PowerPoint 簡報</vt:lpstr>
      <vt:lpstr>國外公司這麼做</vt:lpstr>
      <vt:lpstr>PowerPoint 簡報</vt:lpstr>
      <vt:lpstr>PowerPoint 簡報</vt:lpstr>
      <vt:lpstr>PowerPoint 簡報</vt:lpstr>
      <vt:lpstr>PowerPoint 簡報</vt:lpstr>
      <vt:lpstr>PowerPoint 簡報</vt:lpstr>
      <vt:lpstr>國內的職場實證研究</vt:lpstr>
      <vt:lpstr>PowerPoint 簡報</vt:lpstr>
      <vt:lpstr>PowerPoint 簡報</vt:lpstr>
      <vt:lpstr>PowerPoint 簡報</vt:lpstr>
      <vt:lpstr>PowerPoint 簡報</vt:lpstr>
      <vt:lpstr>PowerPoint 簡報</vt:lpstr>
      <vt:lpstr>國內公司這麼做</vt:lpstr>
      <vt:lpstr>管理階層支持推動健康促進政策及訂定推動計畫及方案</vt:lpstr>
      <vt:lpstr>資源及人力運用</vt:lpstr>
      <vt:lpstr>提供健康促進場所及服務</vt:lpstr>
      <vt:lpstr>管理或評估員工健康(檢查)資料</vt:lpstr>
      <vt:lpstr>管理或評估員工健康(檢查)資料</vt:lpstr>
      <vt:lpstr>提供健康飲食</vt:lpstr>
      <vt:lpstr>設置溫馨的哺集乳室</vt:lpstr>
      <vt:lpstr>提供EAP服務</vt:lpstr>
      <vt:lpstr> 推動全方位的健康職場計畫 降低員工的健康風險  是企業永續經營的不二法門!</vt:lpstr>
      <vt:lpstr> Thank you for your attention!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Dragon</dc:creator>
  <cp:lastModifiedBy>Ruey-Yu Chen</cp:lastModifiedBy>
  <cp:revision>111</cp:revision>
  <cp:lastPrinted>2016-09-20T14:18:59Z</cp:lastPrinted>
  <dcterms:created xsi:type="dcterms:W3CDTF">2015-07-02T12:38:12Z</dcterms:created>
  <dcterms:modified xsi:type="dcterms:W3CDTF">2017-05-26T04:47:36Z</dcterms:modified>
</cp:coreProperties>
</file>