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48"/>
  </p:notesMasterIdLst>
  <p:handoutMasterIdLst>
    <p:handoutMasterId r:id="rId49"/>
  </p:handoutMasterIdLst>
  <p:sldIdLst>
    <p:sldId id="256" r:id="rId2"/>
    <p:sldId id="257" r:id="rId3"/>
    <p:sldId id="330" r:id="rId4"/>
    <p:sldId id="329" r:id="rId5"/>
    <p:sldId id="325" r:id="rId6"/>
    <p:sldId id="262" r:id="rId7"/>
    <p:sldId id="263" r:id="rId8"/>
    <p:sldId id="275" r:id="rId9"/>
    <p:sldId id="264" r:id="rId10"/>
    <p:sldId id="265" r:id="rId11"/>
    <p:sldId id="266" r:id="rId12"/>
    <p:sldId id="267" r:id="rId13"/>
    <p:sldId id="268" r:id="rId14"/>
    <p:sldId id="269" r:id="rId15"/>
    <p:sldId id="270" r:id="rId16"/>
    <p:sldId id="271" r:id="rId17"/>
    <p:sldId id="272" r:id="rId18"/>
    <p:sldId id="276" r:id="rId19"/>
    <p:sldId id="273" r:id="rId20"/>
    <p:sldId id="277" r:id="rId21"/>
    <p:sldId id="279" r:id="rId22"/>
    <p:sldId id="282" r:id="rId23"/>
    <p:sldId id="278" r:id="rId24"/>
    <p:sldId id="283" r:id="rId25"/>
    <p:sldId id="327" r:id="rId26"/>
    <p:sldId id="309" r:id="rId27"/>
    <p:sldId id="310" r:id="rId28"/>
    <p:sldId id="311" r:id="rId29"/>
    <p:sldId id="368" r:id="rId30"/>
    <p:sldId id="318" r:id="rId31"/>
    <p:sldId id="370" r:id="rId32"/>
    <p:sldId id="371" r:id="rId33"/>
    <p:sldId id="372" r:id="rId34"/>
    <p:sldId id="373" r:id="rId35"/>
    <p:sldId id="374" r:id="rId36"/>
    <p:sldId id="375" r:id="rId37"/>
    <p:sldId id="351" r:id="rId38"/>
    <p:sldId id="362" r:id="rId39"/>
    <p:sldId id="337" r:id="rId40"/>
    <p:sldId id="365" r:id="rId41"/>
    <p:sldId id="366" r:id="rId42"/>
    <p:sldId id="367" r:id="rId43"/>
    <p:sldId id="354" r:id="rId44"/>
    <p:sldId id="297" r:id="rId45"/>
    <p:sldId id="323" r:id="rId46"/>
    <p:sldId id="363" r:id="rId47"/>
  </p:sldIdLst>
  <p:sldSz cx="9144000" cy="6858000" type="screen4x3"/>
  <p:notesSz cx="6807200" cy="9939338"/>
  <p:defaultTextStyle>
    <a:defPPr>
      <a:defRPr lang="zh-TW"/>
    </a:defPPr>
    <a:lvl1pPr algn="l" rtl="0" fontAlgn="base">
      <a:spcBef>
        <a:spcPct val="0"/>
      </a:spcBef>
      <a:spcAft>
        <a:spcPct val="0"/>
      </a:spcAft>
      <a:defRPr kumimoji="1" kern="1200">
        <a:solidFill>
          <a:schemeClr val="tx1"/>
        </a:solidFill>
        <a:latin typeface="Candara"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ndara"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ndara"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ndara"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ndara" pitchFamily="34" charset="0"/>
        <a:ea typeface="新細明體" pitchFamily="18" charset="-120"/>
        <a:cs typeface="+mn-cs"/>
      </a:defRPr>
    </a:lvl5pPr>
    <a:lvl6pPr marL="2286000" algn="l" defTabSz="914400" rtl="0" eaLnBrk="1" latinLnBrk="0" hangingPunct="1">
      <a:defRPr kumimoji="1" kern="1200">
        <a:solidFill>
          <a:schemeClr val="tx1"/>
        </a:solidFill>
        <a:latin typeface="Candara" pitchFamily="34" charset="0"/>
        <a:ea typeface="新細明體" pitchFamily="18" charset="-120"/>
        <a:cs typeface="+mn-cs"/>
      </a:defRPr>
    </a:lvl6pPr>
    <a:lvl7pPr marL="2743200" algn="l" defTabSz="914400" rtl="0" eaLnBrk="1" latinLnBrk="0" hangingPunct="1">
      <a:defRPr kumimoji="1" kern="1200">
        <a:solidFill>
          <a:schemeClr val="tx1"/>
        </a:solidFill>
        <a:latin typeface="Candara" pitchFamily="34" charset="0"/>
        <a:ea typeface="新細明體" pitchFamily="18" charset="-120"/>
        <a:cs typeface="+mn-cs"/>
      </a:defRPr>
    </a:lvl7pPr>
    <a:lvl8pPr marL="3200400" algn="l" defTabSz="914400" rtl="0" eaLnBrk="1" latinLnBrk="0" hangingPunct="1">
      <a:defRPr kumimoji="1" kern="1200">
        <a:solidFill>
          <a:schemeClr val="tx1"/>
        </a:solidFill>
        <a:latin typeface="Candara" pitchFamily="34" charset="0"/>
        <a:ea typeface="新細明體" pitchFamily="18" charset="-120"/>
        <a:cs typeface="+mn-cs"/>
      </a:defRPr>
    </a:lvl8pPr>
    <a:lvl9pPr marL="3657600" algn="l" defTabSz="914400" rtl="0" eaLnBrk="1" latinLnBrk="0" hangingPunct="1">
      <a:defRPr kumimoji="1" kern="1200">
        <a:solidFill>
          <a:schemeClr val="tx1"/>
        </a:solidFill>
        <a:latin typeface="Candara"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FF"/>
    <a:srgbClr val="9999FF"/>
    <a:srgbClr val="FF99CC"/>
    <a:srgbClr val="FFCC99"/>
    <a:srgbClr val="66FFFF"/>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53"/>
      </p:cViewPr>
      <p:guideLst>
        <p:guide orient="horz" pos="2160"/>
        <p:guide pos="2880"/>
      </p:guideLst>
    </p:cSldViewPr>
  </p:slideViewPr>
  <p:notesTextViewPr>
    <p:cViewPr>
      <p:scale>
        <a:sx n="1" d="1"/>
        <a:sy n="1" d="1"/>
      </p:scale>
      <p:origin x="0" y="0"/>
    </p:cViewPr>
  </p:notesTextViewPr>
  <p:notesViewPr>
    <p:cSldViewPr>
      <p:cViewPr varScale="1">
        <p:scale>
          <a:sx n="49" d="100"/>
          <a:sy n="49" d="100"/>
        </p:scale>
        <p:origin x="-2654" y="-67"/>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solidFill>
              <a:schemeClr val="accent1"/>
            </a:solidFill>
            <a:ln w="76200">
              <a:solidFill>
                <a:schemeClr val="bg1"/>
              </a:solidFill>
            </a:ln>
          </c:spPr>
          <c:val>
            <c:numRef>
              <c:f>Sheet1!$B$2:$B$8</c:f>
              <c:numCache>
                <c:formatCode>General</c:formatCode>
                <c:ptCount val="7"/>
                <c:pt idx="0">
                  <c:v>0.14285714285714426</c:v>
                </c:pt>
                <c:pt idx="1">
                  <c:v>0.14285714285714426</c:v>
                </c:pt>
                <c:pt idx="2">
                  <c:v>0.14285714285714426</c:v>
                </c:pt>
                <c:pt idx="3">
                  <c:v>0.14285714285714426</c:v>
                </c:pt>
                <c:pt idx="4">
                  <c:v>0.14285714285714426</c:v>
                </c:pt>
                <c:pt idx="5">
                  <c:v>0.14285714285714426</c:v>
                </c:pt>
                <c:pt idx="6">
                  <c:v>0.14285714285714426</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C3DA1D-6FF8-4210-ACC7-10A967BB694F}" type="doc">
      <dgm:prSet loTypeId="urn:microsoft.com/office/officeart/2005/8/layout/gear1" loCatId="cycle" qsTypeId="urn:microsoft.com/office/officeart/2005/8/quickstyle/simple1" qsCatId="simple" csTypeId="urn:microsoft.com/office/officeart/2005/8/colors/accent1_2" csCatId="accent1" phldr="1"/>
      <dgm:spPr/>
    </dgm:pt>
    <dgm:pt modelId="{BC6EDA81-9EBC-4DD4-B656-79D5A2DB1881}">
      <dgm:prSet phldrT="[文字]" custT="1"/>
      <dgm:spPr/>
      <dgm:t>
        <a:bodyPr/>
        <a:lstStyle/>
        <a:p>
          <a:r>
            <a:rPr lang="zh-TW" altLang="en-US" sz="2400" dirty="0" smtClean="0">
              <a:solidFill>
                <a:schemeClr val="tx1"/>
              </a:solidFill>
              <a:latin typeface="+mn-ea"/>
              <a:ea typeface="+mn-ea"/>
            </a:rPr>
            <a:t>極端資本主義的反思</a:t>
          </a:r>
          <a:endParaRPr lang="zh-TW" altLang="en-US" sz="2400" dirty="0"/>
        </a:p>
      </dgm:t>
    </dgm:pt>
    <dgm:pt modelId="{E45EFE28-11CE-44FD-A3A6-2206176FD8F0}" type="parTrans" cxnId="{E5022BAB-8B96-4DCF-9EE6-E142350A0A12}">
      <dgm:prSet/>
      <dgm:spPr/>
      <dgm:t>
        <a:bodyPr/>
        <a:lstStyle/>
        <a:p>
          <a:endParaRPr lang="zh-TW" altLang="en-US"/>
        </a:p>
      </dgm:t>
    </dgm:pt>
    <dgm:pt modelId="{13CFDAA6-9811-4EB6-9C96-04F338079633}" type="sibTrans" cxnId="{E5022BAB-8B96-4DCF-9EE6-E142350A0A12}">
      <dgm:prSet/>
      <dgm:spPr/>
      <dgm:t>
        <a:bodyPr/>
        <a:lstStyle/>
        <a:p>
          <a:endParaRPr lang="zh-TW" altLang="en-US"/>
        </a:p>
      </dgm:t>
    </dgm:pt>
    <dgm:pt modelId="{88AE5E24-6347-4804-ABAB-C454C4E6A248}">
      <dgm:prSet phldrT="[文字]" custT="1"/>
      <dgm:spPr/>
      <dgm:t>
        <a:bodyPr/>
        <a:lstStyle/>
        <a:p>
          <a:r>
            <a:rPr lang="zh-TW" altLang="en-US" sz="2400" dirty="0" smtClean="0">
              <a:solidFill>
                <a:schemeClr val="tx1"/>
              </a:solidFill>
              <a:latin typeface="+mn-ea"/>
              <a:ea typeface="+mn-ea"/>
            </a:rPr>
            <a:t>公民的自覺與自發</a:t>
          </a:r>
          <a:endParaRPr lang="zh-TW" altLang="en-US" sz="2400" dirty="0"/>
        </a:p>
      </dgm:t>
    </dgm:pt>
    <dgm:pt modelId="{89796C29-E50E-4E55-84D3-E622930C6D5F}" type="parTrans" cxnId="{01AF75D5-5215-4CBF-A7B0-26FDEEEB6854}">
      <dgm:prSet/>
      <dgm:spPr/>
      <dgm:t>
        <a:bodyPr/>
        <a:lstStyle/>
        <a:p>
          <a:endParaRPr lang="zh-TW" altLang="en-US"/>
        </a:p>
      </dgm:t>
    </dgm:pt>
    <dgm:pt modelId="{88CE3D1D-3415-4C6D-9CFF-058A231137C2}" type="sibTrans" cxnId="{01AF75D5-5215-4CBF-A7B0-26FDEEEB6854}">
      <dgm:prSet/>
      <dgm:spPr/>
      <dgm:t>
        <a:bodyPr/>
        <a:lstStyle/>
        <a:p>
          <a:endParaRPr lang="zh-TW" altLang="en-US"/>
        </a:p>
      </dgm:t>
    </dgm:pt>
    <dgm:pt modelId="{4F26F6EE-3DC7-444E-916A-4DE58E2D003D}">
      <dgm:prSet phldrT="[文字]" custT="1"/>
      <dgm:spPr/>
      <dgm:t>
        <a:bodyPr/>
        <a:lstStyle/>
        <a:p>
          <a:r>
            <a:rPr lang="zh-TW" altLang="en-US" sz="2400" smtClean="0">
              <a:solidFill>
                <a:schemeClr val="tx1"/>
              </a:solidFill>
              <a:latin typeface="+mn-ea"/>
              <a:ea typeface="+mn-ea"/>
            </a:rPr>
            <a:t>公共服務變革</a:t>
          </a:r>
          <a:endParaRPr lang="zh-TW" altLang="en-US" sz="2400" dirty="0"/>
        </a:p>
      </dgm:t>
    </dgm:pt>
    <dgm:pt modelId="{D422C31A-A810-4F2F-943F-247959FAA9A8}" type="parTrans" cxnId="{C4006F19-233C-4547-943E-86C80A25C89D}">
      <dgm:prSet/>
      <dgm:spPr/>
      <dgm:t>
        <a:bodyPr/>
        <a:lstStyle/>
        <a:p>
          <a:endParaRPr lang="zh-TW" altLang="en-US"/>
        </a:p>
      </dgm:t>
    </dgm:pt>
    <dgm:pt modelId="{E7A691B1-25D2-4A6E-840B-3453CD1D8E0C}" type="sibTrans" cxnId="{C4006F19-233C-4547-943E-86C80A25C89D}">
      <dgm:prSet/>
      <dgm:spPr/>
      <dgm:t>
        <a:bodyPr/>
        <a:lstStyle/>
        <a:p>
          <a:endParaRPr lang="zh-TW" altLang="en-US"/>
        </a:p>
      </dgm:t>
    </dgm:pt>
    <dgm:pt modelId="{AEE736C0-ED02-4ECE-845B-347373627CDE}" type="pres">
      <dgm:prSet presAssocID="{6DC3DA1D-6FF8-4210-ACC7-10A967BB694F}" presName="composite" presStyleCnt="0">
        <dgm:presLayoutVars>
          <dgm:chMax val="3"/>
          <dgm:animLvl val="lvl"/>
          <dgm:resizeHandles val="exact"/>
        </dgm:presLayoutVars>
      </dgm:prSet>
      <dgm:spPr/>
    </dgm:pt>
    <dgm:pt modelId="{EA570BB1-EC77-454C-8AF6-2D4F06F8F3B0}" type="pres">
      <dgm:prSet presAssocID="{BC6EDA81-9EBC-4DD4-B656-79D5A2DB1881}" presName="gear1" presStyleLbl="node1" presStyleIdx="0" presStyleCnt="3">
        <dgm:presLayoutVars>
          <dgm:chMax val="1"/>
          <dgm:bulletEnabled val="1"/>
        </dgm:presLayoutVars>
      </dgm:prSet>
      <dgm:spPr/>
      <dgm:t>
        <a:bodyPr/>
        <a:lstStyle/>
        <a:p>
          <a:endParaRPr lang="zh-TW" altLang="en-US"/>
        </a:p>
      </dgm:t>
    </dgm:pt>
    <dgm:pt modelId="{291B774B-7337-4535-AFCA-3320FB696B61}" type="pres">
      <dgm:prSet presAssocID="{BC6EDA81-9EBC-4DD4-B656-79D5A2DB1881}" presName="gear1srcNode" presStyleLbl="node1" presStyleIdx="0" presStyleCnt="3"/>
      <dgm:spPr/>
      <dgm:t>
        <a:bodyPr/>
        <a:lstStyle/>
        <a:p>
          <a:endParaRPr lang="zh-TW" altLang="en-US"/>
        </a:p>
      </dgm:t>
    </dgm:pt>
    <dgm:pt modelId="{54A27170-D864-438D-B6D3-8CB2D08DEA3C}" type="pres">
      <dgm:prSet presAssocID="{BC6EDA81-9EBC-4DD4-B656-79D5A2DB1881}" presName="gear1dstNode" presStyleLbl="node1" presStyleIdx="0" presStyleCnt="3"/>
      <dgm:spPr/>
      <dgm:t>
        <a:bodyPr/>
        <a:lstStyle/>
        <a:p>
          <a:endParaRPr lang="zh-TW" altLang="en-US"/>
        </a:p>
      </dgm:t>
    </dgm:pt>
    <dgm:pt modelId="{2A13CC87-00B8-426D-8FF1-29E71C340839}" type="pres">
      <dgm:prSet presAssocID="{88AE5E24-6347-4804-ABAB-C454C4E6A248}" presName="gear2" presStyleLbl="node1" presStyleIdx="1" presStyleCnt="3">
        <dgm:presLayoutVars>
          <dgm:chMax val="1"/>
          <dgm:bulletEnabled val="1"/>
        </dgm:presLayoutVars>
      </dgm:prSet>
      <dgm:spPr/>
      <dgm:t>
        <a:bodyPr/>
        <a:lstStyle/>
        <a:p>
          <a:endParaRPr lang="zh-TW" altLang="en-US"/>
        </a:p>
      </dgm:t>
    </dgm:pt>
    <dgm:pt modelId="{70E0B386-FF20-476E-998A-8452FF0B31CB}" type="pres">
      <dgm:prSet presAssocID="{88AE5E24-6347-4804-ABAB-C454C4E6A248}" presName="gear2srcNode" presStyleLbl="node1" presStyleIdx="1" presStyleCnt="3"/>
      <dgm:spPr/>
      <dgm:t>
        <a:bodyPr/>
        <a:lstStyle/>
        <a:p>
          <a:endParaRPr lang="zh-TW" altLang="en-US"/>
        </a:p>
      </dgm:t>
    </dgm:pt>
    <dgm:pt modelId="{7496FFC8-F1DE-42D0-B9F1-C6D8840BDCD9}" type="pres">
      <dgm:prSet presAssocID="{88AE5E24-6347-4804-ABAB-C454C4E6A248}" presName="gear2dstNode" presStyleLbl="node1" presStyleIdx="1" presStyleCnt="3"/>
      <dgm:spPr/>
      <dgm:t>
        <a:bodyPr/>
        <a:lstStyle/>
        <a:p>
          <a:endParaRPr lang="zh-TW" altLang="en-US"/>
        </a:p>
      </dgm:t>
    </dgm:pt>
    <dgm:pt modelId="{D167950C-723C-4D2B-B579-37D24B93CFDB}" type="pres">
      <dgm:prSet presAssocID="{4F26F6EE-3DC7-444E-916A-4DE58E2D003D}" presName="gear3" presStyleLbl="node1" presStyleIdx="2" presStyleCnt="3"/>
      <dgm:spPr/>
      <dgm:t>
        <a:bodyPr/>
        <a:lstStyle/>
        <a:p>
          <a:endParaRPr lang="zh-TW" altLang="en-US"/>
        </a:p>
      </dgm:t>
    </dgm:pt>
    <dgm:pt modelId="{747078FF-864B-4BCB-A3BF-CF6E2E6EE946}" type="pres">
      <dgm:prSet presAssocID="{4F26F6EE-3DC7-444E-916A-4DE58E2D003D}" presName="gear3tx" presStyleLbl="node1" presStyleIdx="2" presStyleCnt="3">
        <dgm:presLayoutVars>
          <dgm:chMax val="1"/>
          <dgm:bulletEnabled val="1"/>
        </dgm:presLayoutVars>
      </dgm:prSet>
      <dgm:spPr/>
      <dgm:t>
        <a:bodyPr/>
        <a:lstStyle/>
        <a:p>
          <a:endParaRPr lang="zh-TW" altLang="en-US"/>
        </a:p>
      </dgm:t>
    </dgm:pt>
    <dgm:pt modelId="{60183F69-71AE-429D-8F23-28413D224CDA}" type="pres">
      <dgm:prSet presAssocID="{4F26F6EE-3DC7-444E-916A-4DE58E2D003D}" presName="gear3srcNode" presStyleLbl="node1" presStyleIdx="2" presStyleCnt="3"/>
      <dgm:spPr/>
      <dgm:t>
        <a:bodyPr/>
        <a:lstStyle/>
        <a:p>
          <a:endParaRPr lang="zh-TW" altLang="en-US"/>
        </a:p>
      </dgm:t>
    </dgm:pt>
    <dgm:pt modelId="{AA8317BC-6FE3-4262-82FC-38D8438D7713}" type="pres">
      <dgm:prSet presAssocID="{4F26F6EE-3DC7-444E-916A-4DE58E2D003D}" presName="gear3dstNode" presStyleLbl="node1" presStyleIdx="2" presStyleCnt="3"/>
      <dgm:spPr/>
      <dgm:t>
        <a:bodyPr/>
        <a:lstStyle/>
        <a:p>
          <a:endParaRPr lang="zh-TW" altLang="en-US"/>
        </a:p>
      </dgm:t>
    </dgm:pt>
    <dgm:pt modelId="{4E9751B8-18D3-4FA9-88FF-F16A63A8F780}" type="pres">
      <dgm:prSet presAssocID="{13CFDAA6-9811-4EB6-9C96-04F338079633}" presName="connector1" presStyleLbl="sibTrans2D1" presStyleIdx="0" presStyleCnt="3"/>
      <dgm:spPr/>
      <dgm:t>
        <a:bodyPr/>
        <a:lstStyle/>
        <a:p>
          <a:endParaRPr lang="zh-TW" altLang="en-US"/>
        </a:p>
      </dgm:t>
    </dgm:pt>
    <dgm:pt modelId="{0E5A3459-5CAB-4EE1-9D5C-855BC310D749}" type="pres">
      <dgm:prSet presAssocID="{88CE3D1D-3415-4C6D-9CFF-058A231137C2}" presName="connector2" presStyleLbl="sibTrans2D1" presStyleIdx="1" presStyleCnt="3"/>
      <dgm:spPr/>
      <dgm:t>
        <a:bodyPr/>
        <a:lstStyle/>
        <a:p>
          <a:endParaRPr lang="zh-TW" altLang="en-US"/>
        </a:p>
      </dgm:t>
    </dgm:pt>
    <dgm:pt modelId="{9406F172-8E97-42A2-B5CA-131397429968}" type="pres">
      <dgm:prSet presAssocID="{E7A691B1-25D2-4A6E-840B-3453CD1D8E0C}" presName="connector3" presStyleLbl="sibTrans2D1" presStyleIdx="2" presStyleCnt="3"/>
      <dgm:spPr/>
      <dgm:t>
        <a:bodyPr/>
        <a:lstStyle/>
        <a:p>
          <a:endParaRPr lang="zh-TW" altLang="en-US"/>
        </a:p>
      </dgm:t>
    </dgm:pt>
  </dgm:ptLst>
  <dgm:cxnLst>
    <dgm:cxn modelId="{E9B7C291-146B-446C-9B4F-BDB70E91931C}" type="presOf" srcId="{BC6EDA81-9EBC-4DD4-B656-79D5A2DB1881}" destId="{291B774B-7337-4535-AFCA-3320FB696B61}" srcOrd="1" destOrd="0" presId="urn:microsoft.com/office/officeart/2005/8/layout/gear1"/>
    <dgm:cxn modelId="{A96CB2CD-7AD2-410C-A70A-E703FF1480C4}" type="presOf" srcId="{88AE5E24-6347-4804-ABAB-C454C4E6A248}" destId="{7496FFC8-F1DE-42D0-B9F1-C6D8840BDCD9}" srcOrd="2" destOrd="0" presId="urn:microsoft.com/office/officeart/2005/8/layout/gear1"/>
    <dgm:cxn modelId="{E0552445-72D3-41B7-9B72-C3817C14B467}" type="presOf" srcId="{88AE5E24-6347-4804-ABAB-C454C4E6A248}" destId="{70E0B386-FF20-476E-998A-8452FF0B31CB}" srcOrd="1" destOrd="0" presId="urn:microsoft.com/office/officeart/2005/8/layout/gear1"/>
    <dgm:cxn modelId="{6B18CEBF-0695-4ECA-AE92-D9BCC1AEC524}" type="presOf" srcId="{4F26F6EE-3DC7-444E-916A-4DE58E2D003D}" destId="{AA8317BC-6FE3-4262-82FC-38D8438D7713}" srcOrd="3" destOrd="0" presId="urn:microsoft.com/office/officeart/2005/8/layout/gear1"/>
    <dgm:cxn modelId="{1F6BEB04-B108-4CD1-9F10-A711C884A9C7}" type="presOf" srcId="{88CE3D1D-3415-4C6D-9CFF-058A231137C2}" destId="{0E5A3459-5CAB-4EE1-9D5C-855BC310D749}" srcOrd="0" destOrd="0" presId="urn:microsoft.com/office/officeart/2005/8/layout/gear1"/>
    <dgm:cxn modelId="{B97394DA-3C36-4915-A36A-8D4F4EA455F6}" type="presOf" srcId="{4F26F6EE-3DC7-444E-916A-4DE58E2D003D}" destId="{D167950C-723C-4D2B-B579-37D24B93CFDB}" srcOrd="0" destOrd="0" presId="urn:microsoft.com/office/officeart/2005/8/layout/gear1"/>
    <dgm:cxn modelId="{E5022BAB-8B96-4DCF-9EE6-E142350A0A12}" srcId="{6DC3DA1D-6FF8-4210-ACC7-10A967BB694F}" destId="{BC6EDA81-9EBC-4DD4-B656-79D5A2DB1881}" srcOrd="0" destOrd="0" parTransId="{E45EFE28-11CE-44FD-A3A6-2206176FD8F0}" sibTransId="{13CFDAA6-9811-4EB6-9C96-04F338079633}"/>
    <dgm:cxn modelId="{01AF75D5-5215-4CBF-A7B0-26FDEEEB6854}" srcId="{6DC3DA1D-6FF8-4210-ACC7-10A967BB694F}" destId="{88AE5E24-6347-4804-ABAB-C454C4E6A248}" srcOrd="1" destOrd="0" parTransId="{89796C29-E50E-4E55-84D3-E622930C6D5F}" sibTransId="{88CE3D1D-3415-4C6D-9CFF-058A231137C2}"/>
    <dgm:cxn modelId="{8F65D199-0DCD-46C8-A6A4-00BA7E195CE4}" type="presOf" srcId="{BC6EDA81-9EBC-4DD4-B656-79D5A2DB1881}" destId="{54A27170-D864-438D-B6D3-8CB2D08DEA3C}" srcOrd="2" destOrd="0" presId="urn:microsoft.com/office/officeart/2005/8/layout/gear1"/>
    <dgm:cxn modelId="{7EE0AEBC-7A0D-487A-8F53-08AB4E907A86}" type="presOf" srcId="{E7A691B1-25D2-4A6E-840B-3453CD1D8E0C}" destId="{9406F172-8E97-42A2-B5CA-131397429968}" srcOrd="0" destOrd="0" presId="urn:microsoft.com/office/officeart/2005/8/layout/gear1"/>
    <dgm:cxn modelId="{1640D956-3CB4-44A0-A5B2-0C5F145C3B14}" type="presOf" srcId="{BC6EDA81-9EBC-4DD4-B656-79D5A2DB1881}" destId="{EA570BB1-EC77-454C-8AF6-2D4F06F8F3B0}" srcOrd="0" destOrd="0" presId="urn:microsoft.com/office/officeart/2005/8/layout/gear1"/>
    <dgm:cxn modelId="{6B0BF4D9-DB08-4E8E-8A1F-654E2A3CE6A0}" type="presOf" srcId="{4F26F6EE-3DC7-444E-916A-4DE58E2D003D}" destId="{747078FF-864B-4BCB-A3BF-CF6E2E6EE946}" srcOrd="1" destOrd="0" presId="urn:microsoft.com/office/officeart/2005/8/layout/gear1"/>
    <dgm:cxn modelId="{EE96F849-4CA5-473D-BED3-8BDFD8DA62B7}" type="presOf" srcId="{13CFDAA6-9811-4EB6-9C96-04F338079633}" destId="{4E9751B8-18D3-4FA9-88FF-F16A63A8F780}" srcOrd="0" destOrd="0" presId="urn:microsoft.com/office/officeart/2005/8/layout/gear1"/>
    <dgm:cxn modelId="{8FE42452-B876-4751-8777-BB705D4E561D}" type="presOf" srcId="{4F26F6EE-3DC7-444E-916A-4DE58E2D003D}" destId="{60183F69-71AE-429D-8F23-28413D224CDA}" srcOrd="2" destOrd="0" presId="urn:microsoft.com/office/officeart/2005/8/layout/gear1"/>
    <dgm:cxn modelId="{E1123698-6C74-416E-AD59-EA55F91F9D61}" type="presOf" srcId="{88AE5E24-6347-4804-ABAB-C454C4E6A248}" destId="{2A13CC87-00B8-426D-8FF1-29E71C340839}" srcOrd="0" destOrd="0" presId="urn:microsoft.com/office/officeart/2005/8/layout/gear1"/>
    <dgm:cxn modelId="{D35D55EB-399A-41C6-B046-5DC09C94367A}" type="presOf" srcId="{6DC3DA1D-6FF8-4210-ACC7-10A967BB694F}" destId="{AEE736C0-ED02-4ECE-845B-347373627CDE}" srcOrd="0" destOrd="0" presId="urn:microsoft.com/office/officeart/2005/8/layout/gear1"/>
    <dgm:cxn modelId="{C4006F19-233C-4547-943E-86C80A25C89D}" srcId="{6DC3DA1D-6FF8-4210-ACC7-10A967BB694F}" destId="{4F26F6EE-3DC7-444E-916A-4DE58E2D003D}" srcOrd="2" destOrd="0" parTransId="{D422C31A-A810-4F2F-943F-247959FAA9A8}" sibTransId="{E7A691B1-25D2-4A6E-840B-3453CD1D8E0C}"/>
    <dgm:cxn modelId="{B8F2F3D5-F388-4B29-9F1E-590D351E574F}" type="presParOf" srcId="{AEE736C0-ED02-4ECE-845B-347373627CDE}" destId="{EA570BB1-EC77-454C-8AF6-2D4F06F8F3B0}" srcOrd="0" destOrd="0" presId="urn:microsoft.com/office/officeart/2005/8/layout/gear1"/>
    <dgm:cxn modelId="{034D586E-BF7D-4C30-88F8-A6518C5B3189}" type="presParOf" srcId="{AEE736C0-ED02-4ECE-845B-347373627CDE}" destId="{291B774B-7337-4535-AFCA-3320FB696B61}" srcOrd="1" destOrd="0" presId="urn:microsoft.com/office/officeart/2005/8/layout/gear1"/>
    <dgm:cxn modelId="{2BD2D1AE-FB7C-46EE-98F5-85007FEEDC78}" type="presParOf" srcId="{AEE736C0-ED02-4ECE-845B-347373627CDE}" destId="{54A27170-D864-438D-B6D3-8CB2D08DEA3C}" srcOrd="2" destOrd="0" presId="urn:microsoft.com/office/officeart/2005/8/layout/gear1"/>
    <dgm:cxn modelId="{EAA3BA42-2B48-421A-A2A8-C082605C4A83}" type="presParOf" srcId="{AEE736C0-ED02-4ECE-845B-347373627CDE}" destId="{2A13CC87-00B8-426D-8FF1-29E71C340839}" srcOrd="3" destOrd="0" presId="urn:microsoft.com/office/officeart/2005/8/layout/gear1"/>
    <dgm:cxn modelId="{ECBD5DE7-8684-4ED9-A39A-0D0B7E83762E}" type="presParOf" srcId="{AEE736C0-ED02-4ECE-845B-347373627CDE}" destId="{70E0B386-FF20-476E-998A-8452FF0B31CB}" srcOrd="4" destOrd="0" presId="urn:microsoft.com/office/officeart/2005/8/layout/gear1"/>
    <dgm:cxn modelId="{EBB69EEA-1308-4A8E-B339-2B7CADA221DD}" type="presParOf" srcId="{AEE736C0-ED02-4ECE-845B-347373627CDE}" destId="{7496FFC8-F1DE-42D0-B9F1-C6D8840BDCD9}" srcOrd="5" destOrd="0" presId="urn:microsoft.com/office/officeart/2005/8/layout/gear1"/>
    <dgm:cxn modelId="{E65EC354-6B21-459F-A69B-D9C5279BB9C7}" type="presParOf" srcId="{AEE736C0-ED02-4ECE-845B-347373627CDE}" destId="{D167950C-723C-4D2B-B579-37D24B93CFDB}" srcOrd="6" destOrd="0" presId="urn:microsoft.com/office/officeart/2005/8/layout/gear1"/>
    <dgm:cxn modelId="{B9111F39-EE44-46FA-AEB8-DADB2F31AB30}" type="presParOf" srcId="{AEE736C0-ED02-4ECE-845B-347373627CDE}" destId="{747078FF-864B-4BCB-A3BF-CF6E2E6EE946}" srcOrd="7" destOrd="0" presId="urn:microsoft.com/office/officeart/2005/8/layout/gear1"/>
    <dgm:cxn modelId="{C61EEB64-EDB6-4E2B-A9AB-2DA516E8B6B7}" type="presParOf" srcId="{AEE736C0-ED02-4ECE-845B-347373627CDE}" destId="{60183F69-71AE-429D-8F23-28413D224CDA}" srcOrd="8" destOrd="0" presId="urn:microsoft.com/office/officeart/2005/8/layout/gear1"/>
    <dgm:cxn modelId="{D51C40F8-5C8C-4B50-8715-C0518CBBB19E}" type="presParOf" srcId="{AEE736C0-ED02-4ECE-845B-347373627CDE}" destId="{AA8317BC-6FE3-4262-82FC-38D8438D7713}" srcOrd="9" destOrd="0" presId="urn:microsoft.com/office/officeart/2005/8/layout/gear1"/>
    <dgm:cxn modelId="{890A49ED-A00F-4972-9BDC-71F78ACC44D6}" type="presParOf" srcId="{AEE736C0-ED02-4ECE-845B-347373627CDE}" destId="{4E9751B8-18D3-4FA9-88FF-F16A63A8F780}" srcOrd="10" destOrd="0" presId="urn:microsoft.com/office/officeart/2005/8/layout/gear1"/>
    <dgm:cxn modelId="{850E3665-80EF-48CD-8DA3-6DD8A31673E6}" type="presParOf" srcId="{AEE736C0-ED02-4ECE-845B-347373627CDE}" destId="{0E5A3459-5CAB-4EE1-9D5C-855BC310D749}" srcOrd="11" destOrd="0" presId="urn:microsoft.com/office/officeart/2005/8/layout/gear1"/>
    <dgm:cxn modelId="{7FBA2688-C032-40C2-94D8-3D59A95D92CD}" type="presParOf" srcId="{AEE736C0-ED02-4ECE-845B-347373627CDE}" destId="{9406F172-8E97-42A2-B5CA-131397429968}"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2C7D21A-3864-4FD4-8F78-9A184A02A9BB}" type="doc">
      <dgm:prSet loTypeId="urn:microsoft.com/office/officeart/2009/3/layout/RandomtoResultProcess" loCatId="process" qsTypeId="urn:microsoft.com/office/officeart/2005/8/quickstyle/simple3" qsCatId="simple" csTypeId="urn:microsoft.com/office/officeart/2005/8/colors/accent1_2" csCatId="accent1" phldr="1"/>
      <dgm:spPr/>
      <dgm:t>
        <a:bodyPr/>
        <a:lstStyle/>
        <a:p>
          <a:endParaRPr lang="zh-TW" altLang="en-US"/>
        </a:p>
      </dgm:t>
    </dgm:pt>
    <dgm:pt modelId="{08242132-A2F7-4718-A4FE-57148C4E6813}">
      <dgm:prSet phldrT="[文字]" custT="1"/>
      <dgm:spPr/>
      <dgm:t>
        <a:bodyPr/>
        <a:lstStyle/>
        <a:p>
          <a:pPr>
            <a:lnSpc>
              <a:spcPts val="2100"/>
            </a:lnSpc>
          </a:pPr>
          <a:r>
            <a:rPr lang="zh-TW" altLang="en-US" sz="2800" dirty="0" smtClean="0"/>
            <a:t>社會問題</a:t>
          </a:r>
          <a:endParaRPr lang="en-US" altLang="zh-TW" sz="2800" dirty="0" smtClean="0"/>
        </a:p>
        <a:p>
          <a:pPr>
            <a:lnSpc>
              <a:spcPts val="2100"/>
            </a:lnSpc>
          </a:pPr>
          <a:r>
            <a:rPr lang="zh-TW" altLang="en-US" sz="2800" dirty="0" smtClean="0"/>
            <a:t>與需求</a:t>
          </a:r>
          <a:endParaRPr lang="en-US" altLang="zh-TW" sz="2800" dirty="0" smtClean="0"/>
        </a:p>
      </dgm:t>
    </dgm:pt>
    <dgm:pt modelId="{1A4DEA52-6CFE-412F-841E-6D07761D290E}" type="parTrans" cxnId="{5317E29D-7BE0-4976-8B19-84D8444D8367}">
      <dgm:prSet/>
      <dgm:spPr/>
      <dgm:t>
        <a:bodyPr/>
        <a:lstStyle/>
        <a:p>
          <a:endParaRPr lang="zh-TW" altLang="en-US" sz="2800"/>
        </a:p>
      </dgm:t>
    </dgm:pt>
    <dgm:pt modelId="{794E7C82-6EC7-4E21-85C0-3CA493A60DDF}" type="sibTrans" cxnId="{5317E29D-7BE0-4976-8B19-84D8444D8367}">
      <dgm:prSet/>
      <dgm:spPr/>
      <dgm:t>
        <a:bodyPr/>
        <a:lstStyle/>
        <a:p>
          <a:endParaRPr lang="zh-TW" altLang="en-US" sz="2800"/>
        </a:p>
      </dgm:t>
    </dgm:pt>
    <dgm:pt modelId="{93E88342-3FD1-473A-98FD-D192B7102074}">
      <dgm:prSet phldrT="[文字]" custT="1"/>
      <dgm:spPr/>
      <dgm:t>
        <a:bodyPr/>
        <a:lstStyle/>
        <a:p>
          <a:r>
            <a:rPr lang="zh-TW" altLang="en-US" sz="2400" dirty="0" smtClean="0"/>
            <a:t>人口老化、照顧服務需求增加、長期照顧資源未臻完備</a:t>
          </a:r>
          <a:endParaRPr lang="zh-TW" altLang="en-US" sz="2400" dirty="0"/>
        </a:p>
      </dgm:t>
    </dgm:pt>
    <dgm:pt modelId="{12E2C661-5026-4054-8D99-7B95D261C37C}" type="parTrans" cxnId="{254F6496-2F4B-46CC-8F13-52F819710AB6}">
      <dgm:prSet/>
      <dgm:spPr/>
      <dgm:t>
        <a:bodyPr/>
        <a:lstStyle/>
        <a:p>
          <a:endParaRPr lang="zh-TW" altLang="en-US" sz="2800"/>
        </a:p>
      </dgm:t>
    </dgm:pt>
    <dgm:pt modelId="{2A048154-ECFD-4376-9F7A-365A32638851}" type="sibTrans" cxnId="{254F6496-2F4B-46CC-8F13-52F819710AB6}">
      <dgm:prSet/>
      <dgm:spPr/>
      <dgm:t>
        <a:bodyPr/>
        <a:lstStyle/>
        <a:p>
          <a:endParaRPr lang="zh-TW" altLang="en-US" sz="2800"/>
        </a:p>
      </dgm:t>
    </dgm:pt>
    <dgm:pt modelId="{EEB4733B-BCC1-4012-B13F-2CA269D8A586}">
      <dgm:prSet phldrT="[文字]" custT="1"/>
      <dgm:spPr/>
      <dgm:t>
        <a:bodyPr/>
        <a:lstStyle/>
        <a:p>
          <a:r>
            <a:rPr lang="zh-TW" altLang="en-US" sz="2800" dirty="0" smtClean="0"/>
            <a:t>回應問題與需求</a:t>
          </a:r>
          <a:endParaRPr lang="zh-TW" altLang="en-US" sz="2800" dirty="0"/>
        </a:p>
      </dgm:t>
    </dgm:pt>
    <dgm:pt modelId="{8962112C-7604-4843-B945-5823CCEAD962}" type="parTrans" cxnId="{26869EF4-0A57-4801-B334-28F006D14D17}">
      <dgm:prSet/>
      <dgm:spPr/>
      <dgm:t>
        <a:bodyPr/>
        <a:lstStyle/>
        <a:p>
          <a:endParaRPr lang="zh-TW" altLang="en-US"/>
        </a:p>
      </dgm:t>
    </dgm:pt>
    <dgm:pt modelId="{F9E0424F-ECFC-41C0-9FEA-3DF0D60A1339}" type="sibTrans" cxnId="{26869EF4-0A57-4801-B334-28F006D14D17}">
      <dgm:prSet/>
      <dgm:spPr/>
      <dgm:t>
        <a:bodyPr/>
        <a:lstStyle/>
        <a:p>
          <a:endParaRPr lang="zh-TW" altLang="en-US"/>
        </a:p>
      </dgm:t>
    </dgm:pt>
    <dgm:pt modelId="{33319824-53C8-4D7F-8150-66F3466B21AA}">
      <dgm:prSet phldrT="[文字]" custT="1"/>
      <dgm:spPr/>
      <dgm:t>
        <a:bodyPr/>
        <a:lstStyle/>
        <a:p>
          <a:r>
            <a:rPr lang="zh-TW" altLang="en-US" sz="2800" dirty="0" smtClean="0"/>
            <a:t>發展社會企業</a:t>
          </a:r>
          <a:endParaRPr lang="zh-TW" altLang="en-US" sz="2800" dirty="0"/>
        </a:p>
      </dgm:t>
    </dgm:pt>
    <dgm:pt modelId="{9FF83A58-3FAC-4E77-8279-1C1C08BB3D0B}" type="parTrans" cxnId="{A7D8E2F5-9BFD-4E38-A170-ADC84C673CFB}">
      <dgm:prSet/>
      <dgm:spPr/>
      <dgm:t>
        <a:bodyPr/>
        <a:lstStyle/>
        <a:p>
          <a:endParaRPr lang="zh-TW" altLang="en-US"/>
        </a:p>
      </dgm:t>
    </dgm:pt>
    <dgm:pt modelId="{56516C81-6BC5-4EFC-97D9-F5D0E8C3AB75}" type="sibTrans" cxnId="{A7D8E2F5-9BFD-4E38-A170-ADC84C673CFB}">
      <dgm:prSet/>
      <dgm:spPr/>
      <dgm:t>
        <a:bodyPr/>
        <a:lstStyle/>
        <a:p>
          <a:endParaRPr lang="zh-TW" altLang="en-US"/>
        </a:p>
      </dgm:t>
    </dgm:pt>
    <dgm:pt modelId="{97AAA26D-4C89-4B4C-AC08-DC1926195DD9}">
      <dgm:prSet phldrT="[文字]" custT="1"/>
      <dgm:spPr/>
      <dgm:t>
        <a:bodyPr/>
        <a:lstStyle/>
        <a:p>
          <a:pPr algn="l"/>
          <a:r>
            <a:rPr lang="zh-TW" altLang="en-US" sz="2400" dirty="0" smtClean="0"/>
            <a:t>彌補政府部門與傳統私部門領域之缺口</a:t>
          </a:r>
          <a:endParaRPr lang="zh-TW" altLang="en-US" sz="2400" dirty="0"/>
        </a:p>
      </dgm:t>
    </dgm:pt>
    <dgm:pt modelId="{E04AC8B4-654F-435F-A510-177BB603CA0B}" type="parTrans" cxnId="{E349024A-B9F6-4523-99B5-B286A58C7974}">
      <dgm:prSet/>
      <dgm:spPr/>
      <dgm:t>
        <a:bodyPr/>
        <a:lstStyle/>
        <a:p>
          <a:endParaRPr lang="zh-TW" altLang="en-US"/>
        </a:p>
      </dgm:t>
    </dgm:pt>
    <dgm:pt modelId="{5030FEB3-C74F-41E5-9492-CE08212B56F7}" type="sibTrans" cxnId="{E349024A-B9F6-4523-99B5-B286A58C7974}">
      <dgm:prSet/>
      <dgm:spPr/>
      <dgm:t>
        <a:bodyPr/>
        <a:lstStyle/>
        <a:p>
          <a:endParaRPr lang="zh-TW" altLang="en-US"/>
        </a:p>
      </dgm:t>
    </dgm:pt>
    <dgm:pt modelId="{27C226BA-BDDE-4AEC-9BC2-ACF97CBE580E}" type="pres">
      <dgm:prSet presAssocID="{42C7D21A-3864-4FD4-8F78-9A184A02A9BB}" presName="Name0" presStyleCnt="0">
        <dgm:presLayoutVars>
          <dgm:dir/>
          <dgm:animOne val="branch"/>
          <dgm:animLvl val="lvl"/>
        </dgm:presLayoutVars>
      </dgm:prSet>
      <dgm:spPr/>
      <dgm:t>
        <a:bodyPr/>
        <a:lstStyle/>
        <a:p>
          <a:endParaRPr lang="zh-TW" altLang="en-US"/>
        </a:p>
      </dgm:t>
    </dgm:pt>
    <dgm:pt modelId="{0E5E1B97-704B-4A4A-96CC-F8930D2C9709}" type="pres">
      <dgm:prSet presAssocID="{08242132-A2F7-4718-A4FE-57148C4E6813}" presName="chaos" presStyleCnt="0"/>
      <dgm:spPr/>
    </dgm:pt>
    <dgm:pt modelId="{B28CB2CE-3BE9-4B07-80FD-187B099BB692}" type="pres">
      <dgm:prSet presAssocID="{08242132-A2F7-4718-A4FE-57148C4E6813}" presName="parTx1" presStyleLbl="revTx" presStyleIdx="0" presStyleCnt="4" custScaleX="102802" custScaleY="148227" custLinFactNeighborX="1748" custLinFactNeighborY="20930"/>
      <dgm:spPr/>
      <dgm:t>
        <a:bodyPr/>
        <a:lstStyle/>
        <a:p>
          <a:endParaRPr lang="zh-TW" altLang="en-US"/>
        </a:p>
      </dgm:t>
    </dgm:pt>
    <dgm:pt modelId="{6AEA3F91-A2B7-4C95-84B3-A36C2E3DC8A0}" type="pres">
      <dgm:prSet presAssocID="{08242132-A2F7-4718-A4FE-57148C4E6813}" presName="desTx1" presStyleLbl="revTx" presStyleIdx="1" presStyleCnt="4" custScaleY="164307" custLinFactNeighborX="7274" custLinFactNeighborY="29494">
        <dgm:presLayoutVars>
          <dgm:bulletEnabled val="1"/>
        </dgm:presLayoutVars>
      </dgm:prSet>
      <dgm:spPr/>
      <dgm:t>
        <a:bodyPr/>
        <a:lstStyle/>
        <a:p>
          <a:endParaRPr lang="zh-TW" altLang="en-US"/>
        </a:p>
      </dgm:t>
    </dgm:pt>
    <dgm:pt modelId="{53842BD5-65D9-4FC7-912E-FA1109200E8D}" type="pres">
      <dgm:prSet presAssocID="{08242132-A2F7-4718-A4FE-57148C4E6813}" presName="c1" presStyleLbl="node1" presStyleIdx="0" presStyleCnt="19"/>
      <dgm:spPr/>
    </dgm:pt>
    <dgm:pt modelId="{19F28300-72CF-4C80-835A-DB0E3C441CE1}" type="pres">
      <dgm:prSet presAssocID="{08242132-A2F7-4718-A4FE-57148C4E6813}" presName="c2" presStyleLbl="node1" presStyleIdx="1" presStyleCnt="19"/>
      <dgm:spPr/>
    </dgm:pt>
    <dgm:pt modelId="{4DABF4A6-E1C9-4D60-AC2E-0CC739AA5467}" type="pres">
      <dgm:prSet presAssocID="{08242132-A2F7-4718-A4FE-57148C4E6813}" presName="c3" presStyleLbl="node1" presStyleIdx="2" presStyleCnt="19"/>
      <dgm:spPr/>
    </dgm:pt>
    <dgm:pt modelId="{67DD1CC2-B043-41AB-A559-27F495499E60}" type="pres">
      <dgm:prSet presAssocID="{08242132-A2F7-4718-A4FE-57148C4E6813}" presName="c4" presStyleLbl="node1" presStyleIdx="3" presStyleCnt="19"/>
      <dgm:spPr/>
    </dgm:pt>
    <dgm:pt modelId="{685F0AA5-0BC5-4D94-BCA7-E174F7CA5979}" type="pres">
      <dgm:prSet presAssocID="{08242132-A2F7-4718-A4FE-57148C4E6813}" presName="c5" presStyleLbl="node1" presStyleIdx="4" presStyleCnt="19"/>
      <dgm:spPr/>
    </dgm:pt>
    <dgm:pt modelId="{8D5AF621-6C6B-4385-AE5E-CC9839DF6DBF}" type="pres">
      <dgm:prSet presAssocID="{08242132-A2F7-4718-A4FE-57148C4E6813}" presName="c6" presStyleLbl="node1" presStyleIdx="5" presStyleCnt="19"/>
      <dgm:spPr/>
    </dgm:pt>
    <dgm:pt modelId="{111BF121-0AFF-4E9C-8D3F-542779EC78D1}" type="pres">
      <dgm:prSet presAssocID="{08242132-A2F7-4718-A4FE-57148C4E6813}" presName="c7" presStyleLbl="node1" presStyleIdx="6" presStyleCnt="19"/>
      <dgm:spPr/>
    </dgm:pt>
    <dgm:pt modelId="{61DC8104-CBBB-4A4F-8AE2-2AA522144AAF}" type="pres">
      <dgm:prSet presAssocID="{08242132-A2F7-4718-A4FE-57148C4E6813}" presName="c8" presStyleLbl="node1" presStyleIdx="7" presStyleCnt="19"/>
      <dgm:spPr/>
    </dgm:pt>
    <dgm:pt modelId="{7CF8B47D-5589-4278-946C-1DDDADA1430D}" type="pres">
      <dgm:prSet presAssocID="{08242132-A2F7-4718-A4FE-57148C4E6813}" presName="c9" presStyleLbl="node1" presStyleIdx="8" presStyleCnt="19"/>
      <dgm:spPr/>
    </dgm:pt>
    <dgm:pt modelId="{7758D5E6-003E-482E-A463-497419E527A8}" type="pres">
      <dgm:prSet presAssocID="{08242132-A2F7-4718-A4FE-57148C4E6813}" presName="c10" presStyleLbl="node1" presStyleIdx="9" presStyleCnt="19" custLinFactNeighborX="-2052" custLinFactNeighborY="-19157"/>
      <dgm:spPr/>
    </dgm:pt>
    <dgm:pt modelId="{8F8E804D-6333-40FA-9C39-48B9050F208F}" type="pres">
      <dgm:prSet presAssocID="{08242132-A2F7-4718-A4FE-57148C4E6813}" presName="c11" presStyleLbl="node1" presStyleIdx="10" presStyleCnt="19"/>
      <dgm:spPr/>
    </dgm:pt>
    <dgm:pt modelId="{630C68B5-F5DB-4374-AFAE-9ED720261F67}" type="pres">
      <dgm:prSet presAssocID="{08242132-A2F7-4718-A4FE-57148C4E6813}" presName="c12" presStyleLbl="node1" presStyleIdx="11" presStyleCnt="19"/>
      <dgm:spPr/>
    </dgm:pt>
    <dgm:pt modelId="{4D034F4C-F3FD-4DE9-AB48-C23716FD0694}" type="pres">
      <dgm:prSet presAssocID="{08242132-A2F7-4718-A4FE-57148C4E6813}" presName="c13" presStyleLbl="node1" presStyleIdx="12" presStyleCnt="19"/>
      <dgm:spPr/>
    </dgm:pt>
    <dgm:pt modelId="{DDE480A3-AF93-41D0-AF75-5CC589FD48FD}" type="pres">
      <dgm:prSet presAssocID="{08242132-A2F7-4718-A4FE-57148C4E6813}" presName="c14" presStyleLbl="node1" presStyleIdx="13" presStyleCnt="19"/>
      <dgm:spPr/>
    </dgm:pt>
    <dgm:pt modelId="{138F21ED-5656-463E-9227-C1238F4364E4}" type="pres">
      <dgm:prSet presAssocID="{08242132-A2F7-4718-A4FE-57148C4E6813}" presName="c15" presStyleLbl="node1" presStyleIdx="14" presStyleCnt="19"/>
      <dgm:spPr/>
    </dgm:pt>
    <dgm:pt modelId="{DF1708F9-A6D0-427B-A238-BBCF28C5691C}" type="pres">
      <dgm:prSet presAssocID="{08242132-A2F7-4718-A4FE-57148C4E6813}" presName="c16" presStyleLbl="node1" presStyleIdx="15" presStyleCnt="19"/>
      <dgm:spPr/>
    </dgm:pt>
    <dgm:pt modelId="{E6F9EB3C-39AD-42A2-9E88-EB032059D535}" type="pres">
      <dgm:prSet presAssocID="{08242132-A2F7-4718-A4FE-57148C4E6813}" presName="c17" presStyleLbl="node1" presStyleIdx="16" presStyleCnt="19"/>
      <dgm:spPr/>
    </dgm:pt>
    <dgm:pt modelId="{8891CD99-293E-4928-A813-A15B2357C448}" type="pres">
      <dgm:prSet presAssocID="{08242132-A2F7-4718-A4FE-57148C4E6813}" presName="c18" presStyleLbl="node1" presStyleIdx="17" presStyleCnt="19"/>
      <dgm:spPr/>
    </dgm:pt>
    <dgm:pt modelId="{B187E28E-844D-49C5-9AE6-35FF522FE93D}" type="pres">
      <dgm:prSet presAssocID="{794E7C82-6EC7-4E21-85C0-3CA493A60DDF}" presName="chevronComposite1" presStyleCnt="0"/>
      <dgm:spPr/>
    </dgm:pt>
    <dgm:pt modelId="{72F33E0A-29DD-4EC1-93B1-DF2C54E81431}" type="pres">
      <dgm:prSet presAssocID="{794E7C82-6EC7-4E21-85C0-3CA493A60DDF}" presName="chevron1" presStyleLbl="sibTrans2D1" presStyleIdx="0" presStyleCnt="2"/>
      <dgm:spPr/>
    </dgm:pt>
    <dgm:pt modelId="{FA502819-8490-4D80-8149-35F894B2041A}" type="pres">
      <dgm:prSet presAssocID="{794E7C82-6EC7-4E21-85C0-3CA493A60DDF}" presName="spChevron1" presStyleCnt="0"/>
      <dgm:spPr/>
    </dgm:pt>
    <dgm:pt modelId="{E82A5FD3-4A7D-451F-A4B1-B88598019D19}" type="pres">
      <dgm:prSet presAssocID="{EEB4733B-BCC1-4012-B13F-2CA269D8A586}" presName="middle" presStyleCnt="0"/>
      <dgm:spPr/>
    </dgm:pt>
    <dgm:pt modelId="{C80D1266-4A5F-4CBC-86C0-A468E30568BF}" type="pres">
      <dgm:prSet presAssocID="{EEB4733B-BCC1-4012-B13F-2CA269D8A586}" presName="parTxMid" presStyleLbl="revTx" presStyleIdx="2" presStyleCnt="4"/>
      <dgm:spPr/>
      <dgm:t>
        <a:bodyPr/>
        <a:lstStyle/>
        <a:p>
          <a:endParaRPr lang="zh-TW" altLang="en-US"/>
        </a:p>
      </dgm:t>
    </dgm:pt>
    <dgm:pt modelId="{C377240E-434B-40B6-B0EF-B3486A9E0AA1}" type="pres">
      <dgm:prSet presAssocID="{EEB4733B-BCC1-4012-B13F-2CA269D8A586}" presName="desTxMid" presStyleLbl="revTx" presStyleIdx="3" presStyleCnt="4" custLinFactX="33954" custLinFactNeighborX="100000" custLinFactNeighborY="15727">
        <dgm:presLayoutVars>
          <dgm:bulletEnabled val="1"/>
        </dgm:presLayoutVars>
      </dgm:prSet>
      <dgm:spPr/>
      <dgm:t>
        <a:bodyPr/>
        <a:lstStyle/>
        <a:p>
          <a:endParaRPr lang="zh-TW" altLang="en-US"/>
        </a:p>
      </dgm:t>
    </dgm:pt>
    <dgm:pt modelId="{9EC93D55-FCB1-478D-85A2-9C5C18B93D57}" type="pres">
      <dgm:prSet presAssocID="{EEB4733B-BCC1-4012-B13F-2CA269D8A586}" presName="spMid" presStyleCnt="0"/>
      <dgm:spPr/>
    </dgm:pt>
    <dgm:pt modelId="{F02C65A0-B25F-499F-AD51-E477E97D9713}" type="pres">
      <dgm:prSet presAssocID="{F9E0424F-ECFC-41C0-9FEA-3DF0D60A1339}" presName="chevronComposite1" presStyleCnt="0"/>
      <dgm:spPr/>
    </dgm:pt>
    <dgm:pt modelId="{4E58BEC9-2108-4A0E-99CE-0E1E6C6B3DA4}" type="pres">
      <dgm:prSet presAssocID="{F9E0424F-ECFC-41C0-9FEA-3DF0D60A1339}" presName="chevron1" presStyleLbl="sibTrans2D1" presStyleIdx="1" presStyleCnt="2"/>
      <dgm:spPr/>
    </dgm:pt>
    <dgm:pt modelId="{E7A29217-F793-4E1F-9829-5B59BE215AA1}" type="pres">
      <dgm:prSet presAssocID="{F9E0424F-ECFC-41C0-9FEA-3DF0D60A1339}" presName="spChevron1" presStyleCnt="0"/>
      <dgm:spPr/>
    </dgm:pt>
    <dgm:pt modelId="{0A1D9A67-511C-4016-9588-BF49F965FE19}" type="pres">
      <dgm:prSet presAssocID="{33319824-53C8-4D7F-8150-66F3466B21AA}" presName="last" presStyleCnt="0"/>
      <dgm:spPr/>
    </dgm:pt>
    <dgm:pt modelId="{9BCDE6CA-F0D2-46D3-80E1-3ED7BF638251}" type="pres">
      <dgm:prSet presAssocID="{33319824-53C8-4D7F-8150-66F3466B21AA}" presName="circleTx" presStyleLbl="node1" presStyleIdx="18" presStyleCnt="19"/>
      <dgm:spPr/>
      <dgm:t>
        <a:bodyPr/>
        <a:lstStyle/>
        <a:p>
          <a:endParaRPr lang="zh-TW" altLang="en-US"/>
        </a:p>
      </dgm:t>
    </dgm:pt>
    <dgm:pt modelId="{11A83978-3240-4A5D-BA91-70C0AE88C7F5}" type="pres">
      <dgm:prSet presAssocID="{33319824-53C8-4D7F-8150-66F3466B21AA}" presName="spN" presStyleCnt="0"/>
      <dgm:spPr/>
    </dgm:pt>
  </dgm:ptLst>
  <dgm:cxnLst>
    <dgm:cxn modelId="{E5C01C3E-CFAF-4A61-98A8-0C1CF7F6339A}" type="presOf" srcId="{42C7D21A-3864-4FD4-8F78-9A184A02A9BB}" destId="{27C226BA-BDDE-4AEC-9BC2-ACF97CBE580E}" srcOrd="0" destOrd="0" presId="urn:microsoft.com/office/officeart/2009/3/layout/RandomtoResultProcess"/>
    <dgm:cxn modelId="{254F6496-2F4B-46CC-8F13-52F819710AB6}" srcId="{08242132-A2F7-4718-A4FE-57148C4E6813}" destId="{93E88342-3FD1-473A-98FD-D192B7102074}" srcOrd="0" destOrd="0" parTransId="{12E2C661-5026-4054-8D99-7B95D261C37C}" sibTransId="{2A048154-ECFD-4376-9F7A-365A32638851}"/>
    <dgm:cxn modelId="{C1864A59-DBC2-4440-BD2C-857B60EDAB41}" type="presOf" srcId="{97AAA26D-4C89-4B4C-AC08-DC1926195DD9}" destId="{C377240E-434B-40B6-B0EF-B3486A9E0AA1}" srcOrd="0" destOrd="0" presId="urn:microsoft.com/office/officeart/2009/3/layout/RandomtoResultProcess"/>
    <dgm:cxn modelId="{8BA4BECB-E7BF-4112-ADF9-B3515CC28B95}" type="presOf" srcId="{EEB4733B-BCC1-4012-B13F-2CA269D8A586}" destId="{C80D1266-4A5F-4CBC-86C0-A468E30568BF}" srcOrd="0" destOrd="0" presId="urn:microsoft.com/office/officeart/2009/3/layout/RandomtoResultProcess"/>
    <dgm:cxn modelId="{4F311E7A-18FE-47D2-A3DE-ECEBD5A53744}" type="presOf" srcId="{93E88342-3FD1-473A-98FD-D192B7102074}" destId="{6AEA3F91-A2B7-4C95-84B3-A36C2E3DC8A0}" srcOrd="0" destOrd="0" presId="urn:microsoft.com/office/officeart/2009/3/layout/RandomtoResultProcess"/>
    <dgm:cxn modelId="{E349024A-B9F6-4523-99B5-B286A58C7974}" srcId="{EEB4733B-BCC1-4012-B13F-2CA269D8A586}" destId="{97AAA26D-4C89-4B4C-AC08-DC1926195DD9}" srcOrd="0" destOrd="0" parTransId="{E04AC8B4-654F-435F-A510-177BB603CA0B}" sibTransId="{5030FEB3-C74F-41E5-9492-CE08212B56F7}"/>
    <dgm:cxn modelId="{26869EF4-0A57-4801-B334-28F006D14D17}" srcId="{42C7D21A-3864-4FD4-8F78-9A184A02A9BB}" destId="{EEB4733B-BCC1-4012-B13F-2CA269D8A586}" srcOrd="1" destOrd="0" parTransId="{8962112C-7604-4843-B945-5823CCEAD962}" sibTransId="{F9E0424F-ECFC-41C0-9FEA-3DF0D60A1339}"/>
    <dgm:cxn modelId="{5317E29D-7BE0-4976-8B19-84D8444D8367}" srcId="{42C7D21A-3864-4FD4-8F78-9A184A02A9BB}" destId="{08242132-A2F7-4718-A4FE-57148C4E6813}" srcOrd="0" destOrd="0" parTransId="{1A4DEA52-6CFE-412F-841E-6D07761D290E}" sibTransId="{794E7C82-6EC7-4E21-85C0-3CA493A60DDF}"/>
    <dgm:cxn modelId="{A7D8E2F5-9BFD-4E38-A170-ADC84C673CFB}" srcId="{42C7D21A-3864-4FD4-8F78-9A184A02A9BB}" destId="{33319824-53C8-4D7F-8150-66F3466B21AA}" srcOrd="2" destOrd="0" parTransId="{9FF83A58-3FAC-4E77-8279-1C1C08BB3D0B}" sibTransId="{56516C81-6BC5-4EFC-97D9-F5D0E8C3AB75}"/>
    <dgm:cxn modelId="{562B3CF6-4445-4659-A24F-658E4412BFD8}" type="presOf" srcId="{08242132-A2F7-4718-A4FE-57148C4E6813}" destId="{B28CB2CE-3BE9-4B07-80FD-187B099BB692}" srcOrd="0" destOrd="0" presId="urn:microsoft.com/office/officeart/2009/3/layout/RandomtoResultProcess"/>
    <dgm:cxn modelId="{381E143D-FB8A-49A2-9B12-FB1A5BCBB836}" type="presOf" srcId="{33319824-53C8-4D7F-8150-66F3466B21AA}" destId="{9BCDE6CA-F0D2-46D3-80E1-3ED7BF638251}" srcOrd="0" destOrd="0" presId="urn:microsoft.com/office/officeart/2009/3/layout/RandomtoResultProcess"/>
    <dgm:cxn modelId="{7A4003DA-2181-4DBB-809E-6BDD0162C701}" type="presParOf" srcId="{27C226BA-BDDE-4AEC-9BC2-ACF97CBE580E}" destId="{0E5E1B97-704B-4A4A-96CC-F8930D2C9709}" srcOrd="0" destOrd="0" presId="urn:microsoft.com/office/officeart/2009/3/layout/RandomtoResultProcess"/>
    <dgm:cxn modelId="{F69268E9-52D9-4342-AE01-C7AA4CF249EC}" type="presParOf" srcId="{0E5E1B97-704B-4A4A-96CC-F8930D2C9709}" destId="{B28CB2CE-3BE9-4B07-80FD-187B099BB692}" srcOrd="0" destOrd="0" presId="urn:microsoft.com/office/officeart/2009/3/layout/RandomtoResultProcess"/>
    <dgm:cxn modelId="{8CF59475-E2DA-4941-9429-D7B9F9346631}" type="presParOf" srcId="{0E5E1B97-704B-4A4A-96CC-F8930D2C9709}" destId="{6AEA3F91-A2B7-4C95-84B3-A36C2E3DC8A0}" srcOrd="1" destOrd="0" presId="urn:microsoft.com/office/officeart/2009/3/layout/RandomtoResultProcess"/>
    <dgm:cxn modelId="{CCB6A311-11AB-47A9-ADF6-567BA8858B83}" type="presParOf" srcId="{0E5E1B97-704B-4A4A-96CC-F8930D2C9709}" destId="{53842BD5-65D9-4FC7-912E-FA1109200E8D}" srcOrd="2" destOrd="0" presId="urn:microsoft.com/office/officeart/2009/3/layout/RandomtoResultProcess"/>
    <dgm:cxn modelId="{243A2495-3786-478E-B270-B79B370C9B92}" type="presParOf" srcId="{0E5E1B97-704B-4A4A-96CC-F8930D2C9709}" destId="{19F28300-72CF-4C80-835A-DB0E3C441CE1}" srcOrd="3" destOrd="0" presId="urn:microsoft.com/office/officeart/2009/3/layout/RandomtoResultProcess"/>
    <dgm:cxn modelId="{D985753B-745B-43A0-AD08-198821759603}" type="presParOf" srcId="{0E5E1B97-704B-4A4A-96CC-F8930D2C9709}" destId="{4DABF4A6-E1C9-4D60-AC2E-0CC739AA5467}" srcOrd="4" destOrd="0" presId="urn:microsoft.com/office/officeart/2009/3/layout/RandomtoResultProcess"/>
    <dgm:cxn modelId="{FFCAF2E4-2891-4CE5-ADEE-D9E71CC70145}" type="presParOf" srcId="{0E5E1B97-704B-4A4A-96CC-F8930D2C9709}" destId="{67DD1CC2-B043-41AB-A559-27F495499E60}" srcOrd="5" destOrd="0" presId="urn:microsoft.com/office/officeart/2009/3/layout/RandomtoResultProcess"/>
    <dgm:cxn modelId="{E117EB4A-8013-4D4B-A5F9-C69DD9906054}" type="presParOf" srcId="{0E5E1B97-704B-4A4A-96CC-F8930D2C9709}" destId="{685F0AA5-0BC5-4D94-BCA7-E174F7CA5979}" srcOrd="6" destOrd="0" presId="urn:microsoft.com/office/officeart/2009/3/layout/RandomtoResultProcess"/>
    <dgm:cxn modelId="{CC6B345E-A257-4EB6-8EDF-84E25FE7A0F5}" type="presParOf" srcId="{0E5E1B97-704B-4A4A-96CC-F8930D2C9709}" destId="{8D5AF621-6C6B-4385-AE5E-CC9839DF6DBF}" srcOrd="7" destOrd="0" presId="urn:microsoft.com/office/officeart/2009/3/layout/RandomtoResultProcess"/>
    <dgm:cxn modelId="{56A22820-0FC0-4E1C-80BB-1E7722996F48}" type="presParOf" srcId="{0E5E1B97-704B-4A4A-96CC-F8930D2C9709}" destId="{111BF121-0AFF-4E9C-8D3F-542779EC78D1}" srcOrd="8" destOrd="0" presId="urn:microsoft.com/office/officeart/2009/3/layout/RandomtoResultProcess"/>
    <dgm:cxn modelId="{5F390050-4807-4523-AE7E-78C30CFA9776}" type="presParOf" srcId="{0E5E1B97-704B-4A4A-96CC-F8930D2C9709}" destId="{61DC8104-CBBB-4A4F-8AE2-2AA522144AAF}" srcOrd="9" destOrd="0" presId="urn:microsoft.com/office/officeart/2009/3/layout/RandomtoResultProcess"/>
    <dgm:cxn modelId="{38B44445-C7E3-448E-82D1-8E1BD83C63B8}" type="presParOf" srcId="{0E5E1B97-704B-4A4A-96CC-F8930D2C9709}" destId="{7CF8B47D-5589-4278-946C-1DDDADA1430D}" srcOrd="10" destOrd="0" presId="urn:microsoft.com/office/officeart/2009/3/layout/RandomtoResultProcess"/>
    <dgm:cxn modelId="{4F6C074C-0B35-4F40-9D6A-559D96DB19DE}" type="presParOf" srcId="{0E5E1B97-704B-4A4A-96CC-F8930D2C9709}" destId="{7758D5E6-003E-482E-A463-497419E527A8}" srcOrd="11" destOrd="0" presId="urn:microsoft.com/office/officeart/2009/3/layout/RandomtoResultProcess"/>
    <dgm:cxn modelId="{40E17672-E91F-4DAC-A402-0B8146619C02}" type="presParOf" srcId="{0E5E1B97-704B-4A4A-96CC-F8930D2C9709}" destId="{8F8E804D-6333-40FA-9C39-48B9050F208F}" srcOrd="12" destOrd="0" presId="urn:microsoft.com/office/officeart/2009/3/layout/RandomtoResultProcess"/>
    <dgm:cxn modelId="{41DE848C-E2C2-4C6A-BEF2-8283D6FEE3EE}" type="presParOf" srcId="{0E5E1B97-704B-4A4A-96CC-F8930D2C9709}" destId="{630C68B5-F5DB-4374-AFAE-9ED720261F67}" srcOrd="13" destOrd="0" presId="urn:microsoft.com/office/officeart/2009/3/layout/RandomtoResultProcess"/>
    <dgm:cxn modelId="{13B0C9E1-64C8-449E-98BC-09720882FC93}" type="presParOf" srcId="{0E5E1B97-704B-4A4A-96CC-F8930D2C9709}" destId="{4D034F4C-F3FD-4DE9-AB48-C23716FD0694}" srcOrd="14" destOrd="0" presId="urn:microsoft.com/office/officeart/2009/3/layout/RandomtoResultProcess"/>
    <dgm:cxn modelId="{9C210E0E-F089-4618-84BD-2927E0121A71}" type="presParOf" srcId="{0E5E1B97-704B-4A4A-96CC-F8930D2C9709}" destId="{DDE480A3-AF93-41D0-AF75-5CC589FD48FD}" srcOrd="15" destOrd="0" presId="urn:microsoft.com/office/officeart/2009/3/layout/RandomtoResultProcess"/>
    <dgm:cxn modelId="{66B906E0-3385-4E3D-90C3-FA0FC0EF9334}" type="presParOf" srcId="{0E5E1B97-704B-4A4A-96CC-F8930D2C9709}" destId="{138F21ED-5656-463E-9227-C1238F4364E4}" srcOrd="16" destOrd="0" presId="urn:microsoft.com/office/officeart/2009/3/layout/RandomtoResultProcess"/>
    <dgm:cxn modelId="{FAF46580-4AE8-4B46-B298-BE81621CAB1E}" type="presParOf" srcId="{0E5E1B97-704B-4A4A-96CC-F8930D2C9709}" destId="{DF1708F9-A6D0-427B-A238-BBCF28C5691C}" srcOrd="17" destOrd="0" presId="urn:microsoft.com/office/officeart/2009/3/layout/RandomtoResultProcess"/>
    <dgm:cxn modelId="{F163E424-DA6C-4CC8-A669-615C5BB7BDC6}" type="presParOf" srcId="{0E5E1B97-704B-4A4A-96CC-F8930D2C9709}" destId="{E6F9EB3C-39AD-42A2-9E88-EB032059D535}" srcOrd="18" destOrd="0" presId="urn:microsoft.com/office/officeart/2009/3/layout/RandomtoResultProcess"/>
    <dgm:cxn modelId="{288A936C-AE23-466B-8B4D-CD75CF8820B4}" type="presParOf" srcId="{0E5E1B97-704B-4A4A-96CC-F8930D2C9709}" destId="{8891CD99-293E-4928-A813-A15B2357C448}" srcOrd="19" destOrd="0" presId="urn:microsoft.com/office/officeart/2009/3/layout/RandomtoResultProcess"/>
    <dgm:cxn modelId="{49CA00B2-7622-4B1B-A73A-C624AA4AC6B9}" type="presParOf" srcId="{27C226BA-BDDE-4AEC-9BC2-ACF97CBE580E}" destId="{B187E28E-844D-49C5-9AE6-35FF522FE93D}" srcOrd="1" destOrd="0" presId="urn:microsoft.com/office/officeart/2009/3/layout/RandomtoResultProcess"/>
    <dgm:cxn modelId="{961D6B21-FAA1-48DC-A74F-65B38B161394}" type="presParOf" srcId="{B187E28E-844D-49C5-9AE6-35FF522FE93D}" destId="{72F33E0A-29DD-4EC1-93B1-DF2C54E81431}" srcOrd="0" destOrd="0" presId="urn:microsoft.com/office/officeart/2009/3/layout/RandomtoResultProcess"/>
    <dgm:cxn modelId="{70497186-A060-46F9-880B-BD6FEE696344}" type="presParOf" srcId="{B187E28E-844D-49C5-9AE6-35FF522FE93D}" destId="{FA502819-8490-4D80-8149-35F894B2041A}" srcOrd="1" destOrd="0" presId="urn:microsoft.com/office/officeart/2009/3/layout/RandomtoResultProcess"/>
    <dgm:cxn modelId="{A2725125-D686-4FCF-A93F-0C6167686AF3}" type="presParOf" srcId="{27C226BA-BDDE-4AEC-9BC2-ACF97CBE580E}" destId="{E82A5FD3-4A7D-451F-A4B1-B88598019D19}" srcOrd="2" destOrd="0" presId="urn:microsoft.com/office/officeart/2009/3/layout/RandomtoResultProcess"/>
    <dgm:cxn modelId="{AC5CA544-B52E-4E81-92D1-2E09F2EF7EBA}" type="presParOf" srcId="{E82A5FD3-4A7D-451F-A4B1-B88598019D19}" destId="{C80D1266-4A5F-4CBC-86C0-A468E30568BF}" srcOrd="0" destOrd="0" presId="urn:microsoft.com/office/officeart/2009/3/layout/RandomtoResultProcess"/>
    <dgm:cxn modelId="{C786CBFC-09A2-4623-B924-8B5D65681A59}" type="presParOf" srcId="{E82A5FD3-4A7D-451F-A4B1-B88598019D19}" destId="{C377240E-434B-40B6-B0EF-B3486A9E0AA1}" srcOrd="1" destOrd="0" presId="urn:microsoft.com/office/officeart/2009/3/layout/RandomtoResultProcess"/>
    <dgm:cxn modelId="{91E897FE-680B-4692-B2B0-AFB8DD2EFA15}" type="presParOf" srcId="{E82A5FD3-4A7D-451F-A4B1-B88598019D19}" destId="{9EC93D55-FCB1-478D-85A2-9C5C18B93D57}" srcOrd="2" destOrd="0" presId="urn:microsoft.com/office/officeart/2009/3/layout/RandomtoResultProcess"/>
    <dgm:cxn modelId="{86A5A49A-C79D-4D02-9463-D2A8C4717FD2}" type="presParOf" srcId="{27C226BA-BDDE-4AEC-9BC2-ACF97CBE580E}" destId="{F02C65A0-B25F-499F-AD51-E477E97D9713}" srcOrd="3" destOrd="0" presId="urn:microsoft.com/office/officeart/2009/3/layout/RandomtoResultProcess"/>
    <dgm:cxn modelId="{C089B6F9-8B65-4D95-906C-0B86CAFE71E5}" type="presParOf" srcId="{F02C65A0-B25F-499F-AD51-E477E97D9713}" destId="{4E58BEC9-2108-4A0E-99CE-0E1E6C6B3DA4}" srcOrd="0" destOrd="0" presId="urn:microsoft.com/office/officeart/2009/3/layout/RandomtoResultProcess"/>
    <dgm:cxn modelId="{BD08C970-BB41-42AB-863A-F11348DE9FB6}" type="presParOf" srcId="{F02C65A0-B25F-499F-AD51-E477E97D9713}" destId="{E7A29217-F793-4E1F-9829-5B59BE215AA1}" srcOrd="1" destOrd="0" presId="urn:microsoft.com/office/officeart/2009/3/layout/RandomtoResultProcess"/>
    <dgm:cxn modelId="{39296FB0-EC6E-4DC1-84F9-86C79B1C956B}" type="presParOf" srcId="{27C226BA-BDDE-4AEC-9BC2-ACF97CBE580E}" destId="{0A1D9A67-511C-4016-9588-BF49F965FE19}" srcOrd="4" destOrd="0" presId="urn:microsoft.com/office/officeart/2009/3/layout/RandomtoResultProcess"/>
    <dgm:cxn modelId="{4EE582FA-A86B-4005-988F-E67EE61F698D}" type="presParOf" srcId="{0A1D9A67-511C-4016-9588-BF49F965FE19}" destId="{9BCDE6CA-F0D2-46D3-80E1-3ED7BF638251}" srcOrd="0" destOrd="0" presId="urn:microsoft.com/office/officeart/2009/3/layout/RandomtoResultProcess"/>
    <dgm:cxn modelId="{13667516-007A-40E2-8DC4-1F8A0747FE5E}" type="presParOf" srcId="{0A1D9A67-511C-4016-9588-BF49F965FE19}" destId="{11A83978-3240-4A5D-BA91-70C0AE88C7F5}"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806A797-E6E2-49DE-BB47-2C6021351DCE}" type="doc">
      <dgm:prSet loTypeId="urn:microsoft.com/office/officeart/2005/8/layout/list1" loCatId="list" qsTypeId="urn:microsoft.com/office/officeart/2005/8/quickstyle/simple1" qsCatId="simple" csTypeId="urn:microsoft.com/office/officeart/2005/8/colors/accent6_3" csCatId="accent6" phldr="1"/>
      <dgm:spPr/>
      <dgm:t>
        <a:bodyPr/>
        <a:lstStyle/>
        <a:p>
          <a:endParaRPr lang="zh-TW" altLang="en-US"/>
        </a:p>
      </dgm:t>
    </dgm:pt>
    <dgm:pt modelId="{BCF905EF-D87A-4A73-902C-E641006D6C42}">
      <dgm:prSet phldrT="[文字]"/>
      <dgm:spPr/>
      <dgm:t>
        <a:bodyPr/>
        <a:lstStyle/>
        <a:p>
          <a:pPr algn="ctr"/>
          <a:r>
            <a:rPr lang="zh-TW" altLang="en-US" b="1" dirty="0" smtClean="0">
              <a:solidFill>
                <a:schemeClr val="accent3">
                  <a:lumMod val="75000"/>
                </a:schemeClr>
              </a:solidFill>
              <a:effectLst>
                <a:outerShdw blurRad="38100" dist="38100" dir="2700000" algn="tl">
                  <a:srgbClr val="000000">
                    <a:alpha val="43137"/>
                  </a:srgbClr>
                </a:outerShdw>
              </a:effectLst>
            </a:rPr>
            <a:t>社會企業概念</a:t>
          </a:r>
          <a:endParaRPr lang="zh-TW" altLang="en-US" b="1" dirty="0">
            <a:solidFill>
              <a:schemeClr val="accent3">
                <a:lumMod val="75000"/>
              </a:schemeClr>
            </a:solidFill>
            <a:effectLst>
              <a:outerShdw blurRad="38100" dist="38100" dir="2700000" algn="tl">
                <a:srgbClr val="000000">
                  <a:alpha val="43137"/>
                </a:srgbClr>
              </a:outerShdw>
            </a:effectLst>
          </a:endParaRPr>
        </a:p>
      </dgm:t>
    </dgm:pt>
    <dgm:pt modelId="{6B4F5D91-8EB4-4D57-8B70-827333D57A1D}" type="parTrans" cxnId="{F5963990-4852-4DEA-9F99-AAA8C0331E21}">
      <dgm:prSet/>
      <dgm:spPr/>
      <dgm:t>
        <a:bodyPr/>
        <a:lstStyle/>
        <a:p>
          <a:endParaRPr lang="zh-TW" altLang="en-US"/>
        </a:p>
      </dgm:t>
    </dgm:pt>
    <dgm:pt modelId="{AABBC971-A20E-4B0E-95DF-9069079F5101}" type="sibTrans" cxnId="{F5963990-4852-4DEA-9F99-AAA8C0331E21}">
      <dgm:prSet/>
      <dgm:spPr/>
      <dgm:t>
        <a:bodyPr/>
        <a:lstStyle/>
        <a:p>
          <a:endParaRPr lang="zh-TW" altLang="en-US"/>
        </a:p>
      </dgm:t>
    </dgm:pt>
    <dgm:pt modelId="{A7D2D42C-6803-4B53-A83C-7E698DC90597}">
      <dgm:prSet phldrT="[文字]"/>
      <dgm:spPr/>
      <dgm:t>
        <a:bodyPr/>
        <a:lstStyle/>
        <a:p>
          <a:pPr algn="ctr"/>
          <a:r>
            <a:rPr lang="zh-TW" altLang="en-US" b="1" dirty="0" smtClean="0">
              <a:solidFill>
                <a:schemeClr val="accent3">
                  <a:lumMod val="75000"/>
                </a:schemeClr>
              </a:solidFill>
              <a:effectLst>
                <a:outerShdw blurRad="38100" dist="38100" dir="2700000" algn="tl">
                  <a:srgbClr val="000000">
                    <a:alpha val="43137"/>
                  </a:srgbClr>
                </a:outerShdw>
              </a:effectLst>
            </a:rPr>
            <a:t>商業運作</a:t>
          </a:r>
          <a:endParaRPr lang="zh-TW" altLang="en-US" b="1" dirty="0">
            <a:solidFill>
              <a:schemeClr val="accent3">
                <a:lumMod val="75000"/>
              </a:schemeClr>
            </a:solidFill>
            <a:effectLst>
              <a:outerShdw blurRad="38100" dist="38100" dir="2700000" algn="tl">
                <a:srgbClr val="000000">
                  <a:alpha val="43137"/>
                </a:srgbClr>
              </a:outerShdw>
            </a:effectLst>
          </a:endParaRPr>
        </a:p>
      </dgm:t>
    </dgm:pt>
    <dgm:pt modelId="{B1717671-9969-483E-B747-E5162A07AA5D}" type="parTrans" cxnId="{4DB2E26D-52F3-437A-9141-DBA39E8DAA3F}">
      <dgm:prSet/>
      <dgm:spPr/>
      <dgm:t>
        <a:bodyPr/>
        <a:lstStyle/>
        <a:p>
          <a:endParaRPr lang="zh-TW" altLang="en-US"/>
        </a:p>
      </dgm:t>
    </dgm:pt>
    <dgm:pt modelId="{6B0D7364-2D8A-4692-B130-55C7FC3FE0FA}" type="sibTrans" cxnId="{4DB2E26D-52F3-437A-9141-DBA39E8DAA3F}">
      <dgm:prSet/>
      <dgm:spPr/>
      <dgm:t>
        <a:bodyPr/>
        <a:lstStyle/>
        <a:p>
          <a:endParaRPr lang="zh-TW" altLang="en-US"/>
        </a:p>
      </dgm:t>
    </dgm:pt>
    <dgm:pt modelId="{83104124-9C8A-423C-856E-A3D1EA1577A2}">
      <dgm:prSet phldrT="[文字]"/>
      <dgm:spPr/>
      <dgm:t>
        <a:bodyPr/>
        <a:lstStyle/>
        <a:p>
          <a:pPr algn="ctr"/>
          <a:r>
            <a:rPr lang="zh-TW" altLang="en-US" b="1" dirty="0" smtClean="0">
              <a:solidFill>
                <a:schemeClr val="accent3">
                  <a:lumMod val="75000"/>
                </a:schemeClr>
              </a:solidFill>
              <a:effectLst>
                <a:outerShdw blurRad="38100" dist="38100" dir="2700000" algn="tl">
                  <a:srgbClr val="000000">
                    <a:alpha val="43137"/>
                  </a:srgbClr>
                </a:outerShdw>
              </a:effectLst>
            </a:rPr>
            <a:t>人才培育</a:t>
          </a:r>
          <a:endParaRPr lang="zh-TW" altLang="en-US" b="1" dirty="0">
            <a:solidFill>
              <a:schemeClr val="accent3">
                <a:lumMod val="75000"/>
              </a:schemeClr>
            </a:solidFill>
            <a:effectLst>
              <a:outerShdw blurRad="38100" dist="38100" dir="2700000" algn="tl">
                <a:srgbClr val="000000">
                  <a:alpha val="43137"/>
                </a:srgbClr>
              </a:outerShdw>
            </a:effectLst>
          </a:endParaRPr>
        </a:p>
      </dgm:t>
    </dgm:pt>
    <dgm:pt modelId="{7E77DF4E-7B61-4402-AF09-5A750349273D}" type="parTrans" cxnId="{532F8A37-547E-451F-9281-6AA755DF5CA4}">
      <dgm:prSet/>
      <dgm:spPr/>
      <dgm:t>
        <a:bodyPr/>
        <a:lstStyle/>
        <a:p>
          <a:endParaRPr lang="zh-TW" altLang="en-US"/>
        </a:p>
      </dgm:t>
    </dgm:pt>
    <dgm:pt modelId="{D92F6EE3-EE37-438D-A4B0-089FCA19817D}" type="sibTrans" cxnId="{532F8A37-547E-451F-9281-6AA755DF5CA4}">
      <dgm:prSet/>
      <dgm:spPr/>
      <dgm:t>
        <a:bodyPr/>
        <a:lstStyle/>
        <a:p>
          <a:endParaRPr lang="zh-TW" altLang="en-US"/>
        </a:p>
      </dgm:t>
    </dgm:pt>
    <dgm:pt modelId="{A51B978E-31A9-4671-BC98-2B23F7C4667C}" type="pres">
      <dgm:prSet presAssocID="{2806A797-E6E2-49DE-BB47-2C6021351DCE}" presName="linear" presStyleCnt="0">
        <dgm:presLayoutVars>
          <dgm:dir/>
          <dgm:animLvl val="lvl"/>
          <dgm:resizeHandles val="exact"/>
        </dgm:presLayoutVars>
      </dgm:prSet>
      <dgm:spPr/>
      <dgm:t>
        <a:bodyPr/>
        <a:lstStyle/>
        <a:p>
          <a:endParaRPr lang="zh-TW" altLang="en-US"/>
        </a:p>
      </dgm:t>
    </dgm:pt>
    <dgm:pt modelId="{E9CA09BF-8034-4A37-ADA3-16D069BD1426}" type="pres">
      <dgm:prSet presAssocID="{BCF905EF-D87A-4A73-902C-E641006D6C42}" presName="parentLin" presStyleCnt="0"/>
      <dgm:spPr/>
    </dgm:pt>
    <dgm:pt modelId="{C347F427-2263-4C56-A3C9-DFEC3B120CD6}" type="pres">
      <dgm:prSet presAssocID="{BCF905EF-D87A-4A73-902C-E641006D6C42}" presName="parentLeftMargin" presStyleLbl="node1" presStyleIdx="0" presStyleCnt="3"/>
      <dgm:spPr/>
      <dgm:t>
        <a:bodyPr/>
        <a:lstStyle/>
        <a:p>
          <a:endParaRPr lang="zh-TW" altLang="en-US"/>
        </a:p>
      </dgm:t>
    </dgm:pt>
    <dgm:pt modelId="{E1D00716-E990-4CAD-9034-E92B41679FA2}" type="pres">
      <dgm:prSet presAssocID="{BCF905EF-D87A-4A73-902C-E641006D6C42}" presName="parentText" presStyleLbl="node1" presStyleIdx="0" presStyleCnt="3">
        <dgm:presLayoutVars>
          <dgm:chMax val="0"/>
          <dgm:bulletEnabled val="1"/>
        </dgm:presLayoutVars>
      </dgm:prSet>
      <dgm:spPr/>
      <dgm:t>
        <a:bodyPr/>
        <a:lstStyle/>
        <a:p>
          <a:endParaRPr lang="zh-TW" altLang="en-US"/>
        </a:p>
      </dgm:t>
    </dgm:pt>
    <dgm:pt modelId="{740DCF28-0715-4083-BB36-B60C34C9B12B}" type="pres">
      <dgm:prSet presAssocID="{BCF905EF-D87A-4A73-902C-E641006D6C42}" presName="negativeSpace" presStyleCnt="0"/>
      <dgm:spPr/>
    </dgm:pt>
    <dgm:pt modelId="{BC3CFD19-6297-4971-B0F4-2BDE06008916}" type="pres">
      <dgm:prSet presAssocID="{BCF905EF-D87A-4A73-902C-E641006D6C42}" presName="childText" presStyleLbl="conFgAcc1" presStyleIdx="0" presStyleCnt="3">
        <dgm:presLayoutVars>
          <dgm:bulletEnabled val="1"/>
        </dgm:presLayoutVars>
      </dgm:prSet>
      <dgm:spPr/>
    </dgm:pt>
    <dgm:pt modelId="{4DE13284-6D30-48F2-8FF7-63B733BDCAFE}" type="pres">
      <dgm:prSet presAssocID="{AABBC971-A20E-4B0E-95DF-9069079F5101}" presName="spaceBetweenRectangles" presStyleCnt="0"/>
      <dgm:spPr/>
    </dgm:pt>
    <dgm:pt modelId="{0D8C39D7-9A04-4929-A509-A8834B9F3CF9}" type="pres">
      <dgm:prSet presAssocID="{A7D2D42C-6803-4B53-A83C-7E698DC90597}" presName="parentLin" presStyleCnt="0"/>
      <dgm:spPr/>
    </dgm:pt>
    <dgm:pt modelId="{5D4B7F44-C41E-45E4-8C2E-1A86C81784A1}" type="pres">
      <dgm:prSet presAssocID="{A7D2D42C-6803-4B53-A83C-7E698DC90597}" presName="parentLeftMargin" presStyleLbl="node1" presStyleIdx="0" presStyleCnt="3"/>
      <dgm:spPr/>
      <dgm:t>
        <a:bodyPr/>
        <a:lstStyle/>
        <a:p>
          <a:endParaRPr lang="zh-TW" altLang="en-US"/>
        </a:p>
      </dgm:t>
    </dgm:pt>
    <dgm:pt modelId="{DDA6F7D0-AEC1-4068-9BE4-42E60F48FD23}" type="pres">
      <dgm:prSet presAssocID="{A7D2D42C-6803-4B53-A83C-7E698DC90597}" presName="parentText" presStyleLbl="node1" presStyleIdx="1" presStyleCnt="3">
        <dgm:presLayoutVars>
          <dgm:chMax val="0"/>
          <dgm:bulletEnabled val="1"/>
        </dgm:presLayoutVars>
      </dgm:prSet>
      <dgm:spPr/>
      <dgm:t>
        <a:bodyPr/>
        <a:lstStyle/>
        <a:p>
          <a:endParaRPr lang="zh-TW" altLang="en-US"/>
        </a:p>
      </dgm:t>
    </dgm:pt>
    <dgm:pt modelId="{06353644-2E20-491E-A766-7DBE20FE173A}" type="pres">
      <dgm:prSet presAssocID="{A7D2D42C-6803-4B53-A83C-7E698DC90597}" presName="negativeSpace" presStyleCnt="0"/>
      <dgm:spPr/>
    </dgm:pt>
    <dgm:pt modelId="{1897A8A8-72C3-4D02-A5BE-43682FBBDCCC}" type="pres">
      <dgm:prSet presAssocID="{A7D2D42C-6803-4B53-A83C-7E698DC90597}" presName="childText" presStyleLbl="conFgAcc1" presStyleIdx="1" presStyleCnt="3">
        <dgm:presLayoutVars>
          <dgm:bulletEnabled val="1"/>
        </dgm:presLayoutVars>
      </dgm:prSet>
      <dgm:spPr/>
    </dgm:pt>
    <dgm:pt modelId="{76EEC112-FF1C-44DC-A1C7-684856CA6273}" type="pres">
      <dgm:prSet presAssocID="{6B0D7364-2D8A-4692-B130-55C7FC3FE0FA}" presName="spaceBetweenRectangles" presStyleCnt="0"/>
      <dgm:spPr/>
    </dgm:pt>
    <dgm:pt modelId="{322A0526-067E-48E3-94FE-53E4CDBA4E8C}" type="pres">
      <dgm:prSet presAssocID="{83104124-9C8A-423C-856E-A3D1EA1577A2}" presName="parentLin" presStyleCnt="0"/>
      <dgm:spPr/>
    </dgm:pt>
    <dgm:pt modelId="{FCC18A28-B929-4DC7-9114-83D3DE0456AD}" type="pres">
      <dgm:prSet presAssocID="{83104124-9C8A-423C-856E-A3D1EA1577A2}" presName="parentLeftMargin" presStyleLbl="node1" presStyleIdx="1" presStyleCnt="3"/>
      <dgm:spPr/>
      <dgm:t>
        <a:bodyPr/>
        <a:lstStyle/>
        <a:p>
          <a:endParaRPr lang="zh-TW" altLang="en-US"/>
        </a:p>
      </dgm:t>
    </dgm:pt>
    <dgm:pt modelId="{7905E1DF-99CE-4797-9B63-020F61A2FDDA}" type="pres">
      <dgm:prSet presAssocID="{83104124-9C8A-423C-856E-A3D1EA1577A2}" presName="parentText" presStyleLbl="node1" presStyleIdx="2" presStyleCnt="3">
        <dgm:presLayoutVars>
          <dgm:chMax val="0"/>
          <dgm:bulletEnabled val="1"/>
        </dgm:presLayoutVars>
      </dgm:prSet>
      <dgm:spPr/>
      <dgm:t>
        <a:bodyPr/>
        <a:lstStyle/>
        <a:p>
          <a:endParaRPr lang="zh-TW" altLang="en-US"/>
        </a:p>
      </dgm:t>
    </dgm:pt>
    <dgm:pt modelId="{078BAA8C-B899-46D4-8C67-384C0ABB68F9}" type="pres">
      <dgm:prSet presAssocID="{83104124-9C8A-423C-856E-A3D1EA1577A2}" presName="negativeSpace" presStyleCnt="0"/>
      <dgm:spPr/>
    </dgm:pt>
    <dgm:pt modelId="{53D9332C-BFD2-4DCD-9E0E-AC21EEA58A4F}" type="pres">
      <dgm:prSet presAssocID="{83104124-9C8A-423C-856E-A3D1EA1577A2}" presName="childText" presStyleLbl="conFgAcc1" presStyleIdx="2" presStyleCnt="3">
        <dgm:presLayoutVars>
          <dgm:bulletEnabled val="1"/>
        </dgm:presLayoutVars>
      </dgm:prSet>
      <dgm:spPr/>
    </dgm:pt>
  </dgm:ptLst>
  <dgm:cxnLst>
    <dgm:cxn modelId="{F5963990-4852-4DEA-9F99-AAA8C0331E21}" srcId="{2806A797-E6E2-49DE-BB47-2C6021351DCE}" destId="{BCF905EF-D87A-4A73-902C-E641006D6C42}" srcOrd="0" destOrd="0" parTransId="{6B4F5D91-8EB4-4D57-8B70-827333D57A1D}" sibTransId="{AABBC971-A20E-4B0E-95DF-9069079F5101}"/>
    <dgm:cxn modelId="{419BC5AB-4146-4514-BF0E-E14D156D53D0}" type="presOf" srcId="{BCF905EF-D87A-4A73-902C-E641006D6C42}" destId="{E1D00716-E990-4CAD-9034-E92B41679FA2}" srcOrd="1" destOrd="0" presId="urn:microsoft.com/office/officeart/2005/8/layout/list1"/>
    <dgm:cxn modelId="{4DB2E26D-52F3-437A-9141-DBA39E8DAA3F}" srcId="{2806A797-E6E2-49DE-BB47-2C6021351DCE}" destId="{A7D2D42C-6803-4B53-A83C-7E698DC90597}" srcOrd="1" destOrd="0" parTransId="{B1717671-9969-483E-B747-E5162A07AA5D}" sibTransId="{6B0D7364-2D8A-4692-B130-55C7FC3FE0FA}"/>
    <dgm:cxn modelId="{73AA8BBF-F3A2-4B3C-9DEA-2D7728B38378}" type="presOf" srcId="{83104124-9C8A-423C-856E-A3D1EA1577A2}" destId="{7905E1DF-99CE-4797-9B63-020F61A2FDDA}" srcOrd="1" destOrd="0" presId="urn:microsoft.com/office/officeart/2005/8/layout/list1"/>
    <dgm:cxn modelId="{12F76314-C5B4-46F0-A479-49C5BD395B01}" type="presOf" srcId="{83104124-9C8A-423C-856E-A3D1EA1577A2}" destId="{FCC18A28-B929-4DC7-9114-83D3DE0456AD}" srcOrd="0" destOrd="0" presId="urn:microsoft.com/office/officeart/2005/8/layout/list1"/>
    <dgm:cxn modelId="{F672095E-E425-4667-AF22-86754BF0A448}" type="presOf" srcId="{2806A797-E6E2-49DE-BB47-2C6021351DCE}" destId="{A51B978E-31A9-4671-BC98-2B23F7C4667C}" srcOrd="0" destOrd="0" presId="urn:microsoft.com/office/officeart/2005/8/layout/list1"/>
    <dgm:cxn modelId="{DB6DBB54-7DA7-4EA8-80FC-1B072B0BB3CC}" type="presOf" srcId="{A7D2D42C-6803-4B53-A83C-7E698DC90597}" destId="{5D4B7F44-C41E-45E4-8C2E-1A86C81784A1}" srcOrd="0" destOrd="0" presId="urn:microsoft.com/office/officeart/2005/8/layout/list1"/>
    <dgm:cxn modelId="{12918826-4400-4FD2-A040-4AE132A12E73}" type="presOf" srcId="{A7D2D42C-6803-4B53-A83C-7E698DC90597}" destId="{DDA6F7D0-AEC1-4068-9BE4-42E60F48FD23}" srcOrd="1" destOrd="0" presId="urn:microsoft.com/office/officeart/2005/8/layout/list1"/>
    <dgm:cxn modelId="{532F8A37-547E-451F-9281-6AA755DF5CA4}" srcId="{2806A797-E6E2-49DE-BB47-2C6021351DCE}" destId="{83104124-9C8A-423C-856E-A3D1EA1577A2}" srcOrd="2" destOrd="0" parTransId="{7E77DF4E-7B61-4402-AF09-5A750349273D}" sibTransId="{D92F6EE3-EE37-438D-A4B0-089FCA19817D}"/>
    <dgm:cxn modelId="{7A2269E4-A2B7-4E5E-B94B-1420DFCFBF20}" type="presOf" srcId="{BCF905EF-D87A-4A73-902C-E641006D6C42}" destId="{C347F427-2263-4C56-A3C9-DFEC3B120CD6}" srcOrd="0" destOrd="0" presId="urn:microsoft.com/office/officeart/2005/8/layout/list1"/>
    <dgm:cxn modelId="{7F189D86-9553-4F01-A5E6-08D29F08969B}" type="presParOf" srcId="{A51B978E-31A9-4671-BC98-2B23F7C4667C}" destId="{E9CA09BF-8034-4A37-ADA3-16D069BD1426}" srcOrd="0" destOrd="0" presId="urn:microsoft.com/office/officeart/2005/8/layout/list1"/>
    <dgm:cxn modelId="{DA97FEDF-D906-4597-B671-9309FF16A730}" type="presParOf" srcId="{E9CA09BF-8034-4A37-ADA3-16D069BD1426}" destId="{C347F427-2263-4C56-A3C9-DFEC3B120CD6}" srcOrd="0" destOrd="0" presId="urn:microsoft.com/office/officeart/2005/8/layout/list1"/>
    <dgm:cxn modelId="{4400EA6F-849D-466F-AACC-3C6140E58D24}" type="presParOf" srcId="{E9CA09BF-8034-4A37-ADA3-16D069BD1426}" destId="{E1D00716-E990-4CAD-9034-E92B41679FA2}" srcOrd="1" destOrd="0" presId="urn:microsoft.com/office/officeart/2005/8/layout/list1"/>
    <dgm:cxn modelId="{4609FAD8-42AE-4690-9633-380AFC7D4D9F}" type="presParOf" srcId="{A51B978E-31A9-4671-BC98-2B23F7C4667C}" destId="{740DCF28-0715-4083-BB36-B60C34C9B12B}" srcOrd="1" destOrd="0" presId="urn:microsoft.com/office/officeart/2005/8/layout/list1"/>
    <dgm:cxn modelId="{4C58419B-E04C-4D1F-880C-7244B0EF82D6}" type="presParOf" srcId="{A51B978E-31A9-4671-BC98-2B23F7C4667C}" destId="{BC3CFD19-6297-4971-B0F4-2BDE06008916}" srcOrd="2" destOrd="0" presId="urn:microsoft.com/office/officeart/2005/8/layout/list1"/>
    <dgm:cxn modelId="{4D0B94B0-EEDB-49F2-B521-92FCD208CBF1}" type="presParOf" srcId="{A51B978E-31A9-4671-BC98-2B23F7C4667C}" destId="{4DE13284-6D30-48F2-8FF7-63B733BDCAFE}" srcOrd="3" destOrd="0" presId="urn:microsoft.com/office/officeart/2005/8/layout/list1"/>
    <dgm:cxn modelId="{3D315286-9A07-4F05-AAD6-263966DD3713}" type="presParOf" srcId="{A51B978E-31A9-4671-BC98-2B23F7C4667C}" destId="{0D8C39D7-9A04-4929-A509-A8834B9F3CF9}" srcOrd="4" destOrd="0" presId="urn:microsoft.com/office/officeart/2005/8/layout/list1"/>
    <dgm:cxn modelId="{EDF817EC-1C3D-4368-8216-CAF91E2207E4}" type="presParOf" srcId="{0D8C39D7-9A04-4929-A509-A8834B9F3CF9}" destId="{5D4B7F44-C41E-45E4-8C2E-1A86C81784A1}" srcOrd="0" destOrd="0" presId="urn:microsoft.com/office/officeart/2005/8/layout/list1"/>
    <dgm:cxn modelId="{8AE48B81-AC28-48FE-861B-518FAFC3C7EA}" type="presParOf" srcId="{0D8C39D7-9A04-4929-A509-A8834B9F3CF9}" destId="{DDA6F7D0-AEC1-4068-9BE4-42E60F48FD23}" srcOrd="1" destOrd="0" presId="urn:microsoft.com/office/officeart/2005/8/layout/list1"/>
    <dgm:cxn modelId="{E53FF3F9-B979-48C9-9AE9-ADED83499DA9}" type="presParOf" srcId="{A51B978E-31A9-4671-BC98-2B23F7C4667C}" destId="{06353644-2E20-491E-A766-7DBE20FE173A}" srcOrd="5" destOrd="0" presId="urn:microsoft.com/office/officeart/2005/8/layout/list1"/>
    <dgm:cxn modelId="{1B001770-6E09-4514-8535-34BEB3DD2F16}" type="presParOf" srcId="{A51B978E-31A9-4671-BC98-2B23F7C4667C}" destId="{1897A8A8-72C3-4D02-A5BE-43682FBBDCCC}" srcOrd="6" destOrd="0" presId="urn:microsoft.com/office/officeart/2005/8/layout/list1"/>
    <dgm:cxn modelId="{DFB3062B-CE37-40F6-B7C1-CB8CD4F64AD4}" type="presParOf" srcId="{A51B978E-31A9-4671-BC98-2B23F7C4667C}" destId="{76EEC112-FF1C-44DC-A1C7-684856CA6273}" srcOrd="7" destOrd="0" presId="urn:microsoft.com/office/officeart/2005/8/layout/list1"/>
    <dgm:cxn modelId="{D83CB2CE-F5DB-44C4-B95A-FE4E6AE17B05}" type="presParOf" srcId="{A51B978E-31A9-4671-BC98-2B23F7C4667C}" destId="{322A0526-067E-48E3-94FE-53E4CDBA4E8C}" srcOrd="8" destOrd="0" presId="urn:microsoft.com/office/officeart/2005/8/layout/list1"/>
    <dgm:cxn modelId="{9286F386-2527-4012-B225-F11B55BB67E8}" type="presParOf" srcId="{322A0526-067E-48E3-94FE-53E4CDBA4E8C}" destId="{FCC18A28-B929-4DC7-9114-83D3DE0456AD}" srcOrd="0" destOrd="0" presId="urn:microsoft.com/office/officeart/2005/8/layout/list1"/>
    <dgm:cxn modelId="{4954FF2F-998C-454B-BA05-AF725C6CE46C}" type="presParOf" srcId="{322A0526-067E-48E3-94FE-53E4CDBA4E8C}" destId="{7905E1DF-99CE-4797-9B63-020F61A2FDDA}" srcOrd="1" destOrd="0" presId="urn:microsoft.com/office/officeart/2005/8/layout/list1"/>
    <dgm:cxn modelId="{12EB382C-AE39-4096-A08C-9F3E556ED88B}" type="presParOf" srcId="{A51B978E-31A9-4671-BC98-2B23F7C4667C}" destId="{078BAA8C-B899-46D4-8C67-384C0ABB68F9}" srcOrd="9" destOrd="0" presId="urn:microsoft.com/office/officeart/2005/8/layout/list1"/>
    <dgm:cxn modelId="{585F036F-9B1C-4FC9-BCA2-FC83E8EB66DF}" type="presParOf" srcId="{A51B978E-31A9-4671-BC98-2B23F7C4667C}" destId="{53D9332C-BFD2-4DCD-9E0E-AC21EEA58A4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806A797-E6E2-49DE-BB47-2C6021351DCE}" type="doc">
      <dgm:prSet loTypeId="urn:microsoft.com/office/officeart/2005/8/layout/list1" loCatId="list" qsTypeId="urn:microsoft.com/office/officeart/2005/8/quickstyle/simple1" qsCatId="simple" csTypeId="urn:microsoft.com/office/officeart/2005/8/colors/accent6_3" csCatId="accent6" phldr="1"/>
      <dgm:spPr/>
      <dgm:t>
        <a:bodyPr/>
        <a:lstStyle/>
        <a:p>
          <a:endParaRPr lang="zh-TW" altLang="en-US"/>
        </a:p>
      </dgm:t>
    </dgm:pt>
    <dgm:pt modelId="{BCF905EF-D87A-4A73-902C-E641006D6C42}">
      <dgm:prSet phldrT="[文字]"/>
      <dgm:spPr/>
      <dgm:t>
        <a:bodyPr/>
        <a:lstStyle/>
        <a:p>
          <a:pPr algn="ctr"/>
          <a:r>
            <a:rPr lang="zh-TW" altLang="en-US" b="1" dirty="0" smtClean="0">
              <a:solidFill>
                <a:schemeClr val="accent3">
                  <a:lumMod val="75000"/>
                </a:schemeClr>
              </a:solidFill>
              <a:effectLst>
                <a:outerShdw blurRad="38100" dist="38100" dir="2700000" algn="tl">
                  <a:srgbClr val="000000">
                    <a:alpha val="43137"/>
                  </a:srgbClr>
                </a:outerShdw>
              </a:effectLst>
            </a:rPr>
            <a:t>如</a:t>
          </a:r>
          <a:r>
            <a:rPr lang="en-US" altLang="zh-TW" b="1" dirty="0" smtClean="0">
              <a:solidFill>
                <a:schemeClr val="accent3">
                  <a:lumMod val="75000"/>
                </a:schemeClr>
              </a:solidFill>
              <a:effectLst>
                <a:outerShdw blurRad="38100" dist="38100" dir="2700000" algn="tl">
                  <a:srgbClr val="000000">
                    <a:alpha val="43137"/>
                  </a:srgbClr>
                </a:outerShdw>
              </a:effectLst>
            </a:rPr>
            <a:t>:</a:t>
          </a:r>
          <a:r>
            <a:rPr lang="zh-TW" altLang="en-US" b="1" dirty="0" smtClean="0">
              <a:solidFill>
                <a:schemeClr val="accent3">
                  <a:lumMod val="75000"/>
                </a:schemeClr>
              </a:solidFill>
              <a:effectLst>
                <a:outerShdw blurRad="38100" dist="38100" dir="2700000" algn="tl">
                  <a:srgbClr val="000000">
                    <a:alpha val="43137"/>
                  </a:srgbClr>
                </a:outerShdw>
              </a:effectLst>
            </a:rPr>
            <a:t>培力計畫</a:t>
          </a:r>
          <a:endParaRPr lang="zh-TW" altLang="en-US" b="1" dirty="0">
            <a:solidFill>
              <a:schemeClr val="accent3">
                <a:lumMod val="75000"/>
              </a:schemeClr>
            </a:solidFill>
            <a:effectLst>
              <a:outerShdw blurRad="38100" dist="38100" dir="2700000" algn="tl">
                <a:srgbClr val="000000">
                  <a:alpha val="43137"/>
                </a:srgbClr>
              </a:outerShdw>
            </a:effectLst>
          </a:endParaRPr>
        </a:p>
      </dgm:t>
    </dgm:pt>
    <dgm:pt modelId="{6B4F5D91-8EB4-4D57-8B70-827333D57A1D}" type="parTrans" cxnId="{F5963990-4852-4DEA-9F99-AAA8C0331E21}">
      <dgm:prSet/>
      <dgm:spPr/>
      <dgm:t>
        <a:bodyPr/>
        <a:lstStyle/>
        <a:p>
          <a:endParaRPr lang="zh-TW" altLang="en-US"/>
        </a:p>
      </dgm:t>
    </dgm:pt>
    <dgm:pt modelId="{AABBC971-A20E-4B0E-95DF-9069079F5101}" type="sibTrans" cxnId="{F5963990-4852-4DEA-9F99-AAA8C0331E21}">
      <dgm:prSet/>
      <dgm:spPr/>
      <dgm:t>
        <a:bodyPr/>
        <a:lstStyle/>
        <a:p>
          <a:endParaRPr lang="zh-TW" altLang="en-US"/>
        </a:p>
      </dgm:t>
    </dgm:pt>
    <dgm:pt modelId="{A7D2D42C-6803-4B53-A83C-7E698DC90597}">
      <dgm:prSet phldrT="[文字]"/>
      <dgm:spPr/>
      <dgm:t>
        <a:bodyPr/>
        <a:lstStyle/>
        <a:p>
          <a:pPr algn="ctr"/>
          <a:r>
            <a:rPr lang="zh-TW" altLang="en-US" b="1" dirty="0" smtClean="0">
              <a:solidFill>
                <a:schemeClr val="accent3">
                  <a:lumMod val="75000"/>
                </a:schemeClr>
              </a:solidFill>
              <a:effectLst>
                <a:outerShdw blurRad="38100" dist="38100" dir="2700000" algn="tl">
                  <a:srgbClr val="000000">
                    <a:alpha val="43137"/>
                  </a:srgbClr>
                </a:outerShdw>
              </a:effectLst>
            </a:rPr>
            <a:t>跨域連結</a:t>
          </a:r>
          <a:endParaRPr lang="zh-TW" altLang="en-US" b="1" dirty="0">
            <a:solidFill>
              <a:schemeClr val="accent3">
                <a:lumMod val="75000"/>
              </a:schemeClr>
            </a:solidFill>
            <a:effectLst>
              <a:outerShdw blurRad="38100" dist="38100" dir="2700000" algn="tl">
                <a:srgbClr val="000000">
                  <a:alpha val="43137"/>
                </a:srgbClr>
              </a:outerShdw>
            </a:effectLst>
          </a:endParaRPr>
        </a:p>
      </dgm:t>
    </dgm:pt>
    <dgm:pt modelId="{B1717671-9969-483E-B747-E5162A07AA5D}" type="parTrans" cxnId="{4DB2E26D-52F3-437A-9141-DBA39E8DAA3F}">
      <dgm:prSet/>
      <dgm:spPr/>
      <dgm:t>
        <a:bodyPr/>
        <a:lstStyle/>
        <a:p>
          <a:endParaRPr lang="zh-TW" altLang="en-US"/>
        </a:p>
      </dgm:t>
    </dgm:pt>
    <dgm:pt modelId="{6B0D7364-2D8A-4692-B130-55C7FC3FE0FA}" type="sibTrans" cxnId="{4DB2E26D-52F3-437A-9141-DBA39E8DAA3F}">
      <dgm:prSet/>
      <dgm:spPr/>
      <dgm:t>
        <a:bodyPr/>
        <a:lstStyle/>
        <a:p>
          <a:endParaRPr lang="zh-TW" altLang="en-US"/>
        </a:p>
      </dgm:t>
    </dgm:pt>
    <dgm:pt modelId="{83104124-9C8A-423C-856E-A3D1EA1577A2}">
      <dgm:prSet phldrT="[文字]"/>
      <dgm:spPr/>
      <dgm:t>
        <a:bodyPr/>
        <a:lstStyle/>
        <a:p>
          <a:pPr algn="ctr"/>
          <a:r>
            <a:rPr lang="zh-TW" altLang="en-US" b="1" dirty="0" smtClean="0">
              <a:solidFill>
                <a:schemeClr val="accent3">
                  <a:lumMod val="75000"/>
                </a:schemeClr>
              </a:solidFill>
              <a:effectLst>
                <a:outerShdw blurRad="38100" dist="38100" dir="2700000" algn="tl">
                  <a:srgbClr val="000000">
                    <a:alpha val="43137"/>
                  </a:srgbClr>
                </a:outerShdw>
              </a:effectLst>
            </a:rPr>
            <a:t>資源分享</a:t>
          </a:r>
          <a:endParaRPr lang="zh-TW" altLang="en-US" b="1" dirty="0">
            <a:solidFill>
              <a:schemeClr val="accent3">
                <a:lumMod val="75000"/>
              </a:schemeClr>
            </a:solidFill>
            <a:effectLst>
              <a:outerShdw blurRad="38100" dist="38100" dir="2700000" algn="tl">
                <a:srgbClr val="000000">
                  <a:alpha val="43137"/>
                </a:srgbClr>
              </a:outerShdw>
            </a:effectLst>
          </a:endParaRPr>
        </a:p>
      </dgm:t>
    </dgm:pt>
    <dgm:pt modelId="{7E77DF4E-7B61-4402-AF09-5A750349273D}" type="parTrans" cxnId="{532F8A37-547E-451F-9281-6AA755DF5CA4}">
      <dgm:prSet/>
      <dgm:spPr/>
      <dgm:t>
        <a:bodyPr/>
        <a:lstStyle/>
        <a:p>
          <a:endParaRPr lang="zh-TW" altLang="en-US"/>
        </a:p>
      </dgm:t>
    </dgm:pt>
    <dgm:pt modelId="{D92F6EE3-EE37-438D-A4B0-089FCA19817D}" type="sibTrans" cxnId="{532F8A37-547E-451F-9281-6AA755DF5CA4}">
      <dgm:prSet/>
      <dgm:spPr/>
      <dgm:t>
        <a:bodyPr/>
        <a:lstStyle/>
        <a:p>
          <a:endParaRPr lang="zh-TW" altLang="en-US"/>
        </a:p>
      </dgm:t>
    </dgm:pt>
    <dgm:pt modelId="{A51B978E-31A9-4671-BC98-2B23F7C4667C}" type="pres">
      <dgm:prSet presAssocID="{2806A797-E6E2-49DE-BB47-2C6021351DCE}" presName="linear" presStyleCnt="0">
        <dgm:presLayoutVars>
          <dgm:dir/>
          <dgm:animLvl val="lvl"/>
          <dgm:resizeHandles val="exact"/>
        </dgm:presLayoutVars>
      </dgm:prSet>
      <dgm:spPr/>
      <dgm:t>
        <a:bodyPr/>
        <a:lstStyle/>
        <a:p>
          <a:endParaRPr lang="zh-TW" altLang="en-US"/>
        </a:p>
      </dgm:t>
    </dgm:pt>
    <dgm:pt modelId="{E9CA09BF-8034-4A37-ADA3-16D069BD1426}" type="pres">
      <dgm:prSet presAssocID="{BCF905EF-D87A-4A73-902C-E641006D6C42}" presName="parentLin" presStyleCnt="0"/>
      <dgm:spPr/>
    </dgm:pt>
    <dgm:pt modelId="{C347F427-2263-4C56-A3C9-DFEC3B120CD6}" type="pres">
      <dgm:prSet presAssocID="{BCF905EF-D87A-4A73-902C-E641006D6C42}" presName="parentLeftMargin" presStyleLbl="node1" presStyleIdx="0" presStyleCnt="3"/>
      <dgm:spPr/>
      <dgm:t>
        <a:bodyPr/>
        <a:lstStyle/>
        <a:p>
          <a:endParaRPr lang="zh-TW" altLang="en-US"/>
        </a:p>
      </dgm:t>
    </dgm:pt>
    <dgm:pt modelId="{E1D00716-E990-4CAD-9034-E92B41679FA2}" type="pres">
      <dgm:prSet presAssocID="{BCF905EF-D87A-4A73-902C-E641006D6C42}" presName="parentText" presStyleLbl="node1" presStyleIdx="0" presStyleCnt="3">
        <dgm:presLayoutVars>
          <dgm:chMax val="0"/>
          <dgm:bulletEnabled val="1"/>
        </dgm:presLayoutVars>
      </dgm:prSet>
      <dgm:spPr/>
      <dgm:t>
        <a:bodyPr/>
        <a:lstStyle/>
        <a:p>
          <a:endParaRPr lang="zh-TW" altLang="en-US"/>
        </a:p>
      </dgm:t>
    </dgm:pt>
    <dgm:pt modelId="{740DCF28-0715-4083-BB36-B60C34C9B12B}" type="pres">
      <dgm:prSet presAssocID="{BCF905EF-D87A-4A73-902C-E641006D6C42}" presName="negativeSpace" presStyleCnt="0"/>
      <dgm:spPr/>
    </dgm:pt>
    <dgm:pt modelId="{BC3CFD19-6297-4971-B0F4-2BDE06008916}" type="pres">
      <dgm:prSet presAssocID="{BCF905EF-D87A-4A73-902C-E641006D6C42}" presName="childText" presStyleLbl="conFgAcc1" presStyleIdx="0" presStyleCnt="3">
        <dgm:presLayoutVars>
          <dgm:bulletEnabled val="1"/>
        </dgm:presLayoutVars>
      </dgm:prSet>
      <dgm:spPr/>
    </dgm:pt>
    <dgm:pt modelId="{4DE13284-6D30-48F2-8FF7-63B733BDCAFE}" type="pres">
      <dgm:prSet presAssocID="{AABBC971-A20E-4B0E-95DF-9069079F5101}" presName="spaceBetweenRectangles" presStyleCnt="0"/>
      <dgm:spPr/>
    </dgm:pt>
    <dgm:pt modelId="{0D8C39D7-9A04-4929-A509-A8834B9F3CF9}" type="pres">
      <dgm:prSet presAssocID="{A7D2D42C-6803-4B53-A83C-7E698DC90597}" presName="parentLin" presStyleCnt="0"/>
      <dgm:spPr/>
    </dgm:pt>
    <dgm:pt modelId="{5D4B7F44-C41E-45E4-8C2E-1A86C81784A1}" type="pres">
      <dgm:prSet presAssocID="{A7D2D42C-6803-4B53-A83C-7E698DC90597}" presName="parentLeftMargin" presStyleLbl="node1" presStyleIdx="0" presStyleCnt="3"/>
      <dgm:spPr/>
      <dgm:t>
        <a:bodyPr/>
        <a:lstStyle/>
        <a:p>
          <a:endParaRPr lang="zh-TW" altLang="en-US"/>
        </a:p>
      </dgm:t>
    </dgm:pt>
    <dgm:pt modelId="{DDA6F7D0-AEC1-4068-9BE4-42E60F48FD23}" type="pres">
      <dgm:prSet presAssocID="{A7D2D42C-6803-4B53-A83C-7E698DC90597}" presName="parentText" presStyleLbl="node1" presStyleIdx="1" presStyleCnt="3">
        <dgm:presLayoutVars>
          <dgm:chMax val="0"/>
          <dgm:bulletEnabled val="1"/>
        </dgm:presLayoutVars>
      </dgm:prSet>
      <dgm:spPr/>
      <dgm:t>
        <a:bodyPr/>
        <a:lstStyle/>
        <a:p>
          <a:endParaRPr lang="zh-TW" altLang="en-US"/>
        </a:p>
      </dgm:t>
    </dgm:pt>
    <dgm:pt modelId="{06353644-2E20-491E-A766-7DBE20FE173A}" type="pres">
      <dgm:prSet presAssocID="{A7D2D42C-6803-4B53-A83C-7E698DC90597}" presName="negativeSpace" presStyleCnt="0"/>
      <dgm:spPr/>
    </dgm:pt>
    <dgm:pt modelId="{1897A8A8-72C3-4D02-A5BE-43682FBBDCCC}" type="pres">
      <dgm:prSet presAssocID="{A7D2D42C-6803-4B53-A83C-7E698DC90597}" presName="childText" presStyleLbl="conFgAcc1" presStyleIdx="1" presStyleCnt="3">
        <dgm:presLayoutVars>
          <dgm:bulletEnabled val="1"/>
        </dgm:presLayoutVars>
      </dgm:prSet>
      <dgm:spPr/>
    </dgm:pt>
    <dgm:pt modelId="{76EEC112-FF1C-44DC-A1C7-684856CA6273}" type="pres">
      <dgm:prSet presAssocID="{6B0D7364-2D8A-4692-B130-55C7FC3FE0FA}" presName="spaceBetweenRectangles" presStyleCnt="0"/>
      <dgm:spPr/>
    </dgm:pt>
    <dgm:pt modelId="{322A0526-067E-48E3-94FE-53E4CDBA4E8C}" type="pres">
      <dgm:prSet presAssocID="{83104124-9C8A-423C-856E-A3D1EA1577A2}" presName="parentLin" presStyleCnt="0"/>
      <dgm:spPr/>
    </dgm:pt>
    <dgm:pt modelId="{FCC18A28-B929-4DC7-9114-83D3DE0456AD}" type="pres">
      <dgm:prSet presAssocID="{83104124-9C8A-423C-856E-A3D1EA1577A2}" presName="parentLeftMargin" presStyleLbl="node1" presStyleIdx="1" presStyleCnt="3"/>
      <dgm:spPr/>
      <dgm:t>
        <a:bodyPr/>
        <a:lstStyle/>
        <a:p>
          <a:endParaRPr lang="zh-TW" altLang="en-US"/>
        </a:p>
      </dgm:t>
    </dgm:pt>
    <dgm:pt modelId="{7905E1DF-99CE-4797-9B63-020F61A2FDDA}" type="pres">
      <dgm:prSet presAssocID="{83104124-9C8A-423C-856E-A3D1EA1577A2}" presName="parentText" presStyleLbl="node1" presStyleIdx="2" presStyleCnt="3">
        <dgm:presLayoutVars>
          <dgm:chMax val="0"/>
          <dgm:bulletEnabled val="1"/>
        </dgm:presLayoutVars>
      </dgm:prSet>
      <dgm:spPr/>
      <dgm:t>
        <a:bodyPr/>
        <a:lstStyle/>
        <a:p>
          <a:endParaRPr lang="zh-TW" altLang="en-US"/>
        </a:p>
      </dgm:t>
    </dgm:pt>
    <dgm:pt modelId="{078BAA8C-B899-46D4-8C67-384C0ABB68F9}" type="pres">
      <dgm:prSet presAssocID="{83104124-9C8A-423C-856E-A3D1EA1577A2}" presName="negativeSpace" presStyleCnt="0"/>
      <dgm:spPr/>
    </dgm:pt>
    <dgm:pt modelId="{53D9332C-BFD2-4DCD-9E0E-AC21EEA58A4F}" type="pres">
      <dgm:prSet presAssocID="{83104124-9C8A-423C-856E-A3D1EA1577A2}" presName="childText" presStyleLbl="conFgAcc1" presStyleIdx="2" presStyleCnt="3">
        <dgm:presLayoutVars>
          <dgm:bulletEnabled val="1"/>
        </dgm:presLayoutVars>
      </dgm:prSet>
      <dgm:spPr/>
    </dgm:pt>
  </dgm:ptLst>
  <dgm:cxnLst>
    <dgm:cxn modelId="{F5963990-4852-4DEA-9F99-AAA8C0331E21}" srcId="{2806A797-E6E2-49DE-BB47-2C6021351DCE}" destId="{BCF905EF-D87A-4A73-902C-E641006D6C42}" srcOrd="0" destOrd="0" parTransId="{6B4F5D91-8EB4-4D57-8B70-827333D57A1D}" sibTransId="{AABBC971-A20E-4B0E-95DF-9069079F5101}"/>
    <dgm:cxn modelId="{C42ECC21-7A23-4504-B939-5B56298A4236}" type="presOf" srcId="{A7D2D42C-6803-4B53-A83C-7E698DC90597}" destId="{5D4B7F44-C41E-45E4-8C2E-1A86C81784A1}" srcOrd="0" destOrd="0" presId="urn:microsoft.com/office/officeart/2005/8/layout/list1"/>
    <dgm:cxn modelId="{02D00B21-FF00-4D9C-BD0C-EA8BD9A1F653}" type="presOf" srcId="{BCF905EF-D87A-4A73-902C-E641006D6C42}" destId="{E1D00716-E990-4CAD-9034-E92B41679FA2}" srcOrd="1" destOrd="0" presId="urn:microsoft.com/office/officeart/2005/8/layout/list1"/>
    <dgm:cxn modelId="{4DB2E26D-52F3-437A-9141-DBA39E8DAA3F}" srcId="{2806A797-E6E2-49DE-BB47-2C6021351DCE}" destId="{A7D2D42C-6803-4B53-A83C-7E698DC90597}" srcOrd="1" destOrd="0" parTransId="{B1717671-9969-483E-B747-E5162A07AA5D}" sibTransId="{6B0D7364-2D8A-4692-B130-55C7FC3FE0FA}"/>
    <dgm:cxn modelId="{A3928893-FEC4-41A2-8CA0-CD08F1DEDD2C}" type="presOf" srcId="{83104124-9C8A-423C-856E-A3D1EA1577A2}" destId="{FCC18A28-B929-4DC7-9114-83D3DE0456AD}" srcOrd="0" destOrd="0" presId="urn:microsoft.com/office/officeart/2005/8/layout/list1"/>
    <dgm:cxn modelId="{3D180CBD-70C9-4A22-9A96-06B37F218840}" type="presOf" srcId="{BCF905EF-D87A-4A73-902C-E641006D6C42}" destId="{C347F427-2263-4C56-A3C9-DFEC3B120CD6}" srcOrd="0" destOrd="0" presId="urn:microsoft.com/office/officeart/2005/8/layout/list1"/>
    <dgm:cxn modelId="{1638D9CC-DA9F-40D5-A764-ACACE720DD36}" type="presOf" srcId="{2806A797-E6E2-49DE-BB47-2C6021351DCE}" destId="{A51B978E-31A9-4671-BC98-2B23F7C4667C}" srcOrd="0" destOrd="0" presId="urn:microsoft.com/office/officeart/2005/8/layout/list1"/>
    <dgm:cxn modelId="{532F8A37-547E-451F-9281-6AA755DF5CA4}" srcId="{2806A797-E6E2-49DE-BB47-2C6021351DCE}" destId="{83104124-9C8A-423C-856E-A3D1EA1577A2}" srcOrd="2" destOrd="0" parTransId="{7E77DF4E-7B61-4402-AF09-5A750349273D}" sibTransId="{D92F6EE3-EE37-438D-A4B0-089FCA19817D}"/>
    <dgm:cxn modelId="{E75DC20A-DB99-40DC-8A36-C75822344506}" type="presOf" srcId="{83104124-9C8A-423C-856E-A3D1EA1577A2}" destId="{7905E1DF-99CE-4797-9B63-020F61A2FDDA}" srcOrd="1" destOrd="0" presId="urn:microsoft.com/office/officeart/2005/8/layout/list1"/>
    <dgm:cxn modelId="{BB8B36B9-5E8A-4B0B-AC8D-BC2267B29CD7}" type="presOf" srcId="{A7D2D42C-6803-4B53-A83C-7E698DC90597}" destId="{DDA6F7D0-AEC1-4068-9BE4-42E60F48FD23}" srcOrd="1" destOrd="0" presId="urn:microsoft.com/office/officeart/2005/8/layout/list1"/>
    <dgm:cxn modelId="{9C4DCB13-746D-4E62-87AC-D3360744E354}" type="presParOf" srcId="{A51B978E-31A9-4671-BC98-2B23F7C4667C}" destId="{E9CA09BF-8034-4A37-ADA3-16D069BD1426}" srcOrd="0" destOrd="0" presId="urn:microsoft.com/office/officeart/2005/8/layout/list1"/>
    <dgm:cxn modelId="{4367D20F-B78A-44EC-84A4-96137D69B138}" type="presParOf" srcId="{E9CA09BF-8034-4A37-ADA3-16D069BD1426}" destId="{C347F427-2263-4C56-A3C9-DFEC3B120CD6}" srcOrd="0" destOrd="0" presId="urn:microsoft.com/office/officeart/2005/8/layout/list1"/>
    <dgm:cxn modelId="{30549CF1-3263-42D9-8943-8B8672E388A6}" type="presParOf" srcId="{E9CA09BF-8034-4A37-ADA3-16D069BD1426}" destId="{E1D00716-E990-4CAD-9034-E92B41679FA2}" srcOrd="1" destOrd="0" presId="urn:microsoft.com/office/officeart/2005/8/layout/list1"/>
    <dgm:cxn modelId="{619BF2E0-605A-4140-BB57-EF1DAF331C4A}" type="presParOf" srcId="{A51B978E-31A9-4671-BC98-2B23F7C4667C}" destId="{740DCF28-0715-4083-BB36-B60C34C9B12B}" srcOrd="1" destOrd="0" presId="urn:microsoft.com/office/officeart/2005/8/layout/list1"/>
    <dgm:cxn modelId="{F3A0E0A1-116F-4A8E-94B6-4380D60468D7}" type="presParOf" srcId="{A51B978E-31A9-4671-BC98-2B23F7C4667C}" destId="{BC3CFD19-6297-4971-B0F4-2BDE06008916}" srcOrd="2" destOrd="0" presId="urn:microsoft.com/office/officeart/2005/8/layout/list1"/>
    <dgm:cxn modelId="{9D05057C-6F4A-4700-B164-8A451F25B3AA}" type="presParOf" srcId="{A51B978E-31A9-4671-BC98-2B23F7C4667C}" destId="{4DE13284-6D30-48F2-8FF7-63B733BDCAFE}" srcOrd="3" destOrd="0" presId="urn:microsoft.com/office/officeart/2005/8/layout/list1"/>
    <dgm:cxn modelId="{CC6EF990-534B-408F-B1BF-CE848FCEC371}" type="presParOf" srcId="{A51B978E-31A9-4671-BC98-2B23F7C4667C}" destId="{0D8C39D7-9A04-4929-A509-A8834B9F3CF9}" srcOrd="4" destOrd="0" presId="urn:microsoft.com/office/officeart/2005/8/layout/list1"/>
    <dgm:cxn modelId="{BBE74EE5-78BE-4468-9352-B5E47F917B92}" type="presParOf" srcId="{0D8C39D7-9A04-4929-A509-A8834B9F3CF9}" destId="{5D4B7F44-C41E-45E4-8C2E-1A86C81784A1}" srcOrd="0" destOrd="0" presId="urn:microsoft.com/office/officeart/2005/8/layout/list1"/>
    <dgm:cxn modelId="{A37907F9-4E35-46E0-B0FE-335757773FD5}" type="presParOf" srcId="{0D8C39D7-9A04-4929-A509-A8834B9F3CF9}" destId="{DDA6F7D0-AEC1-4068-9BE4-42E60F48FD23}" srcOrd="1" destOrd="0" presId="urn:microsoft.com/office/officeart/2005/8/layout/list1"/>
    <dgm:cxn modelId="{A43EC0D0-28D6-4844-A6CF-24882A64F0A0}" type="presParOf" srcId="{A51B978E-31A9-4671-BC98-2B23F7C4667C}" destId="{06353644-2E20-491E-A766-7DBE20FE173A}" srcOrd="5" destOrd="0" presId="urn:microsoft.com/office/officeart/2005/8/layout/list1"/>
    <dgm:cxn modelId="{A02BBD74-46F1-4405-B1BB-BE75C1CDDF4D}" type="presParOf" srcId="{A51B978E-31A9-4671-BC98-2B23F7C4667C}" destId="{1897A8A8-72C3-4D02-A5BE-43682FBBDCCC}" srcOrd="6" destOrd="0" presId="urn:microsoft.com/office/officeart/2005/8/layout/list1"/>
    <dgm:cxn modelId="{BE7D49D1-2E36-48E0-A3B1-7B06C3960463}" type="presParOf" srcId="{A51B978E-31A9-4671-BC98-2B23F7C4667C}" destId="{76EEC112-FF1C-44DC-A1C7-684856CA6273}" srcOrd="7" destOrd="0" presId="urn:microsoft.com/office/officeart/2005/8/layout/list1"/>
    <dgm:cxn modelId="{90ECBA39-1C81-49D5-9844-C5158FE20701}" type="presParOf" srcId="{A51B978E-31A9-4671-BC98-2B23F7C4667C}" destId="{322A0526-067E-48E3-94FE-53E4CDBA4E8C}" srcOrd="8" destOrd="0" presId="urn:microsoft.com/office/officeart/2005/8/layout/list1"/>
    <dgm:cxn modelId="{B27B903E-18A1-4C56-98DC-3A7A0F4BEADB}" type="presParOf" srcId="{322A0526-067E-48E3-94FE-53E4CDBA4E8C}" destId="{FCC18A28-B929-4DC7-9114-83D3DE0456AD}" srcOrd="0" destOrd="0" presId="urn:microsoft.com/office/officeart/2005/8/layout/list1"/>
    <dgm:cxn modelId="{D936EBD7-BB8C-42EB-94BD-A2D6D2D10A6D}" type="presParOf" srcId="{322A0526-067E-48E3-94FE-53E4CDBA4E8C}" destId="{7905E1DF-99CE-4797-9B63-020F61A2FDDA}" srcOrd="1" destOrd="0" presId="urn:microsoft.com/office/officeart/2005/8/layout/list1"/>
    <dgm:cxn modelId="{334B4546-C5C8-4197-89BB-AE8B870612B4}" type="presParOf" srcId="{A51B978E-31A9-4671-BC98-2B23F7C4667C}" destId="{078BAA8C-B899-46D4-8C67-384C0ABB68F9}" srcOrd="9" destOrd="0" presId="urn:microsoft.com/office/officeart/2005/8/layout/list1"/>
    <dgm:cxn modelId="{9B1F9FF7-9222-43B4-8C6A-7F19F8D8896D}" type="presParOf" srcId="{A51B978E-31A9-4671-BC98-2B23F7C4667C}" destId="{53D9332C-BFD2-4DCD-9E0E-AC21EEA58A4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B1DBC0C-DB77-47AC-B95B-2849408BCB76}"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zh-TW" altLang="en-US"/>
        </a:p>
      </dgm:t>
    </dgm:pt>
    <dgm:pt modelId="{6755FF53-5F99-4EFC-9155-9A62B3E9081C}">
      <dgm:prSet phldrT="[文字]"/>
      <dgm:spPr/>
      <dgm:t>
        <a:bodyPr/>
        <a:lstStyle/>
        <a:p>
          <a:pPr rtl="0"/>
          <a:r>
            <a:rPr lang="zh-TW" altLang="en-US" b="1" dirty="0" smtClean="0">
              <a:effectLst/>
              <a:latin typeface="+mj-ea"/>
              <a:ea typeface="+mj-ea"/>
              <a:cs typeface="Times New Roman"/>
            </a:rPr>
            <a:t>倡議</a:t>
          </a:r>
          <a:endParaRPr lang="zh-TW" altLang="en-US" b="1" dirty="0">
            <a:latin typeface="+mj-ea"/>
            <a:ea typeface="+mj-ea"/>
          </a:endParaRPr>
        </a:p>
      </dgm:t>
    </dgm:pt>
    <dgm:pt modelId="{B71FD6F1-B413-49F2-958D-9EDE1C212397}" type="parTrans" cxnId="{58B8FFE8-9722-4F38-8484-A74392CA1056}">
      <dgm:prSet/>
      <dgm:spPr/>
      <dgm:t>
        <a:bodyPr/>
        <a:lstStyle/>
        <a:p>
          <a:endParaRPr lang="zh-TW" altLang="en-US"/>
        </a:p>
      </dgm:t>
    </dgm:pt>
    <dgm:pt modelId="{829E2B05-A23C-42E4-947B-E6A3C0DB83BC}" type="sibTrans" cxnId="{58B8FFE8-9722-4F38-8484-A74392CA1056}">
      <dgm:prSet/>
      <dgm:spPr/>
      <dgm:t>
        <a:bodyPr/>
        <a:lstStyle/>
        <a:p>
          <a:endParaRPr lang="zh-TW" altLang="en-US"/>
        </a:p>
      </dgm:t>
    </dgm:pt>
    <dgm:pt modelId="{8AAB21F0-65A0-40D6-A2D5-334EE8C8A6B7}">
      <dgm:prSet phldrT="[文字]"/>
      <dgm:spPr/>
      <dgm:t>
        <a:bodyPr/>
        <a:lstStyle/>
        <a:p>
          <a:pPr rtl="0"/>
          <a:r>
            <a:rPr lang="zh-TW" altLang="en-US" b="1" dirty="0" smtClean="0">
              <a:latin typeface="+mj-ea"/>
              <a:ea typeface="+mj-ea"/>
            </a:rPr>
            <a:t>認知</a:t>
          </a:r>
          <a:endParaRPr lang="zh-TW" altLang="en-US" b="1" dirty="0">
            <a:latin typeface="+mj-ea"/>
            <a:ea typeface="+mj-ea"/>
          </a:endParaRPr>
        </a:p>
      </dgm:t>
    </dgm:pt>
    <dgm:pt modelId="{97AECB47-4E43-4F63-8943-35A7CA4B024A}" type="parTrans" cxnId="{E6FA84E5-AA02-4AE9-ADDD-34BF99A67132}">
      <dgm:prSet/>
      <dgm:spPr/>
      <dgm:t>
        <a:bodyPr/>
        <a:lstStyle/>
        <a:p>
          <a:endParaRPr lang="zh-TW" altLang="en-US"/>
        </a:p>
      </dgm:t>
    </dgm:pt>
    <dgm:pt modelId="{33971FAF-7A1C-4DB2-9E0A-B682F1F2603D}" type="sibTrans" cxnId="{E6FA84E5-AA02-4AE9-ADDD-34BF99A67132}">
      <dgm:prSet/>
      <dgm:spPr/>
      <dgm:t>
        <a:bodyPr/>
        <a:lstStyle/>
        <a:p>
          <a:endParaRPr lang="zh-TW" altLang="en-US"/>
        </a:p>
      </dgm:t>
    </dgm:pt>
    <dgm:pt modelId="{5063A794-F4CF-4D3F-856C-AC333A5CA94B}">
      <dgm:prSet phldrT="[文字]">
        <dgm:style>
          <a:lnRef idx="2">
            <a:schemeClr val="accent4">
              <a:shade val="50000"/>
            </a:schemeClr>
          </a:lnRef>
          <a:fillRef idx="1">
            <a:schemeClr val="accent4"/>
          </a:fillRef>
          <a:effectRef idx="0">
            <a:schemeClr val="accent4"/>
          </a:effectRef>
          <a:fontRef idx="minor">
            <a:schemeClr val="lt1"/>
          </a:fontRef>
        </dgm:style>
      </dgm:prSet>
      <dgm:spPr>
        <a:solidFill>
          <a:schemeClr val="accent1">
            <a:lumMod val="75000"/>
          </a:schemeClr>
        </a:solidFill>
        <a:ln>
          <a:noFill/>
        </a:ln>
      </dgm:spPr>
      <dgm:t>
        <a:bodyPr/>
        <a:lstStyle/>
        <a:p>
          <a:r>
            <a:rPr lang="zh-TW" altLang="en-US" b="1" dirty="0" smtClean="0">
              <a:effectLst/>
              <a:latin typeface="+mj-ea"/>
              <a:ea typeface="+mj-ea"/>
              <a:cs typeface="Times New Roman"/>
            </a:rPr>
            <a:t>自省</a:t>
          </a:r>
          <a:endParaRPr lang="zh-TW" altLang="en-US" b="1" dirty="0">
            <a:latin typeface="+mj-ea"/>
            <a:ea typeface="+mj-ea"/>
          </a:endParaRPr>
        </a:p>
      </dgm:t>
    </dgm:pt>
    <dgm:pt modelId="{D828040B-6A30-4375-8E8B-A66582D90B3F}" type="parTrans" cxnId="{7CB07F26-53A1-4630-B619-ACB946A73ACA}">
      <dgm:prSet/>
      <dgm:spPr/>
      <dgm:t>
        <a:bodyPr/>
        <a:lstStyle/>
        <a:p>
          <a:endParaRPr lang="zh-TW" altLang="en-US"/>
        </a:p>
      </dgm:t>
    </dgm:pt>
    <dgm:pt modelId="{5CA04762-1959-4F1D-904F-4E1050817B32}" type="sibTrans" cxnId="{7CB07F26-53A1-4630-B619-ACB946A73ACA}">
      <dgm:prSet/>
      <dgm:spPr/>
      <dgm:t>
        <a:bodyPr/>
        <a:lstStyle/>
        <a:p>
          <a:endParaRPr lang="zh-TW" altLang="en-US"/>
        </a:p>
      </dgm:t>
    </dgm:pt>
    <dgm:pt modelId="{371A171F-7796-4260-B360-DF4B672ABDB9}">
      <dgm:prSet phldrT="[文字]"/>
      <dgm:spPr/>
      <dgm:t>
        <a:bodyPr/>
        <a:lstStyle/>
        <a:p>
          <a:pPr rtl="0"/>
          <a:r>
            <a:rPr lang="zh-TW" altLang="en-US" b="1" dirty="0" smtClean="0">
              <a:effectLst/>
              <a:latin typeface="+mj-ea"/>
              <a:ea typeface="+mj-ea"/>
              <a:cs typeface="Times New Roman"/>
            </a:rPr>
            <a:t>觀摩</a:t>
          </a:r>
          <a:endParaRPr lang="zh-TW" altLang="en-US" b="1" dirty="0">
            <a:latin typeface="+mj-ea"/>
            <a:ea typeface="+mj-ea"/>
          </a:endParaRPr>
        </a:p>
      </dgm:t>
    </dgm:pt>
    <dgm:pt modelId="{DD86B771-710D-449B-8750-9011EF8877C1}" type="parTrans" cxnId="{00339EFB-8392-4EE5-8856-5334A9B8CBB7}">
      <dgm:prSet/>
      <dgm:spPr/>
      <dgm:t>
        <a:bodyPr/>
        <a:lstStyle/>
        <a:p>
          <a:endParaRPr lang="zh-TW" altLang="en-US"/>
        </a:p>
      </dgm:t>
    </dgm:pt>
    <dgm:pt modelId="{89F0813F-ABD1-42FF-B682-6532CC6E9DC0}" type="sibTrans" cxnId="{00339EFB-8392-4EE5-8856-5334A9B8CBB7}">
      <dgm:prSet/>
      <dgm:spPr/>
      <dgm:t>
        <a:bodyPr/>
        <a:lstStyle/>
        <a:p>
          <a:endParaRPr lang="zh-TW" altLang="en-US"/>
        </a:p>
      </dgm:t>
    </dgm:pt>
    <dgm:pt modelId="{B4E3A977-B898-44FC-9D7D-61A22BA4E482}">
      <dgm:prSet phldrT="[文字]"/>
      <dgm:spPr/>
      <dgm:t>
        <a:bodyPr/>
        <a:lstStyle/>
        <a:p>
          <a:pPr rtl="0"/>
          <a:r>
            <a:rPr lang="zh-TW" altLang="en-US" b="1" dirty="0" smtClean="0">
              <a:effectLst/>
              <a:latin typeface="+mj-ea"/>
              <a:ea typeface="+mj-ea"/>
              <a:cs typeface="Times New Roman"/>
            </a:rPr>
            <a:t>對話</a:t>
          </a:r>
          <a:endParaRPr lang="zh-TW" altLang="en-US" b="1" dirty="0">
            <a:latin typeface="+mj-ea"/>
            <a:ea typeface="+mj-ea"/>
          </a:endParaRPr>
        </a:p>
      </dgm:t>
    </dgm:pt>
    <dgm:pt modelId="{96ABBD86-F128-4356-A54D-44973F977855}" type="parTrans" cxnId="{039912CF-109E-43FD-A3BE-775A6DBA3C90}">
      <dgm:prSet/>
      <dgm:spPr/>
      <dgm:t>
        <a:bodyPr/>
        <a:lstStyle/>
        <a:p>
          <a:endParaRPr lang="zh-TW" altLang="en-US"/>
        </a:p>
      </dgm:t>
    </dgm:pt>
    <dgm:pt modelId="{4707627C-51AF-4F23-8C7F-7D17606ACA24}" type="sibTrans" cxnId="{039912CF-109E-43FD-A3BE-775A6DBA3C90}">
      <dgm:prSet/>
      <dgm:spPr/>
      <dgm:t>
        <a:bodyPr/>
        <a:lstStyle/>
        <a:p>
          <a:endParaRPr lang="zh-TW" altLang="en-US"/>
        </a:p>
      </dgm:t>
    </dgm:pt>
    <dgm:pt modelId="{096AABA3-8924-4193-8982-BC1328E09787}" type="pres">
      <dgm:prSet presAssocID="{AB1DBC0C-DB77-47AC-B95B-2849408BCB76}" presName="Name0" presStyleCnt="0">
        <dgm:presLayoutVars>
          <dgm:dir/>
          <dgm:resizeHandles val="exact"/>
        </dgm:presLayoutVars>
      </dgm:prSet>
      <dgm:spPr/>
      <dgm:t>
        <a:bodyPr/>
        <a:lstStyle/>
        <a:p>
          <a:endParaRPr lang="zh-TW" altLang="en-US"/>
        </a:p>
      </dgm:t>
    </dgm:pt>
    <dgm:pt modelId="{1F76CF8B-11BB-4EBC-9FE8-17C2D165BE1B}" type="pres">
      <dgm:prSet presAssocID="{AB1DBC0C-DB77-47AC-B95B-2849408BCB76}" presName="cycle" presStyleCnt="0"/>
      <dgm:spPr/>
    </dgm:pt>
    <dgm:pt modelId="{191DDED1-FB91-4CA6-B23D-508CF5CD3201}" type="pres">
      <dgm:prSet presAssocID="{6755FF53-5F99-4EFC-9155-9A62B3E9081C}" presName="nodeFirstNode" presStyleLbl="node1" presStyleIdx="0" presStyleCnt="5" custRadScaleRad="100094" custRadScaleInc="-1247">
        <dgm:presLayoutVars>
          <dgm:bulletEnabled val="1"/>
        </dgm:presLayoutVars>
      </dgm:prSet>
      <dgm:spPr/>
      <dgm:t>
        <a:bodyPr/>
        <a:lstStyle/>
        <a:p>
          <a:endParaRPr lang="zh-TW" altLang="en-US"/>
        </a:p>
      </dgm:t>
    </dgm:pt>
    <dgm:pt modelId="{5FD37FA0-0C09-4B33-BDF9-4CD1D6D582D9}" type="pres">
      <dgm:prSet presAssocID="{829E2B05-A23C-42E4-947B-E6A3C0DB83BC}" presName="sibTransFirstNode" presStyleLbl="bgShp" presStyleIdx="0" presStyleCnt="1"/>
      <dgm:spPr/>
      <dgm:t>
        <a:bodyPr/>
        <a:lstStyle/>
        <a:p>
          <a:endParaRPr lang="zh-TW" altLang="en-US"/>
        </a:p>
      </dgm:t>
    </dgm:pt>
    <dgm:pt modelId="{292347DC-E58B-44D7-9EA4-44ABBDF80C04}" type="pres">
      <dgm:prSet presAssocID="{8AAB21F0-65A0-40D6-A2D5-334EE8C8A6B7}" presName="nodeFollowingNodes" presStyleLbl="node1" presStyleIdx="1" presStyleCnt="5" custRadScaleRad="100805" custRadScaleInc="-1591">
        <dgm:presLayoutVars>
          <dgm:bulletEnabled val="1"/>
        </dgm:presLayoutVars>
      </dgm:prSet>
      <dgm:spPr/>
      <dgm:t>
        <a:bodyPr/>
        <a:lstStyle/>
        <a:p>
          <a:endParaRPr lang="zh-TW" altLang="en-US"/>
        </a:p>
      </dgm:t>
    </dgm:pt>
    <dgm:pt modelId="{6387F270-CA57-43DC-9B50-2799BF1ABFE3}" type="pres">
      <dgm:prSet presAssocID="{5063A794-F4CF-4D3F-856C-AC333A5CA94B}" presName="nodeFollowingNodes" presStyleLbl="node1" presStyleIdx="2" presStyleCnt="5" custRadScaleRad="98656" custRadScaleInc="-1230">
        <dgm:presLayoutVars>
          <dgm:bulletEnabled val="1"/>
        </dgm:presLayoutVars>
      </dgm:prSet>
      <dgm:spPr/>
      <dgm:t>
        <a:bodyPr/>
        <a:lstStyle/>
        <a:p>
          <a:endParaRPr lang="zh-TW" altLang="en-US"/>
        </a:p>
      </dgm:t>
    </dgm:pt>
    <dgm:pt modelId="{DECC4F7E-F4D4-4534-8C12-B5C942331A62}" type="pres">
      <dgm:prSet presAssocID="{371A171F-7796-4260-B360-DF4B672ABDB9}" presName="nodeFollowingNodes" presStyleLbl="node1" presStyleIdx="3" presStyleCnt="5" custRadScaleRad="98377" custRadScaleInc="867">
        <dgm:presLayoutVars>
          <dgm:bulletEnabled val="1"/>
        </dgm:presLayoutVars>
      </dgm:prSet>
      <dgm:spPr/>
      <dgm:t>
        <a:bodyPr/>
        <a:lstStyle/>
        <a:p>
          <a:endParaRPr lang="zh-TW" altLang="en-US"/>
        </a:p>
      </dgm:t>
    </dgm:pt>
    <dgm:pt modelId="{3E6E4043-F4E1-4F08-8260-F4298081EE32}" type="pres">
      <dgm:prSet presAssocID="{B4E3A977-B898-44FC-9D7D-61A22BA4E482}" presName="nodeFollowingNodes" presStyleLbl="node1" presStyleIdx="4" presStyleCnt="5" custRadScaleRad="98861" custRadScaleInc="358">
        <dgm:presLayoutVars>
          <dgm:bulletEnabled val="1"/>
        </dgm:presLayoutVars>
      </dgm:prSet>
      <dgm:spPr/>
      <dgm:t>
        <a:bodyPr/>
        <a:lstStyle/>
        <a:p>
          <a:endParaRPr lang="zh-TW" altLang="en-US"/>
        </a:p>
      </dgm:t>
    </dgm:pt>
  </dgm:ptLst>
  <dgm:cxnLst>
    <dgm:cxn modelId="{039912CF-109E-43FD-A3BE-775A6DBA3C90}" srcId="{AB1DBC0C-DB77-47AC-B95B-2849408BCB76}" destId="{B4E3A977-B898-44FC-9D7D-61A22BA4E482}" srcOrd="4" destOrd="0" parTransId="{96ABBD86-F128-4356-A54D-44973F977855}" sibTransId="{4707627C-51AF-4F23-8C7F-7D17606ACA24}"/>
    <dgm:cxn modelId="{7C61EEE5-6BA1-42A8-8492-F008E761F30B}" type="presOf" srcId="{6755FF53-5F99-4EFC-9155-9A62B3E9081C}" destId="{191DDED1-FB91-4CA6-B23D-508CF5CD3201}" srcOrd="0" destOrd="0" presId="urn:microsoft.com/office/officeart/2005/8/layout/cycle3"/>
    <dgm:cxn modelId="{24A6B14E-07DF-49EC-B5B7-75A222AA498B}" type="presOf" srcId="{371A171F-7796-4260-B360-DF4B672ABDB9}" destId="{DECC4F7E-F4D4-4534-8C12-B5C942331A62}" srcOrd="0" destOrd="0" presId="urn:microsoft.com/office/officeart/2005/8/layout/cycle3"/>
    <dgm:cxn modelId="{6F94A202-F025-4B72-A547-4E9170186533}" type="presOf" srcId="{5063A794-F4CF-4D3F-856C-AC333A5CA94B}" destId="{6387F270-CA57-43DC-9B50-2799BF1ABFE3}" srcOrd="0" destOrd="0" presId="urn:microsoft.com/office/officeart/2005/8/layout/cycle3"/>
    <dgm:cxn modelId="{E6FA84E5-AA02-4AE9-ADDD-34BF99A67132}" srcId="{AB1DBC0C-DB77-47AC-B95B-2849408BCB76}" destId="{8AAB21F0-65A0-40D6-A2D5-334EE8C8A6B7}" srcOrd="1" destOrd="0" parTransId="{97AECB47-4E43-4F63-8943-35A7CA4B024A}" sibTransId="{33971FAF-7A1C-4DB2-9E0A-B682F1F2603D}"/>
    <dgm:cxn modelId="{58B8FFE8-9722-4F38-8484-A74392CA1056}" srcId="{AB1DBC0C-DB77-47AC-B95B-2849408BCB76}" destId="{6755FF53-5F99-4EFC-9155-9A62B3E9081C}" srcOrd="0" destOrd="0" parTransId="{B71FD6F1-B413-49F2-958D-9EDE1C212397}" sibTransId="{829E2B05-A23C-42E4-947B-E6A3C0DB83BC}"/>
    <dgm:cxn modelId="{00339EFB-8392-4EE5-8856-5334A9B8CBB7}" srcId="{AB1DBC0C-DB77-47AC-B95B-2849408BCB76}" destId="{371A171F-7796-4260-B360-DF4B672ABDB9}" srcOrd="3" destOrd="0" parTransId="{DD86B771-710D-449B-8750-9011EF8877C1}" sibTransId="{89F0813F-ABD1-42FF-B682-6532CC6E9DC0}"/>
    <dgm:cxn modelId="{0B2F9624-6902-470A-B0C5-2631C0203846}" type="presOf" srcId="{8AAB21F0-65A0-40D6-A2D5-334EE8C8A6B7}" destId="{292347DC-E58B-44D7-9EA4-44ABBDF80C04}" srcOrd="0" destOrd="0" presId="urn:microsoft.com/office/officeart/2005/8/layout/cycle3"/>
    <dgm:cxn modelId="{4A764653-AC8D-43C0-91F4-EFDF71E2CBA2}" type="presOf" srcId="{829E2B05-A23C-42E4-947B-E6A3C0DB83BC}" destId="{5FD37FA0-0C09-4B33-BDF9-4CD1D6D582D9}" srcOrd="0" destOrd="0" presId="urn:microsoft.com/office/officeart/2005/8/layout/cycle3"/>
    <dgm:cxn modelId="{8B530C7A-32FC-4A3B-9CCD-065D161D93F5}" type="presOf" srcId="{B4E3A977-B898-44FC-9D7D-61A22BA4E482}" destId="{3E6E4043-F4E1-4F08-8260-F4298081EE32}" srcOrd="0" destOrd="0" presId="urn:microsoft.com/office/officeart/2005/8/layout/cycle3"/>
    <dgm:cxn modelId="{7CB07F26-53A1-4630-B619-ACB946A73ACA}" srcId="{AB1DBC0C-DB77-47AC-B95B-2849408BCB76}" destId="{5063A794-F4CF-4D3F-856C-AC333A5CA94B}" srcOrd="2" destOrd="0" parTransId="{D828040B-6A30-4375-8E8B-A66582D90B3F}" sibTransId="{5CA04762-1959-4F1D-904F-4E1050817B32}"/>
    <dgm:cxn modelId="{D85A0B3C-ECD6-49D9-9F98-6147A91A9584}" type="presOf" srcId="{AB1DBC0C-DB77-47AC-B95B-2849408BCB76}" destId="{096AABA3-8924-4193-8982-BC1328E09787}" srcOrd="0" destOrd="0" presId="urn:microsoft.com/office/officeart/2005/8/layout/cycle3"/>
    <dgm:cxn modelId="{0EC463D5-4970-4C78-A0E7-F314B4A092FF}" type="presParOf" srcId="{096AABA3-8924-4193-8982-BC1328E09787}" destId="{1F76CF8B-11BB-4EBC-9FE8-17C2D165BE1B}" srcOrd="0" destOrd="0" presId="urn:microsoft.com/office/officeart/2005/8/layout/cycle3"/>
    <dgm:cxn modelId="{84E185EE-709F-4D1F-9ADC-0EA2B827DA4F}" type="presParOf" srcId="{1F76CF8B-11BB-4EBC-9FE8-17C2D165BE1B}" destId="{191DDED1-FB91-4CA6-B23D-508CF5CD3201}" srcOrd="0" destOrd="0" presId="urn:microsoft.com/office/officeart/2005/8/layout/cycle3"/>
    <dgm:cxn modelId="{4DD09B84-D919-4695-B506-558ADFA8AB79}" type="presParOf" srcId="{1F76CF8B-11BB-4EBC-9FE8-17C2D165BE1B}" destId="{5FD37FA0-0C09-4B33-BDF9-4CD1D6D582D9}" srcOrd="1" destOrd="0" presId="urn:microsoft.com/office/officeart/2005/8/layout/cycle3"/>
    <dgm:cxn modelId="{120325FA-9D45-4004-A8A9-5BAFE78BB49E}" type="presParOf" srcId="{1F76CF8B-11BB-4EBC-9FE8-17C2D165BE1B}" destId="{292347DC-E58B-44D7-9EA4-44ABBDF80C04}" srcOrd="2" destOrd="0" presId="urn:microsoft.com/office/officeart/2005/8/layout/cycle3"/>
    <dgm:cxn modelId="{F75CD794-8E18-4BCA-BE5B-E341ECBF88DF}" type="presParOf" srcId="{1F76CF8B-11BB-4EBC-9FE8-17C2D165BE1B}" destId="{6387F270-CA57-43DC-9B50-2799BF1ABFE3}" srcOrd="3" destOrd="0" presId="urn:microsoft.com/office/officeart/2005/8/layout/cycle3"/>
    <dgm:cxn modelId="{DA1636C4-41F2-49D0-8780-153D41E9F9D4}" type="presParOf" srcId="{1F76CF8B-11BB-4EBC-9FE8-17C2D165BE1B}" destId="{DECC4F7E-F4D4-4534-8C12-B5C942331A62}" srcOrd="4" destOrd="0" presId="urn:microsoft.com/office/officeart/2005/8/layout/cycle3"/>
    <dgm:cxn modelId="{B247BCD8-2F7E-4FF2-A4AC-7039B3421935}" type="presParOf" srcId="{1F76CF8B-11BB-4EBC-9FE8-17C2D165BE1B}" destId="{3E6E4043-F4E1-4F08-8260-F4298081EE32}"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806A797-E6E2-49DE-BB47-2C6021351DCE}"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zh-TW" altLang="en-US"/>
        </a:p>
      </dgm:t>
    </dgm:pt>
    <dgm:pt modelId="{BCF905EF-D87A-4A73-902C-E641006D6C42}">
      <dgm:prSet phldrT="[文字]"/>
      <dgm:spPr/>
      <dgm:t>
        <a:bodyPr/>
        <a:lstStyle/>
        <a:p>
          <a:pPr algn="ctr"/>
          <a:r>
            <a:rPr lang="zh-TW" altLang="en-US" b="1" dirty="0" smtClean="0">
              <a:effectLst>
                <a:outerShdw blurRad="38100" dist="38100" dir="2700000" algn="tl">
                  <a:srgbClr val="000000">
                    <a:alpha val="43137"/>
                  </a:srgbClr>
                </a:outerShdw>
              </a:effectLst>
              <a:latin typeface="標楷體" pitchFamily="65" charset="-120"/>
              <a:ea typeface="標楷體" pitchFamily="65" charset="-120"/>
            </a:rPr>
            <a:t>培力計畫</a:t>
          </a:r>
          <a:endParaRPr lang="zh-TW" altLang="en-US" b="1" dirty="0">
            <a:effectLst>
              <a:outerShdw blurRad="38100" dist="38100" dir="2700000" algn="tl">
                <a:srgbClr val="000000">
                  <a:alpha val="43137"/>
                </a:srgbClr>
              </a:outerShdw>
            </a:effectLst>
            <a:latin typeface="標楷體" pitchFamily="65" charset="-120"/>
            <a:ea typeface="標楷體" pitchFamily="65" charset="-120"/>
          </a:endParaRPr>
        </a:p>
      </dgm:t>
    </dgm:pt>
    <dgm:pt modelId="{6B4F5D91-8EB4-4D57-8B70-827333D57A1D}" type="parTrans" cxnId="{F5963990-4852-4DEA-9F99-AAA8C0331E21}">
      <dgm:prSet/>
      <dgm:spPr/>
      <dgm:t>
        <a:bodyPr/>
        <a:lstStyle/>
        <a:p>
          <a:endParaRPr lang="zh-TW" altLang="en-US"/>
        </a:p>
      </dgm:t>
    </dgm:pt>
    <dgm:pt modelId="{AABBC971-A20E-4B0E-95DF-9069079F5101}" type="sibTrans" cxnId="{F5963990-4852-4DEA-9F99-AAA8C0331E21}">
      <dgm:prSet/>
      <dgm:spPr/>
      <dgm:t>
        <a:bodyPr/>
        <a:lstStyle/>
        <a:p>
          <a:endParaRPr lang="zh-TW" altLang="en-US"/>
        </a:p>
      </dgm:t>
    </dgm:pt>
    <dgm:pt modelId="{A51B978E-31A9-4671-BC98-2B23F7C4667C}" type="pres">
      <dgm:prSet presAssocID="{2806A797-E6E2-49DE-BB47-2C6021351DCE}" presName="linear" presStyleCnt="0">
        <dgm:presLayoutVars>
          <dgm:dir/>
          <dgm:animLvl val="lvl"/>
          <dgm:resizeHandles val="exact"/>
        </dgm:presLayoutVars>
      </dgm:prSet>
      <dgm:spPr/>
      <dgm:t>
        <a:bodyPr/>
        <a:lstStyle/>
        <a:p>
          <a:endParaRPr lang="zh-TW" altLang="en-US"/>
        </a:p>
      </dgm:t>
    </dgm:pt>
    <dgm:pt modelId="{E9CA09BF-8034-4A37-ADA3-16D069BD1426}" type="pres">
      <dgm:prSet presAssocID="{BCF905EF-D87A-4A73-902C-E641006D6C42}" presName="parentLin" presStyleCnt="0"/>
      <dgm:spPr/>
      <dgm:t>
        <a:bodyPr/>
        <a:lstStyle/>
        <a:p>
          <a:endParaRPr lang="zh-TW" altLang="en-US"/>
        </a:p>
      </dgm:t>
    </dgm:pt>
    <dgm:pt modelId="{C347F427-2263-4C56-A3C9-DFEC3B120CD6}" type="pres">
      <dgm:prSet presAssocID="{BCF905EF-D87A-4A73-902C-E641006D6C42}" presName="parentLeftMargin" presStyleLbl="node1" presStyleIdx="0" presStyleCnt="1"/>
      <dgm:spPr/>
      <dgm:t>
        <a:bodyPr/>
        <a:lstStyle/>
        <a:p>
          <a:endParaRPr lang="zh-TW" altLang="en-US"/>
        </a:p>
      </dgm:t>
    </dgm:pt>
    <dgm:pt modelId="{E1D00716-E990-4CAD-9034-E92B41679FA2}" type="pres">
      <dgm:prSet presAssocID="{BCF905EF-D87A-4A73-902C-E641006D6C42}" presName="parentText" presStyleLbl="node1" presStyleIdx="0" presStyleCnt="1" custLinFactNeighborX="1359" custLinFactNeighborY="-4725">
        <dgm:presLayoutVars>
          <dgm:chMax val="0"/>
          <dgm:bulletEnabled val="1"/>
        </dgm:presLayoutVars>
      </dgm:prSet>
      <dgm:spPr/>
      <dgm:t>
        <a:bodyPr/>
        <a:lstStyle/>
        <a:p>
          <a:endParaRPr lang="zh-TW" altLang="en-US"/>
        </a:p>
      </dgm:t>
    </dgm:pt>
    <dgm:pt modelId="{740DCF28-0715-4083-BB36-B60C34C9B12B}" type="pres">
      <dgm:prSet presAssocID="{BCF905EF-D87A-4A73-902C-E641006D6C42}" presName="negativeSpace" presStyleCnt="0"/>
      <dgm:spPr/>
      <dgm:t>
        <a:bodyPr/>
        <a:lstStyle/>
        <a:p>
          <a:endParaRPr lang="zh-TW" altLang="en-US"/>
        </a:p>
      </dgm:t>
    </dgm:pt>
    <dgm:pt modelId="{BC3CFD19-6297-4971-B0F4-2BDE06008916}" type="pres">
      <dgm:prSet presAssocID="{BCF905EF-D87A-4A73-902C-E641006D6C42}" presName="childText" presStyleLbl="conFgAcc1" presStyleIdx="0" presStyleCnt="1" custLinFactY="5750" custLinFactNeighborX="3388" custLinFactNeighborY="100000">
        <dgm:presLayoutVars>
          <dgm:bulletEnabled val="1"/>
        </dgm:presLayoutVars>
      </dgm:prSet>
      <dgm:spPr/>
      <dgm:t>
        <a:bodyPr/>
        <a:lstStyle/>
        <a:p>
          <a:endParaRPr lang="zh-TW" altLang="en-US"/>
        </a:p>
      </dgm:t>
    </dgm:pt>
  </dgm:ptLst>
  <dgm:cxnLst>
    <dgm:cxn modelId="{F5963990-4852-4DEA-9F99-AAA8C0331E21}" srcId="{2806A797-E6E2-49DE-BB47-2C6021351DCE}" destId="{BCF905EF-D87A-4A73-902C-E641006D6C42}" srcOrd="0" destOrd="0" parTransId="{6B4F5D91-8EB4-4D57-8B70-827333D57A1D}" sibTransId="{AABBC971-A20E-4B0E-95DF-9069079F5101}"/>
    <dgm:cxn modelId="{8C5EF10E-9817-4D40-9027-37512A7F8E2D}" type="presOf" srcId="{BCF905EF-D87A-4A73-902C-E641006D6C42}" destId="{E1D00716-E990-4CAD-9034-E92B41679FA2}" srcOrd="1" destOrd="0" presId="urn:microsoft.com/office/officeart/2005/8/layout/list1"/>
    <dgm:cxn modelId="{0CFE3BDE-E6C4-413D-B014-F0C17CF18838}" type="presOf" srcId="{2806A797-E6E2-49DE-BB47-2C6021351DCE}" destId="{A51B978E-31A9-4671-BC98-2B23F7C4667C}" srcOrd="0" destOrd="0" presId="urn:microsoft.com/office/officeart/2005/8/layout/list1"/>
    <dgm:cxn modelId="{77A5673D-45D8-4136-A752-B87998EF551C}" type="presOf" srcId="{BCF905EF-D87A-4A73-902C-E641006D6C42}" destId="{C347F427-2263-4C56-A3C9-DFEC3B120CD6}" srcOrd="0" destOrd="0" presId="urn:microsoft.com/office/officeart/2005/8/layout/list1"/>
    <dgm:cxn modelId="{84A2279E-A5EC-4DC1-AFA2-C7E23D56FA21}" type="presParOf" srcId="{A51B978E-31A9-4671-BC98-2B23F7C4667C}" destId="{E9CA09BF-8034-4A37-ADA3-16D069BD1426}" srcOrd="0" destOrd="0" presId="urn:microsoft.com/office/officeart/2005/8/layout/list1"/>
    <dgm:cxn modelId="{67F388CA-3F30-4F47-969C-515E85F2AEE8}" type="presParOf" srcId="{E9CA09BF-8034-4A37-ADA3-16D069BD1426}" destId="{C347F427-2263-4C56-A3C9-DFEC3B120CD6}" srcOrd="0" destOrd="0" presId="urn:microsoft.com/office/officeart/2005/8/layout/list1"/>
    <dgm:cxn modelId="{7A6359DA-15E5-4620-99C6-6283EE9AC7E0}" type="presParOf" srcId="{E9CA09BF-8034-4A37-ADA3-16D069BD1426}" destId="{E1D00716-E990-4CAD-9034-E92B41679FA2}" srcOrd="1" destOrd="0" presId="urn:microsoft.com/office/officeart/2005/8/layout/list1"/>
    <dgm:cxn modelId="{3EA370FE-D466-4CF7-8A32-989800F85526}" type="presParOf" srcId="{A51B978E-31A9-4671-BC98-2B23F7C4667C}" destId="{740DCF28-0715-4083-BB36-B60C34C9B12B}" srcOrd="1" destOrd="0" presId="urn:microsoft.com/office/officeart/2005/8/layout/list1"/>
    <dgm:cxn modelId="{AF6F4B1A-7E66-4728-80EC-490FAABD16AC}" type="presParOf" srcId="{A51B978E-31A9-4671-BC98-2B23F7C4667C}" destId="{BC3CFD19-6297-4971-B0F4-2BDE06008916}"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806A797-E6E2-49DE-BB47-2C6021351DCE}" type="doc">
      <dgm:prSet loTypeId="urn:microsoft.com/office/officeart/2005/8/layout/list1" loCatId="list" qsTypeId="urn:microsoft.com/office/officeart/2005/8/quickstyle/simple1" qsCatId="simple" csTypeId="urn:microsoft.com/office/officeart/2005/8/colors/accent6_3" csCatId="accent6" phldr="1"/>
      <dgm:spPr/>
      <dgm:t>
        <a:bodyPr/>
        <a:lstStyle/>
        <a:p>
          <a:endParaRPr lang="zh-TW" altLang="en-US"/>
        </a:p>
      </dgm:t>
    </dgm:pt>
    <dgm:pt modelId="{A7D2D42C-6803-4B53-A83C-7E698DC90597}">
      <dgm:prSet phldrT="[文字]"/>
      <dgm:spPr>
        <a:xfrm>
          <a:off x="215126" y="1435995"/>
          <a:ext cx="3011777" cy="915120"/>
        </a:xfrm>
        <a:solidFill>
          <a:srgbClr val="9EE0F8">
            <a:shade val="80000"/>
            <a:hueOff val="41035"/>
            <a:satOff val="13838"/>
            <a:lumOff val="7513"/>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zh-TW" altLang="en-US" b="1" dirty="0" smtClean="0">
              <a:solidFill>
                <a:srgbClr val="84491F">
                  <a:lumMod val="75000"/>
                </a:srgbClr>
              </a:solidFill>
              <a:effectLst>
                <a:outerShdw blurRad="38100" dist="38100" dir="2700000" algn="tl">
                  <a:srgbClr val="000000">
                    <a:alpha val="43137"/>
                  </a:srgbClr>
                </a:outerShdw>
              </a:effectLst>
              <a:latin typeface="Cambria"/>
              <a:ea typeface="微軟正黑體"/>
              <a:cs typeface="+mn-cs"/>
            </a:rPr>
            <a:t>陪伴輔導</a:t>
          </a:r>
          <a:endParaRPr lang="zh-TW" altLang="en-US" b="1" dirty="0">
            <a:solidFill>
              <a:srgbClr val="84491F">
                <a:lumMod val="75000"/>
              </a:srgbClr>
            </a:solidFill>
            <a:effectLst>
              <a:outerShdw blurRad="38100" dist="38100" dir="2700000" algn="tl">
                <a:srgbClr val="000000">
                  <a:alpha val="43137"/>
                </a:srgbClr>
              </a:outerShdw>
            </a:effectLst>
            <a:latin typeface="Cambria"/>
            <a:ea typeface="微軟正黑體"/>
            <a:cs typeface="+mn-cs"/>
          </a:endParaRPr>
        </a:p>
      </dgm:t>
    </dgm:pt>
    <dgm:pt modelId="{B1717671-9969-483E-B747-E5162A07AA5D}" type="parTrans" cxnId="{4DB2E26D-52F3-437A-9141-DBA39E8DAA3F}">
      <dgm:prSet/>
      <dgm:spPr/>
      <dgm:t>
        <a:bodyPr/>
        <a:lstStyle/>
        <a:p>
          <a:endParaRPr lang="zh-TW" altLang="en-US"/>
        </a:p>
      </dgm:t>
    </dgm:pt>
    <dgm:pt modelId="{6B0D7364-2D8A-4692-B130-55C7FC3FE0FA}" type="sibTrans" cxnId="{4DB2E26D-52F3-437A-9141-DBA39E8DAA3F}">
      <dgm:prSet/>
      <dgm:spPr/>
      <dgm:t>
        <a:bodyPr/>
        <a:lstStyle/>
        <a:p>
          <a:endParaRPr lang="zh-TW" altLang="en-US"/>
        </a:p>
      </dgm:t>
    </dgm:pt>
    <dgm:pt modelId="{A51B978E-31A9-4671-BC98-2B23F7C4667C}" type="pres">
      <dgm:prSet presAssocID="{2806A797-E6E2-49DE-BB47-2C6021351DCE}" presName="linear" presStyleCnt="0">
        <dgm:presLayoutVars>
          <dgm:dir/>
          <dgm:animLvl val="lvl"/>
          <dgm:resizeHandles val="exact"/>
        </dgm:presLayoutVars>
      </dgm:prSet>
      <dgm:spPr/>
      <dgm:t>
        <a:bodyPr/>
        <a:lstStyle/>
        <a:p>
          <a:endParaRPr lang="zh-TW" altLang="en-US"/>
        </a:p>
      </dgm:t>
    </dgm:pt>
    <dgm:pt modelId="{0D8C39D7-9A04-4929-A509-A8834B9F3CF9}" type="pres">
      <dgm:prSet presAssocID="{A7D2D42C-6803-4B53-A83C-7E698DC90597}" presName="parentLin" presStyleCnt="0"/>
      <dgm:spPr/>
    </dgm:pt>
    <dgm:pt modelId="{5D4B7F44-C41E-45E4-8C2E-1A86C81784A1}" type="pres">
      <dgm:prSet presAssocID="{A7D2D42C-6803-4B53-A83C-7E698DC90597}" presName="parentLeftMargin" presStyleLbl="node1" presStyleIdx="0" presStyleCnt="1"/>
      <dgm:spPr>
        <a:prstGeom prst="roundRect">
          <a:avLst/>
        </a:prstGeom>
      </dgm:spPr>
      <dgm:t>
        <a:bodyPr/>
        <a:lstStyle/>
        <a:p>
          <a:endParaRPr lang="zh-TW" altLang="en-US"/>
        </a:p>
      </dgm:t>
    </dgm:pt>
    <dgm:pt modelId="{DDA6F7D0-AEC1-4068-9BE4-42E60F48FD23}" type="pres">
      <dgm:prSet presAssocID="{A7D2D42C-6803-4B53-A83C-7E698DC90597}" presName="parentText" presStyleLbl="node1" presStyleIdx="0" presStyleCnt="1" custLinFactNeighborX="36386" custLinFactNeighborY="2688">
        <dgm:presLayoutVars>
          <dgm:chMax val="0"/>
          <dgm:bulletEnabled val="1"/>
        </dgm:presLayoutVars>
      </dgm:prSet>
      <dgm:spPr/>
      <dgm:t>
        <a:bodyPr/>
        <a:lstStyle/>
        <a:p>
          <a:endParaRPr lang="zh-TW" altLang="en-US"/>
        </a:p>
      </dgm:t>
    </dgm:pt>
    <dgm:pt modelId="{06353644-2E20-491E-A766-7DBE20FE173A}" type="pres">
      <dgm:prSet presAssocID="{A7D2D42C-6803-4B53-A83C-7E698DC90597}" presName="negativeSpace" presStyleCnt="0"/>
      <dgm:spPr/>
    </dgm:pt>
    <dgm:pt modelId="{1897A8A8-72C3-4D02-A5BE-43682FBBDCCC}" type="pres">
      <dgm:prSet presAssocID="{A7D2D42C-6803-4B53-A83C-7E698DC90597}" presName="childText" presStyleLbl="conFgAcc1" presStyleIdx="0" presStyleCnt="1" custLinFactY="48301" custLinFactNeighborX="-8008" custLinFactNeighborY="100000">
        <dgm:presLayoutVars>
          <dgm:bulletEnabled val="1"/>
        </dgm:presLayoutVars>
      </dgm:prSet>
      <dgm:spPr>
        <a:xfrm>
          <a:off x="0" y="1893555"/>
          <a:ext cx="4302539" cy="781200"/>
        </a:xfrm>
        <a:prstGeom prst="rect">
          <a:avLst/>
        </a:prstGeom>
        <a:solidFill>
          <a:sysClr val="window" lastClr="FFFFFF">
            <a:alpha val="90000"/>
            <a:hueOff val="0"/>
            <a:satOff val="0"/>
            <a:lumOff val="0"/>
            <a:alphaOff val="0"/>
          </a:sysClr>
        </a:solidFill>
        <a:ln w="12700" cap="flat" cmpd="sng" algn="ctr">
          <a:solidFill>
            <a:srgbClr val="9EE0F8">
              <a:shade val="80000"/>
              <a:hueOff val="41035"/>
              <a:satOff val="13838"/>
              <a:lumOff val="7513"/>
              <a:alphaOff val="0"/>
            </a:srgbClr>
          </a:solidFill>
          <a:prstDash val="solid"/>
          <a:miter lim="800000"/>
        </a:ln>
        <a:effectLst/>
      </dgm:spPr>
      <dgm:t>
        <a:bodyPr/>
        <a:lstStyle/>
        <a:p>
          <a:endParaRPr lang="zh-TW" altLang="en-US"/>
        </a:p>
      </dgm:t>
    </dgm:pt>
  </dgm:ptLst>
  <dgm:cxnLst>
    <dgm:cxn modelId="{5A5345B0-210E-46FB-8989-0480802B5277}" type="presOf" srcId="{A7D2D42C-6803-4B53-A83C-7E698DC90597}" destId="{5D4B7F44-C41E-45E4-8C2E-1A86C81784A1}" srcOrd="0" destOrd="0" presId="urn:microsoft.com/office/officeart/2005/8/layout/list1"/>
    <dgm:cxn modelId="{82C851B0-AEF8-494D-BDE5-DE63E461D9FF}" type="presOf" srcId="{A7D2D42C-6803-4B53-A83C-7E698DC90597}" destId="{DDA6F7D0-AEC1-4068-9BE4-42E60F48FD23}" srcOrd="1" destOrd="0" presId="urn:microsoft.com/office/officeart/2005/8/layout/list1"/>
    <dgm:cxn modelId="{4DB2E26D-52F3-437A-9141-DBA39E8DAA3F}" srcId="{2806A797-E6E2-49DE-BB47-2C6021351DCE}" destId="{A7D2D42C-6803-4B53-A83C-7E698DC90597}" srcOrd="0" destOrd="0" parTransId="{B1717671-9969-483E-B747-E5162A07AA5D}" sibTransId="{6B0D7364-2D8A-4692-B130-55C7FC3FE0FA}"/>
    <dgm:cxn modelId="{1C4AFB0E-8EE1-49C1-B8AD-4390E9197FC3}" type="presOf" srcId="{2806A797-E6E2-49DE-BB47-2C6021351DCE}" destId="{A51B978E-31A9-4671-BC98-2B23F7C4667C}" srcOrd="0" destOrd="0" presId="urn:microsoft.com/office/officeart/2005/8/layout/list1"/>
    <dgm:cxn modelId="{EF25EDF2-BFFB-46D9-8A98-98025018B4AB}" type="presParOf" srcId="{A51B978E-31A9-4671-BC98-2B23F7C4667C}" destId="{0D8C39D7-9A04-4929-A509-A8834B9F3CF9}" srcOrd="0" destOrd="0" presId="urn:microsoft.com/office/officeart/2005/8/layout/list1"/>
    <dgm:cxn modelId="{24C53D97-1B5C-44CF-84D9-5F9175985616}" type="presParOf" srcId="{0D8C39D7-9A04-4929-A509-A8834B9F3CF9}" destId="{5D4B7F44-C41E-45E4-8C2E-1A86C81784A1}" srcOrd="0" destOrd="0" presId="urn:microsoft.com/office/officeart/2005/8/layout/list1"/>
    <dgm:cxn modelId="{C30A0EEC-8608-4F7E-A836-38B40FB65578}" type="presParOf" srcId="{0D8C39D7-9A04-4929-A509-A8834B9F3CF9}" destId="{DDA6F7D0-AEC1-4068-9BE4-42E60F48FD23}" srcOrd="1" destOrd="0" presId="urn:microsoft.com/office/officeart/2005/8/layout/list1"/>
    <dgm:cxn modelId="{F869D5CA-C442-4CD6-9E55-64442396BB8E}" type="presParOf" srcId="{A51B978E-31A9-4671-BC98-2B23F7C4667C}" destId="{06353644-2E20-491E-A766-7DBE20FE173A}" srcOrd="1" destOrd="0" presId="urn:microsoft.com/office/officeart/2005/8/layout/list1"/>
    <dgm:cxn modelId="{CE914851-6D60-482A-9A67-14EEF3002980}" type="presParOf" srcId="{A51B978E-31A9-4671-BC98-2B23F7C4667C}" destId="{1897A8A8-72C3-4D02-A5BE-43682FBBDCCC}"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B51C577-78E2-469A-A8E2-AE8513CF0DDD}" type="doc">
      <dgm:prSet loTypeId="urn:microsoft.com/office/officeart/2005/8/layout/lProcess2" loCatId="list" qsTypeId="urn:microsoft.com/office/officeart/2005/8/quickstyle/simple3" qsCatId="simple" csTypeId="urn:microsoft.com/office/officeart/2005/8/colors/colorful1" csCatId="colorful" phldr="1"/>
      <dgm:spPr/>
      <dgm:t>
        <a:bodyPr/>
        <a:lstStyle/>
        <a:p>
          <a:endParaRPr lang="zh-TW" altLang="en-US"/>
        </a:p>
      </dgm:t>
    </dgm:pt>
    <dgm:pt modelId="{2737E17A-AB52-4FDC-B611-ECDBE2225B8A}">
      <dgm:prSet phldrT="[文字]" custT="1"/>
      <dgm:spPr/>
      <dgm:t>
        <a:bodyPr/>
        <a:lstStyle/>
        <a:p>
          <a:pPr>
            <a:lnSpc>
              <a:spcPts val="3800"/>
            </a:lnSpc>
          </a:pPr>
          <a:r>
            <a:rPr lang="zh-TW" altLang="en-US" sz="2900" b="1" dirty="0" smtClean="0"/>
            <a:t> </a:t>
          </a:r>
          <a:r>
            <a:rPr lang="zh-TW" altLang="en-US" sz="2900" dirty="0" smtClean="0"/>
            <a:t>案例</a:t>
          </a:r>
          <a:r>
            <a:rPr lang="en-US" altLang="zh-TW" sz="2900" dirty="0" smtClean="0"/>
            <a:t>1:</a:t>
          </a:r>
          <a:r>
            <a:rPr lang="zh-TW" altLang="en-US" sz="2900" dirty="0" smtClean="0"/>
            <a:t>多扶事業股份有限公司</a:t>
          </a:r>
          <a:endParaRPr lang="zh-TW" altLang="en-US" sz="2900" b="1" dirty="0"/>
        </a:p>
      </dgm:t>
    </dgm:pt>
    <dgm:pt modelId="{D0A648A3-4765-4F7C-B9DE-5A610F825B7D}" type="parTrans" cxnId="{A76D8C8D-DD72-492E-815F-AECE6C5C9E08}">
      <dgm:prSet/>
      <dgm:spPr/>
      <dgm:t>
        <a:bodyPr/>
        <a:lstStyle/>
        <a:p>
          <a:endParaRPr lang="zh-TW" altLang="en-US"/>
        </a:p>
      </dgm:t>
    </dgm:pt>
    <dgm:pt modelId="{114687FF-732C-43E9-8E34-D9BC1AD2366E}" type="sibTrans" cxnId="{A76D8C8D-DD72-492E-815F-AECE6C5C9E08}">
      <dgm:prSet/>
      <dgm:spPr/>
      <dgm:t>
        <a:bodyPr/>
        <a:lstStyle/>
        <a:p>
          <a:endParaRPr lang="zh-TW" altLang="en-US"/>
        </a:p>
      </dgm:t>
    </dgm:pt>
    <dgm:pt modelId="{6D99114E-54E3-44FE-A5E1-948ABFA87645}">
      <dgm:prSet phldrT="[文字]" custT="1"/>
      <dgm:spPr/>
      <dgm:t>
        <a:bodyPr/>
        <a:lstStyle/>
        <a:p>
          <a:r>
            <a:rPr lang="zh-TW" altLang="en-US" sz="2900" dirty="0" smtClean="0"/>
            <a:t>案例</a:t>
          </a:r>
          <a:r>
            <a:rPr lang="en-US" altLang="zh-TW" sz="2900" dirty="0" smtClean="0"/>
            <a:t>2:</a:t>
          </a:r>
          <a:r>
            <a:rPr lang="zh-TW" altLang="en-US" sz="2900" dirty="0" smtClean="0"/>
            <a:t>財團法人臺北市視障者家長協會</a:t>
          </a:r>
          <a:endParaRPr lang="zh-TW" altLang="en-US" sz="2900" dirty="0"/>
        </a:p>
      </dgm:t>
    </dgm:pt>
    <dgm:pt modelId="{10FA65FC-3E96-437D-B332-033B0A98700A}" type="parTrans" cxnId="{321198CE-F6A5-4902-8F93-813A34B74013}">
      <dgm:prSet/>
      <dgm:spPr/>
      <dgm:t>
        <a:bodyPr/>
        <a:lstStyle/>
        <a:p>
          <a:endParaRPr lang="zh-TW" altLang="en-US"/>
        </a:p>
      </dgm:t>
    </dgm:pt>
    <dgm:pt modelId="{E267C653-7542-456A-87D0-F0E8C4660478}" type="sibTrans" cxnId="{321198CE-F6A5-4902-8F93-813A34B74013}">
      <dgm:prSet/>
      <dgm:spPr/>
      <dgm:t>
        <a:bodyPr/>
        <a:lstStyle/>
        <a:p>
          <a:endParaRPr lang="zh-TW" altLang="en-US"/>
        </a:p>
      </dgm:t>
    </dgm:pt>
    <dgm:pt modelId="{46FE0878-E9A7-41E7-9BC1-F8DE381E5929}">
      <dgm:prSet phldrT="[文字]" custT="1"/>
      <dgm:spPr/>
      <dgm:t>
        <a:bodyPr/>
        <a:lstStyle/>
        <a:p>
          <a:r>
            <a:rPr lang="zh-TW" altLang="en-US" sz="2900" dirty="0" smtClean="0"/>
            <a:t>案例</a:t>
          </a:r>
          <a:r>
            <a:rPr lang="en-US" altLang="zh-TW" sz="2900" dirty="0" smtClean="0"/>
            <a:t>3:</a:t>
          </a:r>
          <a:r>
            <a:rPr lang="zh-TW" altLang="en-US" sz="2900" dirty="0" smtClean="0"/>
            <a:t>南投縣中寮鄉龍眼林福利協會</a:t>
          </a:r>
          <a:endParaRPr lang="zh-TW" altLang="en-US" sz="2900" dirty="0"/>
        </a:p>
      </dgm:t>
    </dgm:pt>
    <dgm:pt modelId="{07B3E9DF-3CAB-4250-88CF-4466EEE324CB}" type="parTrans" cxnId="{D454D2AD-EFC8-4979-9EAB-23605D68CB5E}">
      <dgm:prSet/>
      <dgm:spPr/>
      <dgm:t>
        <a:bodyPr/>
        <a:lstStyle/>
        <a:p>
          <a:endParaRPr lang="zh-TW" altLang="en-US"/>
        </a:p>
      </dgm:t>
    </dgm:pt>
    <dgm:pt modelId="{E7B443E7-3FD7-4221-8250-F8846EA640B8}" type="sibTrans" cxnId="{D454D2AD-EFC8-4979-9EAB-23605D68CB5E}">
      <dgm:prSet/>
      <dgm:spPr/>
      <dgm:t>
        <a:bodyPr/>
        <a:lstStyle/>
        <a:p>
          <a:endParaRPr lang="zh-TW" altLang="en-US"/>
        </a:p>
      </dgm:t>
    </dgm:pt>
    <dgm:pt modelId="{E0C80CCE-2549-4431-B97B-728B53FCFC6B}">
      <dgm:prSet phldrT="[文字]" custT="1"/>
      <dgm:spPr/>
      <dgm:t>
        <a:bodyPr/>
        <a:lstStyle/>
        <a:p>
          <a:pPr>
            <a:lnSpc>
              <a:spcPts val="3800"/>
            </a:lnSpc>
          </a:pPr>
          <a:r>
            <a:rPr lang="zh-TW" altLang="en-US" sz="4400" b="1" dirty="0" smtClean="0"/>
            <a:t>案例分享</a:t>
          </a:r>
          <a:endParaRPr lang="zh-TW" altLang="en-US" sz="4400" b="1" dirty="0"/>
        </a:p>
      </dgm:t>
    </dgm:pt>
    <dgm:pt modelId="{B20F4E5B-6450-4282-8CA4-652723D06E2E}" type="parTrans" cxnId="{C3AD7FA1-95B4-4531-94B7-8BF124CAC7BD}">
      <dgm:prSet/>
      <dgm:spPr/>
      <dgm:t>
        <a:bodyPr/>
        <a:lstStyle/>
        <a:p>
          <a:endParaRPr lang="zh-TW" altLang="en-US"/>
        </a:p>
      </dgm:t>
    </dgm:pt>
    <dgm:pt modelId="{4980A033-24C4-4AD5-9413-DC09E5BB5689}" type="sibTrans" cxnId="{C3AD7FA1-95B4-4531-94B7-8BF124CAC7BD}">
      <dgm:prSet/>
      <dgm:spPr/>
      <dgm:t>
        <a:bodyPr/>
        <a:lstStyle/>
        <a:p>
          <a:endParaRPr lang="zh-TW" altLang="en-US"/>
        </a:p>
      </dgm:t>
    </dgm:pt>
    <dgm:pt modelId="{F4EFD20B-83D0-41F7-8B45-B1137B372EF7}" type="pres">
      <dgm:prSet presAssocID="{7B51C577-78E2-469A-A8E2-AE8513CF0DDD}" presName="theList" presStyleCnt="0">
        <dgm:presLayoutVars>
          <dgm:dir/>
          <dgm:animLvl val="lvl"/>
          <dgm:resizeHandles val="exact"/>
        </dgm:presLayoutVars>
      </dgm:prSet>
      <dgm:spPr/>
      <dgm:t>
        <a:bodyPr/>
        <a:lstStyle/>
        <a:p>
          <a:endParaRPr lang="zh-TW" altLang="en-US"/>
        </a:p>
      </dgm:t>
    </dgm:pt>
    <dgm:pt modelId="{77200890-8E88-4A2D-89A2-116789232BB2}" type="pres">
      <dgm:prSet presAssocID="{E0C80CCE-2549-4431-B97B-728B53FCFC6B}" presName="compNode" presStyleCnt="0"/>
      <dgm:spPr/>
    </dgm:pt>
    <dgm:pt modelId="{D63333F4-0B5F-486E-9EBC-5266D6271A01}" type="pres">
      <dgm:prSet presAssocID="{E0C80CCE-2549-4431-B97B-728B53FCFC6B}" presName="aNode" presStyleLbl="bgShp" presStyleIdx="0" presStyleCnt="1" custLinFactNeighborX="-855" custLinFactNeighborY="-6494"/>
      <dgm:spPr/>
      <dgm:t>
        <a:bodyPr/>
        <a:lstStyle/>
        <a:p>
          <a:endParaRPr lang="zh-TW" altLang="en-US"/>
        </a:p>
      </dgm:t>
    </dgm:pt>
    <dgm:pt modelId="{883F2421-4B9F-4A42-AF77-2BF86C46A51B}" type="pres">
      <dgm:prSet presAssocID="{E0C80CCE-2549-4431-B97B-728B53FCFC6B}" presName="textNode" presStyleLbl="bgShp" presStyleIdx="0" presStyleCnt="1"/>
      <dgm:spPr/>
      <dgm:t>
        <a:bodyPr/>
        <a:lstStyle/>
        <a:p>
          <a:endParaRPr lang="zh-TW" altLang="en-US"/>
        </a:p>
      </dgm:t>
    </dgm:pt>
    <dgm:pt modelId="{805DAC29-D211-42CA-A7FF-B1867E621673}" type="pres">
      <dgm:prSet presAssocID="{E0C80CCE-2549-4431-B97B-728B53FCFC6B}" presName="compChildNode" presStyleCnt="0"/>
      <dgm:spPr/>
    </dgm:pt>
    <dgm:pt modelId="{D68FA56A-EE37-4C9C-82C5-B01EF2F2B9A9}" type="pres">
      <dgm:prSet presAssocID="{E0C80CCE-2549-4431-B97B-728B53FCFC6B}" presName="theInnerList" presStyleCnt="0"/>
      <dgm:spPr/>
    </dgm:pt>
    <dgm:pt modelId="{9815F4DC-CFA4-4AA4-9880-FD75C0E25B52}" type="pres">
      <dgm:prSet presAssocID="{2737E17A-AB52-4FDC-B611-ECDBE2225B8A}" presName="childNode" presStyleLbl="node1" presStyleIdx="0" presStyleCnt="3">
        <dgm:presLayoutVars>
          <dgm:bulletEnabled val="1"/>
        </dgm:presLayoutVars>
      </dgm:prSet>
      <dgm:spPr/>
      <dgm:t>
        <a:bodyPr/>
        <a:lstStyle/>
        <a:p>
          <a:endParaRPr lang="zh-TW" altLang="en-US"/>
        </a:p>
      </dgm:t>
    </dgm:pt>
    <dgm:pt modelId="{BB49A26E-2A4B-4853-A750-99A6F964F32B}" type="pres">
      <dgm:prSet presAssocID="{2737E17A-AB52-4FDC-B611-ECDBE2225B8A}" presName="aSpace2" presStyleCnt="0"/>
      <dgm:spPr/>
    </dgm:pt>
    <dgm:pt modelId="{03E54206-86B0-4354-868F-4203F484AD17}" type="pres">
      <dgm:prSet presAssocID="{6D99114E-54E3-44FE-A5E1-948ABFA87645}" presName="childNode" presStyleLbl="node1" presStyleIdx="1" presStyleCnt="3">
        <dgm:presLayoutVars>
          <dgm:bulletEnabled val="1"/>
        </dgm:presLayoutVars>
      </dgm:prSet>
      <dgm:spPr/>
      <dgm:t>
        <a:bodyPr/>
        <a:lstStyle/>
        <a:p>
          <a:endParaRPr lang="zh-TW" altLang="en-US"/>
        </a:p>
      </dgm:t>
    </dgm:pt>
    <dgm:pt modelId="{6CC09088-1C19-4809-AB3C-129171D35797}" type="pres">
      <dgm:prSet presAssocID="{6D99114E-54E3-44FE-A5E1-948ABFA87645}" presName="aSpace2" presStyleCnt="0"/>
      <dgm:spPr/>
    </dgm:pt>
    <dgm:pt modelId="{97AC173B-35C8-41DC-B9DC-F4CAB669D690}" type="pres">
      <dgm:prSet presAssocID="{46FE0878-E9A7-41E7-9BC1-F8DE381E5929}" presName="childNode" presStyleLbl="node1" presStyleIdx="2" presStyleCnt="3">
        <dgm:presLayoutVars>
          <dgm:bulletEnabled val="1"/>
        </dgm:presLayoutVars>
      </dgm:prSet>
      <dgm:spPr/>
      <dgm:t>
        <a:bodyPr/>
        <a:lstStyle/>
        <a:p>
          <a:endParaRPr lang="zh-TW" altLang="en-US"/>
        </a:p>
      </dgm:t>
    </dgm:pt>
  </dgm:ptLst>
  <dgm:cxnLst>
    <dgm:cxn modelId="{321198CE-F6A5-4902-8F93-813A34B74013}" srcId="{E0C80CCE-2549-4431-B97B-728B53FCFC6B}" destId="{6D99114E-54E3-44FE-A5E1-948ABFA87645}" srcOrd="1" destOrd="0" parTransId="{10FA65FC-3E96-437D-B332-033B0A98700A}" sibTransId="{E267C653-7542-456A-87D0-F0E8C4660478}"/>
    <dgm:cxn modelId="{B060C13F-1FDA-4CB4-9C17-3E1FD8EC17FE}" type="presOf" srcId="{E0C80CCE-2549-4431-B97B-728B53FCFC6B}" destId="{883F2421-4B9F-4A42-AF77-2BF86C46A51B}" srcOrd="1" destOrd="0" presId="urn:microsoft.com/office/officeart/2005/8/layout/lProcess2"/>
    <dgm:cxn modelId="{DB936963-009B-447F-9E6F-8A49A4F48090}" type="presOf" srcId="{46FE0878-E9A7-41E7-9BC1-F8DE381E5929}" destId="{97AC173B-35C8-41DC-B9DC-F4CAB669D690}" srcOrd="0" destOrd="0" presId="urn:microsoft.com/office/officeart/2005/8/layout/lProcess2"/>
    <dgm:cxn modelId="{C3AD7FA1-95B4-4531-94B7-8BF124CAC7BD}" srcId="{7B51C577-78E2-469A-A8E2-AE8513CF0DDD}" destId="{E0C80CCE-2549-4431-B97B-728B53FCFC6B}" srcOrd="0" destOrd="0" parTransId="{B20F4E5B-6450-4282-8CA4-652723D06E2E}" sibTransId="{4980A033-24C4-4AD5-9413-DC09E5BB5689}"/>
    <dgm:cxn modelId="{D454D2AD-EFC8-4979-9EAB-23605D68CB5E}" srcId="{E0C80CCE-2549-4431-B97B-728B53FCFC6B}" destId="{46FE0878-E9A7-41E7-9BC1-F8DE381E5929}" srcOrd="2" destOrd="0" parTransId="{07B3E9DF-3CAB-4250-88CF-4466EEE324CB}" sibTransId="{E7B443E7-3FD7-4221-8250-F8846EA640B8}"/>
    <dgm:cxn modelId="{52D88468-6194-457F-BF32-7F81607BCF6F}" type="presOf" srcId="{6D99114E-54E3-44FE-A5E1-948ABFA87645}" destId="{03E54206-86B0-4354-868F-4203F484AD17}" srcOrd="0" destOrd="0" presId="urn:microsoft.com/office/officeart/2005/8/layout/lProcess2"/>
    <dgm:cxn modelId="{BDC57ADA-16A5-4DC2-8762-7431C50EA7CC}" type="presOf" srcId="{E0C80CCE-2549-4431-B97B-728B53FCFC6B}" destId="{D63333F4-0B5F-486E-9EBC-5266D6271A01}" srcOrd="0" destOrd="0" presId="urn:microsoft.com/office/officeart/2005/8/layout/lProcess2"/>
    <dgm:cxn modelId="{DD79BFE9-10F5-4018-8B7E-83B5D3BFDB6D}" type="presOf" srcId="{7B51C577-78E2-469A-A8E2-AE8513CF0DDD}" destId="{F4EFD20B-83D0-41F7-8B45-B1137B372EF7}" srcOrd="0" destOrd="0" presId="urn:microsoft.com/office/officeart/2005/8/layout/lProcess2"/>
    <dgm:cxn modelId="{A76D8C8D-DD72-492E-815F-AECE6C5C9E08}" srcId="{E0C80CCE-2549-4431-B97B-728B53FCFC6B}" destId="{2737E17A-AB52-4FDC-B611-ECDBE2225B8A}" srcOrd="0" destOrd="0" parTransId="{D0A648A3-4765-4F7C-B9DE-5A610F825B7D}" sibTransId="{114687FF-732C-43E9-8E34-D9BC1AD2366E}"/>
    <dgm:cxn modelId="{57726591-4DE9-422C-8E6B-85D6B68A3C45}" type="presOf" srcId="{2737E17A-AB52-4FDC-B611-ECDBE2225B8A}" destId="{9815F4DC-CFA4-4AA4-9880-FD75C0E25B52}" srcOrd="0" destOrd="0" presId="urn:microsoft.com/office/officeart/2005/8/layout/lProcess2"/>
    <dgm:cxn modelId="{8127E92A-6AA3-45FB-902E-950C0A8A29B6}" type="presParOf" srcId="{F4EFD20B-83D0-41F7-8B45-B1137B372EF7}" destId="{77200890-8E88-4A2D-89A2-116789232BB2}" srcOrd="0" destOrd="0" presId="urn:microsoft.com/office/officeart/2005/8/layout/lProcess2"/>
    <dgm:cxn modelId="{B110FB5B-0256-4FAF-9F71-82A5F53644FA}" type="presParOf" srcId="{77200890-8E88-4A2D-89A2-116789232BB2}" destId="{D63333F4-0B5F-486E-9EBC-5266D6271A01}" srcOrd="0" destOrd="0" presId="urn:microsoft.com/office/officeart/2005/8/layout/lProcess2"/>
    <dgm:cxn modelId="{617800FC-9246-4B95-8C64-D21F835127A3}" type="presParOf" srcId="{77200890-8E88-4A2D-89A2-116789232BB2}" destId="{883F2421-4B9F-4A42-AF77-2BF86C46A51B}" srcOrd="1" destOrd="0" presId="urn:microsoft.com/office/officeart/2005/8/layout/lProcess2"/>
    <dgm:cxn modelId="{F451E86E-03F9-403B-B14C-80201B687677}" type="presParOf" srcId="{77200890-8E88-4A2D-89A2-116789232BB2}" destId="{805DAC29-D211-42CA-A7FF-B1867E621673}" srcOrd="2" destOrd="0" presId="urn:microsoft.com/office/officeart/2005/8/layout/lProcess2"/>
    <dgm:cxn modelId="{B4A09810-B74F-4CF1-A3FB-C64C4353A8D0}" type="presParOf" srcId="{805DAC29-D211-42CA-A7FF-B1867E621673}" destId="{D68FA56A-EE37-4C9C-82C5-B01EF2F2B9A9}" srcOrd="0" destOrd="0" presId="urn:microsoft.com/office/officeart/2005/8/layout/lProcess2"/>
    <dgm:cxn modelId="{6B6DA840-7A41-49E4-9732-E38903C31CF0}" type="presParOf" srcId="{D68FA56A-EE37-4C9C-82C5-B01EF2F2B9A9}" destId="{9815F4DC-CFA4-4AA4-9880-FD75C0E25B52}" srcOrd="0" destOrd="0" presId="urn:microsoft.com/office/officeart/2005/8/layout/lProcess2"/>
    <dgm:cxn modelId="{A16818DF-906F-4664-A99B-DAB35953DE4C}" type="presParOf" srcId="{D68FA56A-EE37-4C9C-82C5-B01EF2F2B9A9}" destId="{BB49A26E-2A4B-4853-A750-99A6F964F32B}" srcOrd="1" destOrd="0" presId="urn:microsoft.com/office/officeart/2005/8/layout/lProcess2"/>
    <dgm:cxn modelId="{53821D81-1856-4E71-8176-40D39F64126E}" type="presParOf" srcId="{D68FA56A-EE37-4C9C-82C5-B01EF2F2B9A9}" destId="{03E54206-86B0-4354-868F-4203F484AD17}" srcOrd="2" destOrd="0" presId="urn:microsoft.com/office/officeart/2005/8/layout/lProcess2"/>
    <dgm:cxn modelId="{D4135608-2060-423A-BF4B-CC57A16F6120}" type="presParOf" srcId="{D68FA56A-EE37-4C9C-82C5-B01EF2F2B9A9}" destId="{6CC09088-1C19-4809-AB3C-129171D35797}" srcOrd="3" destOrd="0" presId="urn:microsoft.com/office/officeart/2005/8/layout/lProcess2"/>
    <dgm:cxn modelId="{3B183683-E73B-4299-8F22-E2EE3B22867D}" type="presParOf" srcId="{D68FA56A-EE37-4C9C-82C5-B01EF2F2B9A9}" destId="{97AC173B-35C8-41DC-B9DC-F4CAB669D690}"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A7C485D-5CBB-4DD2-BD55-A55F98AEA2DA}"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zh-TW" altLang="en-US"/>
        </a:p>
      </dgm:t>
    </dgm:pt>
    <dgm:pt modelId="{D29F88C7-74DB-429D-9B90-77EDA7EF0AA6}">
      <dgm:prSet phldrT="[文字]"/>
      <dgm:spPr/>
      <dgm:t>
        <a:bodyPr/>
        <a:lstStyle/>
        <a:p>
          <a:r>
            <a:rPr lang="zh-TW" altLang="en-US" dirty="0" smtClean="0"/>
            <a:t>主講人</a:t>
          </a:r>
          <a:endParaRPr lang="zh-TW" altLang="en-US" dirty="0"/>
        </a:p>
      </dgm:t>
    </dgm:pt>
    <dgm:pt modelId="{71F5368F-070D-43FD-AC60-38DC16C476D4}" type="parTrans" cxnId="{54ADDA56-43C1-4725-93BF-5CD39853AD88}">
      <dgm:prSet/>
      <dgm:spPr/>
      <dgm:t>
        <a:bodyPr/>
        <a:lstStyle/>
        <a:p>
          <a:endParaRPr lang="zh-TW" altLang="en-US"/>
        </a:p>
      </dgm:t>
    </dgm:pt>
    <dgm:pt modelId="{A26BE7D1-60AC-4136-A8FF-32A82533A34E}" type="sibTrans" cxnId="{54ADDA56-43C1-4725-93BF-5CD39853AD88}">
      <dgm:prSet/>
      <dgm:spPr/>
      <dgm:t>
        <a:bodyPr/>
        <a:lstStyle/>
        <a:p>
          <a:endParaRPr lang="zh-TW" altLang="en-US"/>
        </a:p>
      </dgm:t>
    </dgm:pt>
    <dgm:pt modelId="{7F7AD4BD-9271-41C6-95D4-679A826AE353}">
      <dgm:prSet phldrT="[文字]"/>
      <dgm:spPr/>
      <dgm:t>
        <a:bodyPr/>
        <a:lstStyle/>
        <a:p>
          <a:r>
            <a:rPr lang="zh-TW" altLang="en-US" dirty="0" smtClean="0"/>
            <a:t>主持人</a:t>
          </a:r>
          <a:endParaRPr lang="zh-TW" altLang="en-US" dirty="0"/>
        </a:p>
      </dgm:t>
    </dgm:pt>
    <dgm:pt modelId="{4A638C03-CE81-4B2D-A117-E4C51629B4D5}" type="parTrans" cxnId="{D6DA3A49-16CB-4072-8A2D-49D0AEE6B88B}">
      <dgm:prSet/>
      <dgm:spPr/>
      <dgm:t>
        <a:bodyPr/>
        <a:lstStyle/>
        <a:p>
          <a:endParaRPr lang="zh-TW" altLang="en-US"/>
        </a:p>
      </dgm:t>
    </dgm:pt>
    <dgm:pt modelId="{351CC55E-1697-4E22-9FBD-96419B8A5C6C}" type="sibTrans" cxnId="{D6DA3A49-16CB-4072-8A2D-49D0AEE6B88B}">
      <dgm:prSet/>
      <dgm:spPr/>
      <dgm:t>
        <a:bodyPr/>
        <a:lstStyle/>
        <a:p>
          <a:endParaRPr lang="zh-TW" altLang="en-US"/>
        </a:p>
      </dgm:t>
    </dgm:pt>
    <dgm:pt modelId="{2D6F2EC3-0FC8-4BDC-A998-3D1A982162CD}">
      <dgm:prSet phldrT="[文字]"/>
      <dgm:spPr/>
      <dgm:t>
        <a:bodyPr/>
        <a:lstStyle/>
        <a:p>
          <a:r>
            <a:rPr lang="zh-TW" altLang="en-US" dirty="0" smtClean="0"/>
            <a:t>與談人</a:t>
          </a:r>
          <a:endParaRPr lang="zh-TW" altLang="en-US" dirty="0"/>
        </a:p>
      </dgm:t>
    </dgm:pt>
    <dgm:pt modelId="{B194A2C2-DC45-4112-9A2E-29C71CD59D3D}" type="parTrans" cxnId="{B3D01401-F1FC-409A-9F6E-7B9A30D2DC81}">
      <dgm:prSet/>
      <dgm:spPr/>
      <dgm:t>
        <a:bodyPr/>
        <a:lstStyle/>
        <a:p>
          <a:endParaRPr lang="zh-TW" altLang="en-US"/>
        </a:p>
      </dgm:t>
    </dgm:pt>
    <dgm:pt modelId="{7A0DF163-065E-4113-B7EC-F539359BEF4A}" type="sibTrans" cxnId="{B3D01401-F1FC-409A-9F6E-7B9A30D2DC81}">
      <dgm:prSet/>
      <dgm:spPr/>
      <dgm:t>
        <a:bodyPr/>
        <a:lstStyle/>
        <a:p>
          <a:endParaRPr lang="zh-TW" altLang="en-US"/>
        </a:p>
      </dgm:t>
    </dgm:pt>
    <dgm:pt modelId="{3F80FCB8-D1B5-479E-93CB-F0B6E5117616}">
      <dgm:prSet phldrT="[文字]"/>
      <dgm:spPr/>
      <dgm:t>
        <a:bodyPr/>
        <a:lstStyle/>
        <a:p>
          <a:r>
            <a:rPr lang="zh-TW" altLang="en-US" dirty="0" smtClean="0"/>
            <a:t>與談人</a:t>
          </a:r>
          <a:endParaRPr lang="zh-TW" altLang="en-US" dirty="0"/>
        </a:p>
      </dgm:t>
    </dgm:pt>
    <dgm:pt modelId="{60AFA2FF-6F5C-4E57-9F05-0E736E7F14B0}" type="parTrans" cxnId="{FF0573A8-C613-4E10-9706-F48B60095442}">
      <dgm:prSet/>
      <dgm:spPr/>
      <dgm:t>
        <a:bodyPr/>
        <a:lstStyle/>
        <a:p>
          <a:endParaRPr lang="zh-TW" altLang="en-US"/>
        </a:p>
      </dgm:t>
    </dgm:pt>
    <dgm:pt modelId="{1DE01606-748B-4037-B855-FE61D37314A7}" type="sibTrans" cxnId="{FF0573A8-C613-4E10-9706-F48B60095442}">
      <dgm:prSet/>
      <dgm:spPr/>
      <dgm:t>
        <a:bodyPr/>
        <a:lstStyle/>
        <a:p>
          <a:endParaRPr lang="zh-TW" altLang="en-US"/>
        </a:p>
      </dgm:t>
    </dgm:pt>
    <dgm:pt modelId="{414D191A-B8F5-4402-AF58-518E85193F60}">
      <dgm:prSet phldrT="[文字]"/>
      <dgm:spPr/>
      <dgm:t>
        <a:bodyPr anchor="ctr"/>
        <a:lstStyle/>
        <a:p>
          <a:r>
            <a:rPr lang="zh-TW" altLang="en-US" dirty="0" smtClean="0"/>
            <a:t>林依瑩 執行長</a:t>
          </a:r>
          <a:r>
            <a:rPr lang="en-US" altLang="zh-TW" dirty="0" smtClean="0"/>
            <a:t>(</a:t>
          </a:r>
          <a:r>
            <a:rPr lang="zh-TW" altLang="en-US" dirty="0" smtClean="0"/>
            <a:t>弘道老人基金會</a:t>
          </a:r>
          <a:r>
            <a:rPr lang="en-US" altLang="zh-TW" dirty="0" smtClean="0"/>
            <a:t>)</a:t>
          </a:r>
          <a:endParaRPr lang="zh-TW" altLang="en-US" dirty="0"/>
        </a:p>
      </dgm:t>
    </dgm:pt>
    <dgm:pt modelId="{F6695965-B770-4E67-B231-B2725858ABF8}" type="parTrans" cxnId="{6A34251E-2783-463F-A540-A250D9AA5A54}">
      <dgm:prSet/>
      <dgm:spPr/>
      <dgm:t>
        <a:bodyPr/>
        <a:lstStyle/>
        <a:p>
          <a:endParaRPr lang="zh-TW" altLang="en-US"/>
        </a:p>
      </dgm:t>
    </dgm:pt>
    <dgm:pt modelId="{B322F4B5-F7C2-4749-B566-8C036BB57130}" type="sibTrans" cxnId="{6A34251E-2783-463F-A540-A250D9AA5A54}">
      <dgm:prSet/>
      <dgm:spPr/>
      <dgm:t>
        <a:bodyPr/>
        <a:lstStyle/>
        <a:p>
          <a:endParaRPr lang="zh-TW" altLang="en-US"/>
        </a:p>
      </dgm:t>
    </dgm:pt>
    <dgm:pt modelId="{5065E913-F9C8-41F8-97A4-659438D88539}">
      <dgm:prSet phldrT="[文字]"/>
      <dgm:spPr/>
      <dgm:t>
        <a:bodyPr anchor="ctr"/>
        <a:lstStyle/>
        <a:p>
          <a:r>
            <a:rPr lang="zh-TW" altLang="en-US" dirty="0" smtClean="0"/>
            <a:t>張瓊玲 執行長</a:t>
          </a:r>
          <a:r>
            <a:rPr lang="en-US" altLang="zh-TW" dirty="0" smtClean="0"/>
            <a:t>(</a:t>
          </a:r>
          <a:r>
            <a:rPr lang="zh-TW" altLang="en-US" dirty="0" smtClean="0"/>
            <a:t>內湖社區大學</a:t>
          </a:r>
          <a:r>
            <a:rPr lang="en-US" altLang="zh-TW" dirty="0" smtClean="0"/>
            <a:t>)</a:t>
          </a:r>
          <a:endParaRPr lang="zh-TW" altLang="en-US" dirty="0"/>
        </a:p>
      </dgm:t>
    </dgm:pt>
    <dgm:pt modelId="{17FBF0DA-A503-4BE4-B7A1-300FD4F2301E}" type="parTrans" cxnId="{19C7C43F-94BF-490C-81E3-0E955B8E7087}">
      <dgm:prSet/>
      <dgm:spPr/>
      <dgm:t>
        <a:bodyPr/>
        <a:lstStyle/>
        <a:p>
          <a:endParaRPr lang="zh-TW" altLang="en-US"/>
        </a:p>
      </dgm:t>
    </dgm:pt>
    <dgm:pt modelId="{458781D6-2077-4626-B713-D5B7CA8D943D}" type="sibTrans" cxnId="{19C7C43F-94BF-490C-81E3-0E955B8E7087}">
      <dgm:prSet/>
      <dgm:spPr/>
      <dgm:t>
        <a:bodyPr/>
        <a:lstStyle/>
        <a:p>
          <a:endParaRPr lang="zh-TW" altLang="en-US"/>
        </a:p>
      </dgm:t>
    </dgm:pt>
    <dgm:pt modelId="{0B6E4B13-D5D9-4B31-8AB3-B4BEBD7C4C72}">
      <dgm:prSet phldrT="[文字]"/>
      <dgm:spPr/>
      <dgm:t>
        <a:bodyPr/>
        <a:lstStyle/>
        <a:p>
          <a:r>
            <a:rPr lang="zh-TW" altLang="en-US" dirty="0" smtClean="0"/>
            <a:t>黃起富 執行長</a:t>
          </a:r>
          <a:r>
            <a:rPr lang="en-US" altLang="zh-TW" dirty="0" smtClean="0"/>
            <a:t>(</a:t>
          </a:r>
          <a:r>
            <a:rPr lang="zh-TW" altLang="en-US" dirty="0" smtClean="0"/>
            <a:t>臺南市社區照顧協會</a:t>
          </a:r>
          <a:r>
            <a:rPr lang="en-US" altLang="zh-TW" dirty="0" smtClean="0"/>
            <a:t>)</a:t>
          </a:r>
          <a:endParaRPr lang="zh-TW" altLang="en-US" dirty="0"/>
        </a:p>
      </dgm:t>
    </dgm:pt>
    <dgm:pt modelId="{02DD24F0-AC18-4080-90D6-52264AC08FE7}" type="parTrans" cxnId="{21C2A603-F3A7-46AB-B92A-1ADD56F7D159}">
      <dgm:prSet/>
      <dgm:spPr/>
      <dgm:t>
        <a:bodyPr/>
        <a:lstStyle/>
        <a:p>
          <a:endParaRPr lang="zh-TW" altLang="en-US"/>
        </a:p>
      </dgm:t>
    </dgm:pt>
    <dgm:pt modelId="{040A3A13-D787-4D6F-A3C4-C44F803AD3AB}" type="sibTrans" cxnId="{21C2A603-F3A7-46AB-B92A-1ADD56F7D159}">
      <dgm:prSet/>
      <dgm:spPr/>
      <dgm:t>
        <a:bodyPr/>
        <a:lstStyle/>
        <a:p>
          <a:endParaRPr lang="zh-TW" altLang="en-US"/>
        </a:p>
      </dgm:t>
    </dgm:pt>
    <dgm:pt modelId="{4867163E-3E0B-420F-9473-DA59B5FFE14C}">
      <dgm:prSet phldrT="[文字]"/>
      <dgm:spPr/>
      <dgm:t>
        <a:bodyPr/>
        <a:lstStyle/>
        <a:p>
          <a:r>
            <a:rPr lang="zh-TW" altLang="en-US" dirty="0" smtClean="0"/>
            <a:t>朱德華 總幹事</a:t>
          </a:r>
          <a:r>
            <a:rPr lang="en-US" altLang="zh-TW" dirty="0" smtClean="0"/>
            <a:t>(YMCA</a:t>
          </a:r>
          <a:r>
            <a:rPr lang="zh-TW" altLang="en-US" dirty="0" smtClean="0"/>
            <a:t>南投分會</a:t>
          </a:r>
          <a:r>
            <a:rPr lang="en-US" altLang="zh-TW" dirty="0" smtClean="0"/>
            <a:t>)</a:t>
          </a:r>
          <a:endParaRPr lang="zh-TW" altLang="en-US" dirty="0"/>
        </a:p>
      </dgm:t>
    </dgm:pt>
    <dgm:pt modelId="{80707EF8-FC8B-4DE8-825B-368983A0646E}" type="parTrans" cxnId="{7F71E6B0-5715-499C-BB30-30CD4D93F821}">
      <dgm:prSet/>
      <dgm:spPr/>
      <dgm:t>
        <a:bodyPr/>
        <a:lstStyle/>
        <a:p>
          <a:endParaRPr lang="zh-TW" altLang="en-US"/>
        </a:p>
      </dgm:t>
    </dgm:pt>
    <dgm:pt modelId="{DD45907B-5D22-46AB-9606-B147DF3172A6}" type="sibTrans" cxnId="{7F71E6B0-5715-499C-BB30-30CD4D93F821}">
      <dgm:prSet/>
      <dgm:spPr/>
      <dgm:t>
        <a:bodyPr/>
        <a:lstStyle/>
        <a:p>
          <a:endParaRPr lang="zh-TW" altLang="en-US"/>
        </a:p>
      </dgm:t>
    </dgm:pt>
    <dgm:pt modelId="{2F74CE31-D2F7-4AF3-8384-E435EE1E0992}" type="pres">
      <dgm:prSet presAssocID="{FA7C485D-5CBB-4DD2-BD55-A55F98AEA2DA}" presName="Name0" presStyleCnt="0">
        <dgm:presLayoutVars>
          <dgm:chMax/>
          <dgm:chPref val="3"/>
          <dgm:dir/>
          <dgm:animOne val="branch"/>
          <dgm:animLvl val="lvl"/>
        </dgm:presLayoutVars>
      </dgm:prSet>
      <dgm:spPr/>
      <dgm:t>
        <a:bodyPr/>
        <a:lstStyle/>
        <a:p>
          <a:endParaRPr lang="zh-TW" altLang="en-US"/>
        </a:p>
      </dgm:t>
    </dgm:pt>
    <dgm:pt modelId="{628A8669-47B5-4661-B6DC-29715B794481}" type="pres">
      <dgm:prSet presAssocID="{D29F88C7-74DB-429D-9B90-77EDA7EF0AA6}" presName="composite" presStyleCnt="0"/>
      <dgm:spPr/>
    </dgm:pt>
    <dgm:pt modelId="{49AAE9CC-D36C-4568-8757-D12A187CB8FB}" type="pres">
      <dgm:prSet presAssocID="{D29F88C7-74DB-429D-9B90-77EDA7EF0AA6}" presName="FirstChild" presStyleLbl="revTx" presStyleIdx="0" presStyleCnt="4">
        <dgm:presLayoutVars>
          <dgm:chMax val="0"/>
          <dgm:chPref val="0"/>
          <dgm:bulletEnabled val="1"/>
        </dgm:presLayoutVars>
      </dgm:prSet>
      <dgm:spPr/>
      <dgm:t>
        <a:bodyPr/>
        <a:lstStyle/>
        <a:p>
          <a:endParaRPr lang="zh-TW" altLang="en-US"/>
        </a:p>
      </dgm:t>
    </dgm:pt>
    <dgm:pt modelId="{7C6FBC17-CDB7-4A55-9083-1047DEEBFA6A}" type="pres">
      <dgm:prSet presAssocID="{D29F88C7-74DB-429D-9B90-77EDA7EF0AA6}" presName="Parent" presStyleLbl="alignNode1" presStyleIdx="0" presStyleCnt="4" custLinFactNeighborX="-82" custLinFactNeighborY="-88">
        <dgm:presLayoutVars>
          <dgm:chMax val="3"/>
          <dgm:chPref val="3"/>
          <dgm:bulletEnabled val="1"/>
        </dgm:presLayoutVars>
      </dgm:prSet>
      <dgm:spPr/>
      <dgm:t>
        <a:bodyPr/>
        <a:lstStyle/>
        <a:p>
          <a:endParaRPr lang="zh-TW" altLang="en-US"/>
        </a:p>
      </dgm:t>
    </dgm:pt>
    <dgm:pt modelId="{E2049AE2-047E-4CC7-A412-40508DD4155B}" type="pres">
      <dgm:prSet presAssocID="{D29F88C7-74DB-429D-9B90-77EDA7EF0AA6}" presName="Accent" presStyleLbl="parChTrans1D1" presStyleIdx="0" presStyleCnt="4"/>
      <dgm:spPr/>
    </dgm:pt>
    <dgm:pt modelId="{C3503B62-8220-4697-A2D5-A83BE922311E}" type="pres">
      <dgm:prSet presAssocID="{A26BE7D1-60AC-4136-A8FF-32A82533A34E}" presName="sibTrans" presStyleCnt="0"/>
      <dgm:spPr/>
    </dgm:pt>
    <dgm:pt modelId="{B92B87BD-09FF-4415-9297-974CBAF60EE5}" type="pres">
      <dgm:prSet presAssocID="{7F7AD4BD-9271-41C6-95D4-679A826AE353}" presName="composite" presStyleCnt="0"/>
      <dgm:spPr/>
    </dgm:pt>
    <dgm:pt modelId="{527C4805-0475-4357-B56D-A76EEF57EE5C}" type="pres">
      <dgm:prSet presAssocID="{7F7AD4BD-9271-41C6-95D4-679A826AE353}" presName="FirstChild" presStyleLbl="revTx" presStyleIdx="1" presStyleCnt="4">
        <dgm:presLayoutVars>
          <dgm:chMax val="0"/>
          <dgm:chPref val="0"/>
          <dgm:bulletEnabled val="1"/>
        </dgm:presLayoutVars>
      </dgm:prSet>
      <dgm:spPr/>
      <dgm:t>
        <a:bodyPr/>
        <a:lstStyle/>
        <a:p>
          <a:endParaRPr lang="zh-TW" altLang="en-US"/>
        </a:p>
      </dgm:t>
    </dgm:pt>
    <dgm:pt modelId="{17E0A271-6FFD-499B-8492-6F357AA8F248}" type="pres">
      <dgm:prSet presAssocID="{7F7AD4BD-9271-41C6-95D4-679A826AE353}" presName="Parent" presStyleLbl="alignNode1" presStyleIdx="1" presStyleCnt="4">
        <dgm:presLayoutVars>
          <dgm:chMax val="3"/>
          <dgm:chPref val="3"/>
          <dgm:bulletEnabled val="1"/>
        </dgm:presLayoutVars>
      </dgm:prSet>
      <dgm:spPr/>
      <dgm:t>
        <a:bodyPr/>
        <a:lstStyle/>
        <a:p>
          <a:endParaRPr lang="zh-TW" altLang="en-US"/>
        </a:p>
      </dgm:t>
    </dgm:pt>
    <dgm:pt modelId="{F66B98CF-097A-47E2-9D98-5A964B563AF3}" type="pres">
      <dgm:prSet presAssocID="{7F7AD4BD-9271-41C6-95D4-679A826AE353}" presName="Accent" presStyleLbl="parChTrans1D1" presStyleIdx="1" presStyleCnt="4"/>
      <dgm:spPr/>
    </dgm:pt>
    <dgm:pt modelId="{70B8B7D8-6C0D-4F07-B9D1-EF9094D903C0}" type="pres">
      <dgm:prSet presAssocID="{351CC55E-1697-4E22-9FBD-96419B8A5C6C}" presName="sibTrans" presStyleCnt="0"/>
      <dgm:spPr/>
    </dgm:pt>
    <dgm:pt modelId="{18C5575D-A8A8-4D6F-AF40-A5EB1B4101B0}" type="pres">
      <dgm:prSet presAssocID="{2D6F2EC3-0FC8-4BDC-A998-3D1A982162CD}" presName="composite" presStyleCnt="0"/>
      <dgm:spPr/>
    </dgm:pt>
    <dgm:pt modelId="{50FB0D33-87AE-4233-812F-73251BC3C096}" type="pres">
      <dgm:prSet presAssocID="{2D6F2EC3-0FC8-4BDC-A998-3D1A982162CD}" presName="FirstChild" presStyleLbl="revTx" presStyleIdx="2" presStyleCnt="4">
        <dgm:presLayoutVars>
          <dgm:chMax val="0"/>
          <dgm:chPref val="0"/>
          <dgm:bulletEnabled val="1"/>
        </dgm:presLayoutVars>
      </dgm:prSet>
      <dgm:spPr/>
      <dgm:t>
        <a:bodyPr/>
        <a:lstStyle/>
        <a:p>
          <a:endParaRPr lang="zh-TW" altLang="en-US"/>
        </a:p>
      </dgm:t>
    </dgm:pt>
    <dgm:pt modelId="{9D95C937-A2DA-45FF-A0B3-37E60EEDF4BD}" type="pres">
      <dgm:prSet presAssocID="{2D6F2EC3-0FC8-4BDC-A998-3D1A982162CD}" presName="Parent" presStyleLbl="alignNode1" presStyleIdx="2" presStyleCnt="4">
        <dgm:presLayoutVars>
          <dgm:chMax val="3"/>
          <dgm:chPref val="3"/>
          <dgm:bulletEnabled val="1"/>
        </dgm:presLayoutVars>
      </dgm:prSet>
      <dgm:spPr/>
      <dgm:t>
        <a:bodyPr/>
        <a:lstStyle/>
        <a:p>
          <a:endParaRPr lang="zh-TW" altLang="en-US"/>
        </a:p>
      </dgm:t>
    </dgm:pt>
    <dgm:pt modelId="{82E382A9-B579-41E6-97B7-E91E4C46244E}" type="pres">
      <dgm:prSet presAssocID="{2D6F2EC3-0FC8-4BDC-A998-3D1A982162CD}" presName="Accent" presStyleLbl="parChTrans1D1" presStyleIdx="2" presStyleCnt="4"/>
      <dgm:spPr/>
    </dgm:pt>
    <dgm:pt modelId="{9953D2C4-886F-446E-86D9-1BA80C9D608D}" type="pres">
      <dgm:prSet presAssocID="{7A0DF163-065E-4113-B7EC-F539359BEF4A}" presName="sibTrans" presStyleCnt="0"/>
      <dgm:spPr/>
    </dgm:pt>
    <dgm:pt modelId="{D7358F3A-41AA-4A84-A104-A02414ED5362}" type="pres">
      <dgm:prSet presAssocID="{3F80FCB8-D1B5-479E-93CB-F0B6E5117616}" presName="composite" presStyleCnt="0"/>
      <dgm:spPr/>
    </dgm:pt>
    <dgm:pt modelId="{6CE57D09-9454-4085-B532-22910CE42691}" type="pres">
      <dgm:prSet presAssocID="{3F80FCB8-D1B5-479E-93CB-F0B6E5117616}" presName="FirstChild" presStyleLbl="revTx" presStyleIdx="3" presStyleCnt="4">
        <dgm:presLayoutVars>
          <dgm:chMax val="0"/>
          <dgm:chPref val="0"/>
          <dgm:bulletEnabled val="1"/>
        </dgm:presLayoutVars>
      </dgm:prSet>
      <dgm:spPr/>
      <dgm:t>
        <a:bodyPr/>
        <a:lstStyle/>
        <a:p>
          <a:endParaRPr lang="zh-TW" altLang="en-US"/>
        </a:p>
      </dgm:t>
    </dgm:pt>
    <dgm:pt modelId="{0B3A005E-62B4-4FE9-8306-26EDADAA866B}" type="pres">
      <dgm:prSet presAssocID="{3F80FCB8-D1B5-479E-93CB-F0B6E5117616}" presName="Parent" presStyleLbl="alignNode1" presStyleIdx="3" presStyleCnt="4">
        <dgm:presLayoutVars>
          <dgm:chMax val="3"/>
          <dgm:chPref val="3"/>
          <dgm:bulletEnabled val="1"/>
        </dgm:presLayoutVars>
      </dgm:prSet>
      <dgm:spPr/>
      <dgm:t>
        <a:bodyPr/>
        <a:lstStyle/>
        <a:p>
          <a:endParaRPr lang="zh-TW" altLang="en-US"/>
        </a:p>
      </dgm:t>
    </dgm:pt>
    <dgm:pt modelId="{C3190BFC-96EA-4681-A0FA-1DB4B83D538B}" type="pres">
      <dgm:prSet presAssocID="{3F80FCB8-D1B5-479E-93CB-F0B6E5117616}" presName="Accent" presStyleLbl="parChTrans1D1" presStyleIdx="3" presStyleCnt="4"/>
      <dgm:spPr/>
    </dgm:pt>
  </dgm:ptLst>
  <dgm:cxnLst>
    <dgm:cxn modelId="{6A34251E-2783-463F-A540-A250D9AA5A54}" srcId="{D29F88C7-74DB-429D-9B90-77EDA7EF0AA6}" destId="{414D191A-B8F5-4402-AF58-518E85193F60}" srcOrd="0" destOrd="0" parTransId="{F6695965-B770-4E67-B231-B2725858ABF8}" sibTransId="{B322F4B5-F7C2-4749-B566-8C036BB57130}"/>
    <dgm:cxn modelId="{E7B74E49-23AB-439B-AF35-EC9488E01CB3}" type="presOf" srcId="{414D191A-B8F5-4402-AF58-518E85193F60}" destId="{49AAE9CC-D36C-4568-8757-D12A187CB8FB}" srcOrd="0" destOrd="0" presId="urn:microsoft.com/office/officeart/2011/layout/TabList"/>
    <dgm:cxn modelId="{B3D01401-F1FC-409A-9F6E-7B9A30D2DC81}" srcId="{FA7C485D-5CBB-4DD2-BD55-A55F98AEA2DA}" destId="{2D6F2EC3-0FC8-4BDC-A998-3D1A982162CD}" srcOrd="2" destOrd="0" parTransId="{B194A2C2-DC45-4112-9A2E-29C71CD59D3D}" sibTransId="{7A0DF163-065E-4113-B7EC-F539359BEF4A}"/>
    <dgm:cxn modelId="{D1318F06-7963-4506-938A-1327AE72E7B6}" type="presOf" srcId="{5065E913-F9C8-41F8-97A4-659438D88539}" destId="{527C4805-0475-4357-B56D-A76EEF57EE5C}" srcOrd="0" destOrd="0" presId="urn:microsoft.com/office/officeart/2011/layout/TabList"/>
    <dgm:cxn modelId="{19C7C43F-94BF-490C-81E3-0E955B8E7087}" srcId="{7F7AD4BD-9271-41C6-95D4-679A826AE353}" destId="{5065E913-F9C8-41F8-97A4-659438D88539}" srcOrd="0" destOrd="0" parTransId="{17FBF0DA-A503-4BE4-B7A1-300FD4F2301E}" sibTransId="{458781D6-2077-4626-B713-D5B7CA8D943D}"/>
    <dgm:cxn modelId="{21C2A603-F3A7-46AB-B92A-1ADD56F7D159}" srcId="{2D6F2EC3-0FC8-4BDC-A998-3D1A982162CD}" destId="{0B6E4B13-D5D9-4B31-8AB3-B4BEBD7C4C72}" srcOrd="0" destOrd="0" parTransId="{02DD24F0-AC18-4080-90D6-52264AC08FE7}" sibTransId="{040A3A13-D787-4D6F-A3C4-C44F803AD3AB}"/>
    <dgm:cxn modelId="{7F71E6B0-5715-499C-BB30-30CD4D93F821}" srcId="{3F80FCB8-D1B5-479E-93CB-F0B6E5117616}" destId="{4867163E-3E0B-420F-9473-DA59B5FFE14C}" srcOrd="0" destOrd="0" parTransId="{80707EF8-FC8B-4DE8-825B-368983A0646E}" sibTransId="{DD45907B-5D22-46AB-9606-B147DF3172A6}"/>
    <dgm:cxn modelId="{54ADDA56-43C1-4725-93BF-5CD39853AD88}" srcId="{FA7C485D-5CBB-4DD2-BD55-A55F98AEA2DA}" destId="{D29F88C7-74DB-429D-9B90-77EDA7EF0AA6}" srcOrd="0" destOrd="0" parTransId="{71F5368F-070D-43FD-AC60-38DC16C476D4}" sibTransId="{A26BE7D1-60AC-4136-A8FF-32A82533A34E}"/>
    <dgm:cxn modelId="{A9761855-CAF1-4027-924C-178B9D808ED5}" type="presOf" srcId="{0B6E4B13-D5D9-4B31-8AB3-B4BEBD7C4C72}" destId="{50FB0D33-87AE-4233-812F-73251BC3C096}" srcOrd="0" destOrd="0" presId="urn:microsoft.com/office/officeart/2011/layout/TabList"/>
    <dgm:cxn modelId="{B83827B6-8C51-4F06-B608-3DB341F88FEB}" type="presOf" srcId="{3F80FCB8-D1B5-479E-93CB-F0B6E5117616}" destId="{0B3A005E-62B4-4FE9-8306-26EDADAA866B}" srcOrd="0" destOrd="0" presId="urn:microsoft.com/office/officeart/2011/layout/TabList"/>
    <dgm:cxn modelId="{D6DA3A49-16CB-4072-8A2D-49D0AEE6B88B}" srcId="{FA7C485D-5CBB-4DD2-BD55-A55F98AEA2DA}" destId="{7F7AD4BD-9271-41C6-95D4-679A826AE353}" srcOrd="1" destOrd="0" parTransId="{4A638C03-CE81-4B2D-A117-E4C51629B4D5}" sibTransId="{351CC55E-1697-4E22-9FBD-96419B8A5C6C}"/>
    <dgm:cxn modelId="{FF0573A8-C613-4E10-9706-F48B60095442}" srcId="{FA7C485D-5CBB-4DD2-BD55-A55F98AEA2DA}" destId="{3F80FCB8-D1B5-479E-93CB-F0B6E5117616}" srcOrd="3" destOrd="0" parTransId="{60AFA2FF-6F5C-4E57-9F05-0E736E7F14B0}" sibTransId="{1DE01606-748B-4037-B855-FE61D37314A7}"/>
    <dgm:cxn modelId="{39ED9961-BD06-4FEF-B3F8-BC3FFCFAA806}" type="presOf" srcId="{7F7AD4BD-9271-41C6-95D4-679A826AE353}" destId="{17E0A271-6FFD-499B-8492-6F357AA8F248}" srcOrd="0" destOrd="0" presId="urn:microsoft.com/office/officeart/2011/layout/TabList"/>
    <dgm:cxn modelId="{FE5BA45D-CC2E-4B9D-9FBB-C2CCEAF8211C}" type="presOf" srcId="{4867163E-3E0B-420F-9473-DA59B5FFE14C}" destId="{6CE57D09-9454-4085-B532-22910CE42691}" srcOrd="0" destOrd="0" presId="urn:microsoft.com/office/officeart/2011/layout/TabList"/>
    <dgm:cxn modelId="{E0DAB74B-9583-4794-80CC-6233177E80EA}" type="presOf" srcId="{FA7C485D-5CBB-4DD2-BD55-A55F98AEA2DA}" destId="{2F74CE31-D2F7-4AF3-8384-E435EE1E0992}" srcOrd="0" destOrd="0" presId="urn:microsoft.com/office/officeart/2011/layout/TabList"/>
    <dgm:cxn modelId="{892A6E6F-7904-4C59-9397-BFACE2E5E1BD}" type="presOf" srcId="{D29F88C7-74DB-429D-9B90-77EDA7EF0AA6}" destId="{7C6FBC17-CDB7-4A55-9083-1047DEEBFA6A}" srcOrd="0" destOrd="0" presId="urn:microsoft.com/office/officeart/2011/layout/TabList"/>
    <dgm:cxn modelId="{2982632F-C75B-4079-B040-804C13DF6EE4}" type="presOf" srcId="{2D6F2EC3-0FC8-4BDC-A998-3D1A982162CD}" destId="{9D95C937-A2DA-45FF-A0B3-37E60EEDF4BD}" srcOrd="0" destOrd="0" presId="urn:microsoft.com/office/officeart/2011/layout/TabList"/>
    <dgm:cxn modelId="{9BFE1116-05CF-4246-B8A1-BB81E171BE63}" type="presParOf" srcId="{2F74CE31-D2F7-4AF3-8384-E435EE1E0992}" destId="{628A8669-47B5-4661-B6DC-29715B794481}" srcOrd="0" destOrd="0" presId="urn:microsoft.com/office/officeart/2011/layout/TabList"/>
    <dgm:cxn modelId="{22F530F5-E9DD-4610-9FFF-366C679E3F2D}" type="presParOf" srcId="{628A8669-47B5-4661-B6DC-29715B794481}" destId="{49AAE9CC-D36C-4568-8757-D12A187CB8FB}" srcOrd="0" destOrd="0" presId="urn:microsoft.com/office/officeart/2011/layout/TabList"/>
    <dgm:cxn modelId="{A86AB181-3691-4B2E-AE26-507B49CF87F7}" type="presParOf" srcId="{628A8669-47B5-4661-B6DC-29715B794481}" destId="{7C6FBC17-CDB7-4A55-9083-1047DEEBFA6A}" srcOrd="1" destOrd="0" presId="urn:microsoft.com/office/officeart/2011/layout/TabList"/>
    <dgm:cxn modelId="{BE74E397-6D8A-478D-A30E-D233BF60D65A}" type="presParOf" srcId="{628A8669-47B5-4661-B6DC-29715B794481}" destId="{E2049AE2-047E-4CC7-A412-40508DD4155B}" srcOrd="2" destOrd="0" presId="urn:microsoft.com/office/officeart/2011/layout/TabList"/>
    <dgm:cxn modelId="{C1EAEE8A-2262-41BB-8C30-BB14180BD5F2}" type="presParOf" srcId="{2F74CE31-D2F7-4AF3-8384-E435EE1E0992}" destId="{C3503B62-8220-4697-A2D5-A83BE922311E}" srcOrd="1" destOrd="0" presId="urn:microsoft.com/office/officeart/2011/layout/TabList"/>
    <dgm:cxn modelId="{6673E43D-E24A-4558-92F7-91592B6CC9CC}" type="presParOf" srcId="{2F74CE31-D2F7-4AF3-8384-E435EE1E0992}" destId="{B92B87BD-09FF-4415-9297-974CBAF60EE5}" srcOrd="2" destOrd="0" presId="urn:microsoft.com/office/officeart/2011/layout/TabList"/>
    <dgm:cxn modelId="{B039AC94-B673-48C3-8914-614B0453B169}" type="presParOf" srcId="{B92B87BD-09FF-4415-9297-974CBAF60EE5}" destId="{527C4805-0475-4357-B56D-A76EEF57EE5C}" srcOrd="0" destOrd="0" presId="urn:microsoft.com/office/officeart/2011/layout/TabList"/>
    <dgm:cxn modelId="{2F010BEC-28DA-49EC-81ED-DEE9ACEC29E2}" type="presParOf" srcId="{B92B87BD-09FF-4415-9297-974CBAF60EE5}" destId="{17E0A271-6FFD-499B-8492-6F357AA8F248}" srcOrd="1" destOrd="0" presId="urn:microsoft.com/office/officeart/2011/layout/TabList"/>
    <dgm:cxn modelId="{8E27A7EA-E653-47B7-A1BB-3F4E87A275EB}" type="presParOf" srcId="{B92B87BD-09FF-4415-9297-974CBAF60EE5}" destId="{F66B98CF-097A-47E2-9D98-5A964B563AF3}" srcOrd="2" destOrd="0" presId="urn:microsoft.com/office/officeart/2011/layout/TabList"/>
    <dgm:cxn modelId="{CDB8EBD8-9F49-44F0-ABA7-79403973A855}" type="presParOf" srcId="{2F74CE31-D2F7-4AF3-8384-E435EE1E0992}" destId="{70B8B7D8-6C0D-4F07-B9D1-EF9094D903C0}" srcOrd="3" destOrd="0" presId="urn:microsoft.com/office/officeart/2011/layout/TabList"/>
    <dgm:cxn modelId="{091DE365-8C94-4A57-9D69-A5D3176C460A}" type="presParOf" srcId="{2F74CE31-D2F7-4AF3-8384-E435EE1E0992}" destId="{18C5575D-A8A8-4D6F-AF40-A5EB1B4101B0}" srcOrd="4" destOrd="0" presId="urn:microsoft.com/office/officeart/2011/layout/TabList"/>
    <dgm:cxn modelId="{FAAE2339-1F95-45CB-A33B-7C6C5DCA0936}" type="presParOf" srcId="{18C5575D-A8A8-4D6F-AF40-A5EB1B4101B0}" destId="{50FB0D33-87AE-4233-812F-73251BC3C096}" srcOrd="0" destOrd="0" presId="urn:microsoft.com/office/officeart/2011/layout/TabList"/>
    <dgm:cxn modelId="{90A9CF30-21D5-41FD-9D30-0A53415EF6F3}" type="presParOf" srcId="{18C5575D-A8A8-4D6F-AF40-A5EB1B4101B0}" destId="{9D95C937-A2DA-45FF-A0B3-37E60EEDF4BD}" srcOrd="1" destOrd="0" presId="urn:microsoft.com/office/officeart/2011/layout/TabList"/>
    <dgm:cxn modelId="{C748487B-0931-4800-92E0-A375781D2181}" type="presParOf" srcId="{18C5575D-A8A8-4D6F-AF40-A5EB1B4101B0}" destId="{82E382A9-B579-41E6-97B7-E91E4C46244E}" srcOrd="2" destOrd="0" presId="urn:microsoft.com/office/officeart/2011/layout/TabList"/>
    <dgm:cxn modelId="{30BAD8BF-970C-4E78-B037-D02D46376D1A}" type="presParOf" srcId="{2F74CE31-D2F7-4AF3-8384-E435EE1E0992}" destId="{9953D2C4-886F-446E-86D9-1BA80C9D608D}" srcOrd="5" destOrd="0" presId="urn:microsoft.com/office/officeart/2011/layout/TabList"/>
    <dgm:cxn modelId="{54369E52-DCC6-4009-B04D-EE0D46C99010}" type="presParOf" srcId="{2F74CE31-D2F7-4AF3-8384-E435EE1E0992}" destId="{D7358F3A-41AA-4A84-A104-A02414ED5362}" srcOrd="6" destOrd="0" presId="urn:microsoft.com/office/officeart/2011/layout/TabList"/>
    <dgm:cxn modelId="{B22041CC-0F64-48D9-81D1-F39ECC214FFC}" type="presParOf" srcId="{D7358F3A-41AA-4A84-A104-A02414ED5362}" destId="{6CE57D09-9454-4085-B532-22910CE42691}" srcOrd="0" destOrd="0" presId="urn:microsoft.com/office/officeart/2011/layout/TabList"/>
    <dgm:cxn modelId="{63BD3E01-B8FB-4F1C-A2F5-D9E5EC8DAEF1}" type="presParOf" srcId="{D7358F3A-41AA-4A84-A104-A02414ED5362}" destId="{0B3A005E-62B4-4FE9-8306-26EDADAA866B}" srcOrd="1" destOrd="0" presId="urn:microsoft.com/office/officeart/2011/layout/TabList"/>
    <dgm:cxn modelId="{EC97A350-D20C-493C-B2B8-F69FE6781CAB}" type="presParOf" srcId="{D7358F3A-41AA-4A84-A104-A02414ED5362}" destId="{C3190BFC-96EA-4681-A0FA-1DB4B83D538B}"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D66C97-CEE2-4AB5-B251-7B4E38FC7EF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C8E40263-FD69-4E92-8B26-5EE1B9D4378A}">
      <dgm:prSet phldrT="[文字]" custT="1"/>
      <dgm:spPr/>
      <dgm:t>
        <a:bodyPr/>
        <a:lstStyle/>
        <a:p>
          <a:r>
            <a:rPr lang="zh-TW" altLang="en-US" sz="3200" b="1" dirty="0" smtClean="0">
              <a:solidFill>
                <a:srgbClr val="FF0066"/>
              </a:solidFill>
            </a:rPr>
            <a:t>人口老化</a:t>
          </a:r>
          <a:endParaRPr lang="zh-TW" altLang="en-US" sz="3200" dirty="0">
            <a:solidFill>
              <a:srgbClr val="FF0066"/>
            </a:solidFill>
          </a:endParaRPr>
        </a:p>
      </dgm:t>
    </dgm:pt>
    <dgm:pt modelId="{46F6DB40-313B-47DF-963F-612237CEE230}" type="parTrans" cxnId="{8549A86C-1CF4-4EE3-A6B9-E03A229866DC}">
      <dgm:prSet/>
      <dgm:spPr/>
      <dgm:t>
        <a:bodyPr/>
        <a:lstStyle/>
        <a:p>
          <a:endParaRPr lang="zh-TW" altLang="en-US"/>
        </a:p>
      </dgm:t>
    </dgm:pt>
    <dgm:pt modelId="{1FE2CF5D-D277-40A2-BB55-8D80F8463D0C}" type="sibTrans" cxnId="{8549A86C-1CF4-4EE3-A6B9-E03A229866DC}">
      <dgm:prSet/>
      <dgm:spPr/>
      <dgm:t>
        <a:bodyPr/>
        <a:lstStyle/>
        <a:p>
          <a:endParaRPr lang="zh-TW" altLang="en-US"/>
        </a:p>
      </dgm:t>
    </dgm:pt>
    <dgm:pt modelId="{5053968B-B6EB-4BAA-97F2-7852F514FA54}">
      <dgm:prSet phldrT="[文字]"/>
      <dgm:spPr/>
      <dgm:t>
        <a:bodyPr/>
        <a:lstStyle/>
        <a:p>
          <a:r>
            <a:rPr lang="zh-TW" altLang="en-US" dirty="0" smtClean="0">
              <a:latin typeface="+mn-ea"/>
            </a:rPr>
            <a:t>依國家發展委員會「中華民國人口推計（</a:t>
          </a:r>
          <a:r>
            <a:rPr lang="en-US" altLang="zh-TW" dirty="0" smtClean="0">
              <a:latin typeface="+mn-ea"/>
            </a:rPr>
            <a:t>103</a:t>
          </a:r>
          <a:r>
            <a:rPr lang="zh-TW" altLang="en-US" dirty="0" smtClean="0">
              <a:latin typeface="+mn-ea"/>
            </a:rPr>
            <a:t>至</a:t>
          </a:r>
          <a:r>
            <a:rPr lang="en-US" altLang="zh-TW" dirty="0" smtClean="0">
              <a:latin typeface="+mn-ea"/>
            </a:rPr>
            <a:t>150</a:t>
          </a:r>
          <a:r>
            <a:rPr lang="zh-TW" altLang="en-US" dirty="0" smtClean="0">
              <a:latin typeface="+mn-ea"/>
            </a:rPr>
            <a:t>年）」，隨著國人平均壽命的延長，我國在</a:t>
          </a:r>
          <a:r>
            <a:rPr lang="en-US" altLang="zh-TW" dirty="0" smtClean="0">
              <a:latin typeface="+mn-ea"/>
            </a:rPr>
            <a:t>82</a:t>
          </a:r>
          <a:r>
            <a:rPr lang="zh-TW" altLang="en-US" dirty="0" smtClean="0">
              <a:latin typeface="+mn-ea"/>
            </a:rPr>
            <a:t>年，</a:t>
          </a:r>
          <a:r>
            <a:rPr lang="en-US" altLang="zh-TW" dirty="0" smtClean="0">
              <a:latin typeface="+mn-ea"/>
            </a:rPr>
            <a:t>65</a:t>
          </a:r>
          <a:r>
            <a:rPr lang="zh-TW" altLang="en-US" dirty="0" smtClean="0">
              <a:latin typeface="+mn-ea"/>
            </a:rPr>
            <a:t>歲以上人口占總人口比率即超過</a:t>
          </a:r>
          <a:r>
            <a:rPr lang="en-US" altLang="zh-TW" dirty="0" smtClean="0">
              <a:latin typeface="+mn-ea"/>
            </a:rPr>
            <a:t>7%</a:t>
          </a:r>
          <a:r>
            <a:rPr lang="zh-TW" altLang="en-US" dirty="0" smtClean="0">
              <a:latin typeface="+mn-ea"/>
            </a:rPr>
            <a:t>成為高齡化（</a:t>
          </a:r>
          <a:r>
            <a:rPr lang="en-US" altLang="zh-TW" dirty="0" smtClean="0">
              <a:latin typeface="+mn-ea"/>
            </a:rPr>
            <a:t>ageing</a:t>
          </a:r>
          <a:r>
            <a:rPr lang="zh-TW" altLang="en-US" dirty="0" smtClean="0">
              <a:latin typeface="+mn-ea"/>
            </a:rPr>
            <a:t>）社會。</a:t>
          </a:r>
          <a:endParaRPr lang="zh-TW" altLang="en-US" dirty="0"/>
        </a:p>
      </dgm:t>
    </dgm:pt>
    <dgm:pt modelId="{7EB09C64-152F-4745-A553-942F0E811C30}" type="parTrans" cxnId="{BF8CE209-508A-4557-9169-E24F7045995C}">
      <dgm:prSet/>
      <dgm:spPr/>
      <dgm:t>
        <a:bodyPr/>
        <a:lstStyle/>
        <a:p>
          <a:endParaRPr lang="zh-TW" altLang="en-US"/>
        </a:p>
      </dgm:t>
    </dgm:pt>
    <dgm:pt modelId="{DE9A2753-826E-48A6-A6BF-1F40D1B06208}" type="sibTrans" cxnId="{BF8CE209-508A-4557-9169-E24F7045995C}">
      <dgm:prSet/>
      <dgm:spPr/>
      <dgm:t>
        <a:bodyPr/>
        <a:lstStyle/>
        <a:p>
          <a:endParaRPr lang="zh-TW" altLang="en-US"/>
        </a:p>
      </dgm:t>
    </dgm:pt>
    <dgm:pt modelId="{8E8FAC8E-EAEB-4B2A-82DB-CD42125BD870}">
      <dgm:prSet/>
      <dgm:spPr/>
      <dgm:t>
        <a:bodyPr/>
        <a:lstStyle/>
        <a:p>
          <a:r>
            <a:rPr lang="zh-TW" altLang="en-US" dirty="0" smtClean="0">
              <a:latin typeface="+mn-ea"/>
            </a:rPr>
            <a:t>由於戰後嬰兒潮世代陸續成為</a:t>
          </a:r>
          <a:r>
            <a:rPr lang="en-US" altLang="zh-TW" dirty="0" smtClean="0">
              <a:latin typeface="+mn-ea"/>
            </a:rPr>
            <a:t>65</a:t>
          </a:r>
          <a:r>
            <a:rPr lang="zh-TW" altLang="en-US" dirty="0" smtClean="0">
              <a:latin typeface="+mn-ea"/>
            </a:rPr>
            <a:t>歲以上人口，</a:t>
          </a:r>
          <a:r>
            <a:rPr lang="en-US" altLang="zh-TW" dirty="0" smtClean="0">
              <a:latin typeface="+mn-ea"/>
            </a:rPr>
            <a:t>103</a:t>
          </a:r>
          <a:r>
            <a:rPr lang="zh-TW" altLang="en-US" dirty="0" smtClean="0">
              <a:latin typeface="+mn-ea"/>
            </a:rPr>
            <a:t>至</a:t>
          </a:r>
          <a:r>
            <a:rPr lang="en-US" altLang="zh-TW" dirty="0" smtClean="0">
              <a:latin typeface="+mn-ea"/>
            </a:rPr>
            <a:t>114</a:t>
          </a:r>
          <a:r>
            <a:rPr lang="zh-TW" altLang="en-US" dirty="0" smtClean="0">
              <a:latin typeface="+mn-ea"/>
            </a:rPr>
            <a:t>年將為我國高齡人口成長最快速期間，推估此比率在</a:t>
          </a:r>
          <a:r>
            <a:rPr lang="en-US" altLang="zh-TW" dirty="0" smtClean="0">
              <a:latin typeface="+mn-ea"/>
            </a:rPr>
            <a:t>107</a:t>
          </a:r>
          <a:r>
            <a:rPr lang="zh-TW" altLang="en-US" dirty="0" smtClean="0">
              <a:latin typeface="+mn-ea"/>
            </a:rPr>
            <a:t>年將超過</a:t>
          </a:r>
          <a:r>
            <a:rPr lang="en-US" altLang="zh-TW" dirty="0" smtClean="0">
              <a:latin typeface="+mn-ea"/>
            </a:rPr>
            <a:t>14%</a:t>
          </a:r>
          <a:r>
            <a:rPr lang="zh-TW" altLang="en-US" dirty="0" smtClean="0">
              <a:latin typeface="+mn-ea"/>
            </a:rPr>
            <a:t>成為高齡（</a:t>
          </a:r>
          <a:r>
            <a:rPr lang="en-US" altLang="zh-TW" dirty="0" smtClean="0">
              <a:latin typeface="+mn-ea"/>
            </a:rPr>
            <a:t>aged</a:t>
          </a:r>
          <a:r>
            <a:rPr lang="zh-TW" altLang="en-US" dirty="0" smtClean="0">
              <a:latin typeface="+mn-ea"/>
            </a:rPr>
            <a:t>）社會，於</a:t>
          </a:r>
          <a:r>
            <a:rPr lang="en-US" altLang="zh-TW" dirty="0" smtClean="0">
              <a:latin typeface="+mn-ea"/>
            </a:rPr>
            <a:t>114</a:t>
          </a:r>
          <a:r>
            <a:rPr lang="zh-TW" altLang="en-US" dirty="0" smtClean="0">
              <a:latin typeface="+mn-ea"/>
            </a:rPr>
            <a:t>年達</a:t>
          </a:r>
          <a:r>
            <a:rPr lang="en-US" altLang="zh-TW" dirty="0" smtClean="0">
              <a:latin typeface="+mn-ea"/>
            </a:rPr>
            <a:t>20%</a:t>
          </a:r>
          <a:r>
            <a:rPr lang="zh-TW" altLang="en-US" dirty="0" smtClean="0">
              <a:latin typeface="+mn-ea"/>
            </a:rPr>
            <a:t>成為超高齡（</a:t>
          </a:r>
          <a:r>
            <a:rPr lang="en-US" altLang="zh-TW" dirty="0" smtClean="0">
              <a:latin typeface="+mn-ea"/>
            </a:rPr>
            <a:t>super-aged</a:t>
          </a:r>
          <a:r>
            <a:rPr lang="zh-TW" altLang="en-US" dirty="0" smtClean="0">
              <a:latin typeface="+mn-ea"/>
            </a:rPr>
            <a:t>）社會。</a:t>
          </a:r>
          <a:endParaRPr lang="en-US" altLang="zh-TW" dirty="0" smtClean="0">
            <a:latin typeface="+mn-ea"/>
          </a:endParaRPr>
        </a:p>
      </dgm:t>
    </dgm:pt>
    <dgm:pt modelId="{9E1AB1CE-FB91-4B29-88F1-B0C7C41AD251}" type="parTrans" cxnId="{3ADC80C5-4552-42A4-8FBD-20A04CC67103}">
      <dgm:prSet/>
      <dgm:spPr/>
      <dgm:t>
        <a:bodyPr/>
        <a:lstStyle/>
        <a:p>
          <a:endParaRPr lang="zh-TW" altLang="en-US"/>
        </a:p>
      </dgm:t>
    </dgm:pt>
    <dgm:pt modelId="{8950C20A-8251-4423-A43E-1DC6A49DEA62}" type="sibTrans" cxnId="{3ADC80C5-4552-42A4-8FBD-20A04CC67103}">
      <dgm:prSet/>
      <dgm:spPr/>
      <dgm:t>
        <a:bodyPr/>
        <a:lstStyle/>
        <a:p>
          <a:endParaRPr lang="zh-TW" altLang="en-US"/>
        </a:p>
      </dgm:t>
    </dgm:pt>
    <dgm:pt modelId="{CF0FA607-5EAD-4D94-B938-18D6307049CE}">
      <dgm:prSet/>
      <dgm:spPr/>
      <dgm:t>
        <a:bodyPr/>
        <a:lstStyle/>
        <a:p>
          <a:r>
            <a:rPr lang="en-US" altLang="zh-TW" smtClean="0">
              <a:latin typeface="+mn-ea"/>
            </a:rPr>
            <a:t>65</a:t>
          </a:r>
          <a:r>
            <a:rPr lang="zh-TW" altLang="en-US" smtClean="0">
              <a:latin typeface="+mn-ea"/>
            </a:rPr>
            <a:t>歲以上老年人口占總人口比率將由</a:t>
          </a:r>
          <a:r>
            <a:rPr lang="en-US" altLang="zh-TW" smtClean="0">
              <a:latin typeface="+mn-ea"/>
            </a:rPr>
            <a:t>103</a:t>
          </a:r>
          <a:r>
            <a:rPr lang="zh-TW" altLang="en-US" smtClean="0">
              <a:latin typeface="+mn-ea"/>
            </a:rPr>
            <a:t>年之</a:t>
          </a:r>
          <a:r>
            <a:rPr lang="en-US" altLang="zh-TW" smtClean="0">
              <a:latin typeface="+mn-ea"/>
            </a:rPr>
            <a:t>12.0%</a:t>
          </a:r>
          <a:r>
            <a:rPr lang="zh-TW" altLang="en-US" smtClean="0">
              <a:latin typeface="+mn-ea"/>
            </a:rPr>
            <a:t>，增加為</a:t>
          </a:r>
          <a:r>
            <a:rPr lang="en-US" altLang="zh-TW" smtClean="0">
              <a:latin typeface="+mn-ea"/>
            </a:rPr>
            <a:t>150</a:t>
          </a:r>
          <a:r>
            <a:rPr lang="zh-TW" altLang="en-US" smtClean="0">
              <a:latin typeface="+mn-ea"/>
            </a:rPr>
            <a:t>年之</a:t>
          </a:r>
          <a:r>
            <a:rPr lang="en-US" altLang="zh-TW" smtClean="0">
              <a:latin typeface="+mn-ea"/>
            </a:rPr>
            <a:t>41.0%</a:t>
          </a:r>
          <a:r>
            <a:rPr lang="zh-TW" altLang="en-US" smtClean="0">
              <a:latin typeface="+mn-ea"/>
            </a:rPr>
            <a:t>。其中，</a:t>
          </a:r>
          <a:r>
            <a:rPr lang="en-US" altLang="zh-TW" smtClean="0">
              <a:latin typeface="+mn-ea"/>
            </a:rPr>
            <a:t>80</a:t>
          </a:r>
          <a:r>
            <a:rPr lang="zh-TW" altLang="en-US" smtClean="0">
              <a:latin typeface="+mn-ea"/>
            </a:rPr>
            <a:t>歲以上人口占老年人口之比率，亦將由</a:t>
          </a:r>
          <a:r>
            <a:rPr lang="en-US" altLang="zh-TW" smtClean="0">
              <a:latin typeface="+mn-ea"/>
            </a:rPr>
            <a:t>103</a:t>
          </a:r>
          <a:r>
            <a:rPr lang="zh-TW" altLang="en-US" smtClean="0">
              <a:latin typeface="+mn-ea"/>
            </a:rPr>
            <a:t>年之</a:t>
          </a:r>
          <a:r>
            <a:rPr lang="en-US" altLang="zh-TW" smtClean="0">
              <a:latin typeface="+mn-ea"/>
            </a:rPr>
            <a:t>25.1%</a:t>
          </a:r>
          <a:r>
            <a:rPr lang="zh-TW" altLang="en-US" smtClean="0">
              <a:latin typeface="+mn-ea"/>
            </a:rPr>
            <a:t>，大幅上升為</a:t>
          </a:r>
          <a:r>
            <a:rPr lang="en-US" altLang="zh-TW" smtClean="0">
              <a:latin typeface="+mn-ea"/>
            </a:rPr>
            <a:t>150</a:t>
          </a:r>
          <a:r>
            <a:rPr lang="zh-TW" altLang="en-US" smtClean="0">
              <a:latin typeface="+mn-ea"/>
            </a:rPr>
            <a:t>年之</a:t>
          </a:r>
          <a:r>
            <a:rPr lang="en-US" altLang="zh-TW" smtClean="0">
              <a:latin typeface="+mn-ea"/>
            </a:rPr>
            <a:t>43.2%</a:t>
          </a:r>
          <a:r>
            <a:rPr lang="zh-TW" altLang="en-US" smtClean="0">
              <a:latin typeface="+mn-ea"/>
            </a:rPr>
            <a:t>。</a:t>
          </a:r>
          <a:endParaRPr lang="zh-TW" altLang="en-US" dirty="0" smtClean="0">
            <a:latin typeface="+mn-ea"/>
          </a:endParaRPr>
        </a:p>
      </dgm:t>
    </dgm:pt>
    <dgm:pt modelId="{59422E93-B13D-4ED9-A4B9-100506B980FC}" type="parTrans" cxnId="{76E42C92-677F-4B86-B660-DD40B9C069AD}">
      <dgm:prSet/>
      <dgm:spPr/>
      <dgm:t>
        <a:bodyPr/>
        <a:lstStyle/>
        <a:p>
          <a:endParaRPr lang="zh-TW" altLang="en-US"/>
        </a:p>
      </dgm:t>
    </dgm:pt>
    <dgm:pt modelId="{315F9FDE-EF35-4A98-815C-2F2E5B14E433}" type="sibTrans" cxnId="{76E42C92-677F-4B86-B660-DD40B9C069AD}">
      <dgm:prSet/>
      <dgm:spPr/>
      <dgm:t>
        <a:bodyPr/>
        <a:lstStyle/>
        <a:p>
          <a:endParaRPr lang="zh-TW" altLang="en-US"/>
        </a:p>
      </dgm:t>
    </dgm:pt>
    <dgm:pt modelId="{E463606B-5577-4177-9E54-2B824CEDD7D4}" type="pres">
      <dgm:prSet presAssocID="{A2D66C97-CEE2-4AB5-B251-7B4E38FC7EF3}" presName="linear" presStyleCnt="0">
        <dgm:presLayoutVars>
          <dgm:animLvl val="lvl"/>
          <dgm:resizeHandles val="exact"/>
        </dgm:presLayoutVars>
      </dgm:prSet>
      <dgm:spPr/>
      <dgm:t>
        <a:bodyPr/>
        <a:lstStyle/>
        <a:p>
          <a:endParaRPr lang="zh-TW" altLang="en-US"/>
        </a:p>
      </dgm:t>
    </dgm:pt>
    <dgm:pt modelId="{BAF6C444-8A71-413E-ACB4-9F072E796F8E}" type="pres">
      <dgm:prSet presAssocID="{C8E40263-FD69-4E92-8B26-5EE1B9D4378A}" presName="parentText" presStyleLbl="node1" presStyleIdx="0" presStyleCnt="1">
        <dgm:presLayoutVars>
          <dgm:chMax val="0"/>
          <dgm:bulletEnabled val="1"/>
        </dgm:presLayoutVars>
      </dgm:prSet>
      <dgm:spPr/>
      <dgm:t>
        <a:bodyPr/>
        <a:lstStyle/>
        <a:p>
          <a:endParaRPr lang="zh-TW" altLang="en-US"/>
        </a:p>
      </dgm:t>
    </dgm:pt>
    <dgm:pt modelId="{E8307AD0-EB2D-4F6E-B8D7-6B30CEEAAF76}" type="pres">
      <dgm:prSet presAssocID="{C8E40263-FD69-4E92-8B26-5EE1B9D4378A}" presName="childText" presStyleLbl="revTx" presStyleIdx="0" presStyleCnt="1">
        <dgm:presLayoutVars>
          <dgm:bulletEnabled val="1"/>
        </dgm:presLayoutVars>
      </dgm:prSet>
      <dgm:spPr/>
      <dgm:t>
        <a:bodyPr/>
        <a:lstStyle/>
        <a:p>
          <a:endParaRPr lang="zh-TW" altLang="en-US"/>
        </a:p>
      </dgm:t>
    </dgm:pt>
  </dgm:ptLst>
  <dgm:cxnLst>
    <dgm:cxn modelId="{76E42C92-677F-4B86-B660-DD40B9C069AD}" srcId="{C8E40263-FD69-4E92-8B26-5EE1B9D4378A}" destId="{CF0FA607-5EAD-4D94-B938-18D6307049CE}" srcOrd="2" destOrd="0" parTransId="{59422E93-B13D-4ED9-A4B9-100506B980FC}" sibTransId="{315F9FDE-EF35-4A98-815C-2F2E5B14E433}"/>
    <dgm:cxn modelId="{A053ABB4-859A-4A0B-82AA-33257AD311E3}" type="presOf" srcId="{5053968B-B6EB-4BAA-97F2-7852F514FA54}" destId="{E8307AD0-EB2D-4F6E-B8D7-6B30CEEAAF76}" srcOrd="0" destOrd="0" presId="urn:microsoft.com/office/officeart/2005/8/layout/vList2"/>
    <dgm:cxn modelId="{8549A86C-1CF4-4EE3-A6B9-E03A229866DC}" srcId="{A2D66C97-CEE2-4AB5-B251-7B4E38FC7EF3}" destId="{C8E40263-FD69-4E92-8B26-5EE1B9D4378A}" srcOrd="0" destOrd="0" parTransId="{46F6DB40-313B-47DF-963F-612237CEE230}" sibTransId="{1FE2CF5D-D277-40A2-BB55-8D80F8463D0C}"/>
    <dgm:cxn modelId="{4B717B9A-0FC8-4A13-9849-DE840E4F185F}" type="presOf" srcId="{A2D66C97-CEE2-4AB5-B251-7B4E38FC7EF3}" destId="{E463606B-5577-4177-9E54-2B824CEDD7D4}" srcOrd="0" destOrd="0" presId="urn:microsoft.com/office/officeart/2005/8/layout/vList2"/>
    <dgm:cxn modelId="{3ADC80C5-4552-42A4-8FBD-20A04CC67103}" srcId="{C8E40263-FD69-4E92-8B26-5EE1B9D4378A}" destId="{8E8FAC8E-EAEB-4B2A-82DB-CD42125BD870}" srcOrd="1" destOrd="0" parTransId="{9E1AB1CE-FB91-4B29-88F1-B0C7C41AD251}" sibTransId="{8950C20A-8251-4423-A43E-1DC6A49DEA62}"/>
    <dgm:cxn modelId="{CB68AA7B-37C4-4BF5-9191-9DDFEA1FA233}" type="presOf" srcId="{C8E40263-FD69-4E92-8B26-5EE1B9D4378A}" destId="{BAF6C444-8A71-413E-ACB4-9F072E796F8E}" srcOrd="0" destOrd="0" presId="urn:microsoft.com/office/officeart/2005/8/layout/vList2"/>
    <dgm:cxn modelId="{B26D0689-7A0F-4AC1-B460-430036CC7337}" type="presOf" srcId="{8E8FAC8E-EAEB-4B2A-82DB-CD42125BD870}" destId="{E8307AD0-EB2D-4F6E-B8D7-6B30CEEAAF76}" srcOrd="0" destOrd="1" presId="urn:microsoft.com/office/officeart/2005/8/layout/vList2"/>
    <dgm:cxn modelId="{BF8CE209-508A-4557-9169-E24F7045995C}" srcId="{C8E40263-FD69-4E92-8B26-5EE1B9D4378A}" destId="{5053968B-B6EB-4BAA-97F2-7852F514FA54}" srcOrd="0" destOrd="0" parTransId="{7EB09C64-152F-4745-A553-942F0E811C30}" sibTransId="{DE9A2753-826E-48A6-A6BF-1F40D1B06208}"/>
    <dgm:cxn modelId="{6D770A27-09DA-426B-A795-DFE728F5A547}" type="presOf" srcId="{CF0FA607-5EAD-4D94-B938-18D6307049CE}" destId="{E8307AD0-EB2D-4F6E-B8D7-6B30CEEAAF76}" srcOrd="0" destOrd="2" presId="urn:microsoft.com/office/officeart/2005/8/layout/vList2"/>
    <dgm:cxn modelId="{B501F8C6-FADE-4F32-8605-35731565608D}" type="presParOf" srcId="{E463606B-5577-4177-9E54-2B824CEDD7D4}" destId="{BAF6C444-8A71-413E-ACB4-9F072E796F8E}" srcOrd="0" destOrd="0" presId="urn:microsoft.com/office/officeart/2005/8/layout/vList2"/>
    <dgm:cxn modelId="{647FA4A6-BF3E-4C24-A873-B972B9A734D9}" type="presParOf" srcId="{E463606B-5577-4177-9E54-2B824CEDD7D4}" destId="{E8307AD0-EB2D-4F6E-B8D7-6B30CEEAAF7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D66C97-CEE2-4AB5-B251-7B4E38FC7EF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C8E40263-FD69-4E92-8B26-5EE1B9D4378A}">
      <dgm:prSet phldrT="[文字]" custT="1"/>
      <dgm:spPr/>
      <dgm:t>
        <a:bodyPr/>
        <a:lstStyle/>
        <a:p>
          <a:r>
            <a:rPr lang="zh-TW" altLang="en-US" sz="3200" b="1" dirty="0" smtClean="0">
              <a:solidFill>
                <a:srgbClr val="FF0066"/>
              </a:solidFill>
            </a:rPr>
            <a:t>照顧服務需求增加</a:t>
          </a:r>
          <a:endParaRPr lang="zh-TW" altLang="en-US" sz="3200" dirty="0">
            <a:solidFill>
              <a:srgbClr val="FF0066"/>
            </a:solidFill>
          </a:endParaRPr>
        </a:p>
      </dgm:t>
    </dgm:pt>
    <dgm:pt modelId="{46F6DB40-313B-47DF-963F-612237CEE230}" type="parTrans" cxnId="{8549A86C-1CF4-4EE3-A6B9-E03A229866DC}">
      <dgm:prSet/>
      <dgm:spPr/>
      <dgm:t>
        <a:bodyPr/>
        <a:lstStyle/>
        <a:p>
          <a:endParaRPr lang="zh-TW" altLang="en-US"/>
        </a:p>
      </dgm:t>
    </dgm:pt>
    <dgm:pt modelId="{1FE2CF5D-D277-40A2-BB55-8D80F8463D0C}" type="sibTrans" cxnId="{8549A86C-1CF4-4EE3-A6B9-E03A229866DC}">
      <dgm:prSet/>
      <dgm:spPr/>
      <dgm:t>
        <a:bodyPr/>
        <a:lstStyle/>
        <a:p>
          <a:endParaRPr lang="zh-TW" altLang="en-US"/>
        </a:p>
      </dgm:t>
    </dgm:pt>
    <dgm:pt modelId="{9012BFAA-CF85-4DC5-BA92-777F6392A9F8}">
      <dgm:prSet phldrT="[文字]"/>
      <dgm:spPr/>
      <dgm:t>
        <a:bodyPr/>
        <a:lstStyle/>
        <a:p>
          <a:r>
            <a:rPr lang="zh-TW" altLang="en-US" dirty="0" smtClean="0">
              <a:latin typeface="+mn-ea"/>
            </a:rPr>
            <a:t>依衛生署</a:t>
          </a:r>
          <a:r>
            <a:rPr lang="en-US" altLang="zh-TW" dirty="0" smtClean="0">
              <a:latin typeface="+mn-ea"/>
            </a:rPr>
            <a:t>2012</a:t>
          </a:r>
          <a:r>
            <a:rPr lang="zh-TW" altLang="en-US" dirty="0" smtClean="0">
              <a:latin typeface="+mn-ea"/>
            </a:rPr>
            <a:t>年國民長照需要調查中顯示，推估</a:t>
          </a:r>
          <a:r>
            <a:rPr lang="en-US" altLang="zh-TW" dirty="0" smtClean="0">
              <a:latin typeface="+mn-ea"/>
            </a:rPr>
            <a:t>2011</a:t>
          </a:r>
          <a:r>
            <a:rPr lang="zh-TW" altLang="en-US" dirty="0" smtClean="0">
              <a:latin typeface="+mn-ea"/>
            </a:rPr>
            <a:t>年長期照顧需求人口為</a:t>
          </a:r>
          <a:r>
            <a:rPr lang="en-US" altLang="zh-TW" dirty="0" smtClean="0">
              <a:latin typeface="+mn-ea"/>
            </a:rPr>
            <a:t>67</a:t>
          </a:r>
          <a:r>
            <a:rPr lang="zh-TW" altLang="en-US" dirty="0" smtClean="0">
              <a:latin typeface="+mn-ea"/>
            </a:rPr>
            <a:t>萬人（其中</a:t>
          </a:r>
          <a:r>
            <a:rPr lang="en-US" altLang="zh-TW" dirty="0" smtClean="0">
              <a:latin typeface="+mn-ea"/>
            </a:rPr>
            <a:t>65</a:t>
          </a:r>
          <a:r>
            <a:rPr lang="zh-TW" altLang="en-US" dirty="0" smtClean="0">
              <a:latin typeface="+mn-ea"/>
            </a:rPr>
            <a:t>歲以上者有</a:t>
          </a:r>
          <a:r>
            <a:rPr lang="en-US" altLang="zh-TW" dirty="0" smtClean="0">
              <a:latin typeface="+mn-ea"/>
            </a:rPr>
            <a:t>41</a:t>
          </a:r>
          <a:r>
            <a:rPr lang="zh-TW" altLang="en-US" dirty="0" smtClean="0">
              <a:latin typeface="+mn-ea"/>
            </a:rPr>
            <a:t>萬人），至</a:t>
          </a:r>
          <a:r>
            <a:rPr lang="en-US" altLang="zh-TW" dirty="0" smtClean="0">
              <a:latin typeface="+mn-ea"/>
            </a:rPr>
            <a:t>2021</a:t>
          </a:r>
          <a:r>
            <a:rPr lang="zh-TW" altLang="en-US" dirty="0" smtClean="0">
              <a:latin typeface="+mn-ea"/>
            </a:rPr>
            <a:t>年長照需求人口為</a:t>
          </a:r>
          <a:r>
            <a:rPr lang="en-US" altLang="zh-TW" dirty="0" smtClean="0">
              <a:latin typeface="+mn-ea"/>
            </a:rPr>
            <a:t>88</a:t>
          </a:r>
          <a:r>
            <a:rPr lang="zh-TW" altLang="en-US" dirty="0" smtClean="0">
              <a:latin typeface="+mn-ea"/>
            </a:rPr>
            <a:t>萬人（其中</a:t>
          </a:r>
          <a:r>
            <a:rPr lang="en-US" altLang="zh-TW" dirty="0" smtClean="0">
              <a:latin typeface="+mn-ea"/>
            </a:rPr>
            <a:t>65</a:t>
          </a:r>
          <a:r>
            <a:rPr lang="zh-TW" altLang="en-US" dirty="0" smtClean="0">
              <a:latin typeface="+mn-ea"/>
            </a:rPr>
            <a:t>歲以上者有</a:t>
          </a:r>
          <a:r>
            <a:rPr lang="en-US" altLang="zh-TW" dirty="0" smtClean="0">
              <a:latin typeface="+mn-ea"/>
            </a:rPr>
            <a:t>62</a:t>
          </a:r>
          <a:r>
            <a:rPr lang="zh-TW" altLang="en-US" dirty="0" smtClean="0">
              <a:latin typeface="+mn-ea"/>
            </a:rPr>
            <a:t>萬人）。 </a:t>
          </a:r>
          <a:endParaRPr lang="zh-TW" altLang="en-US" dirty="0"/>
        </a:p>
      </dgm:t>
    </dgm:pt>
    <dgm:pt modelId="{908716C5-DCAB-41FE-9D1D-745A23A7161E}" type="parTrans" cxnId="{12CC129E-E5D5-4DCE-901D-34584FA6FC4B}">
      <dgm:prSet/>
      <dgm:spPr/>
      <dgm:t>
        <a:bodyPr/>
        <a:lstStyle/>
        <a:p>
          <a:endParaRPr lang="zh-TW" altLang="en-US"/>
        </a:p>
      </dgm:t>
    </dgm:pt>
    <dgm:pt modelId="{900D9AC1-1753-42D9-8F62-5EAE7BDE30B5}" type="sibTrans" cxnId="{12CC129E-E5D5-4DCE-901D-34584FA6FC4B}">
      <dgm:prSet/>
      <dgm:spPr/>
      <dgm:t>
        <a:bodyPr/>
        <a:lstStyle/>
        <a:p>
          <a:endParaRPr lang="zh-TW" altLang="en-US"/>
        </a:p>
      </dgm:t>
    </dgm:pt>
    <dgm:pt modelId="{4BF089CA-C099-45A2-8345-8CF767B7FF35}">
      <dgm:prSet/>
      <dgm:spPr/>
      <dgm:t>
        <a:bodyPr/>
        <a:lstStyle/>
        <a:p>
          <a:r>
            <a:rPr lang="zh-TW" altLang="en-US" dirty="0" smtClean="0">
              <a:latin typeface="+mn-ea"/>
            </a:rPr>
            <a:t>在過去傳統社會被視為應由家庭承擔之照顧責任，因都市化及家庭結構改變等因素，在照顧功能上逐漸弱化，在長期照顧需求產生時，勢必更多地尋求外部資源進入協助。</a:t>
          </a:r>
        </a:p>
      </dgm:t>
    </dgm:pt>
    <dgm:pt modelId="{C2B8B08D-097A-4DCA-B56D-7C30DDE28AD2}" type="parTrans" cxnId="{89E458A3-6E2B-44E3-BC00-D85B81EB76BD}">
      <dgm:prSet/>
      <dgm:spPr/>
      <dgm:t>
        <a:bodyPr/>
        <a:lstStyle/>
        <a:p>
          <a:endParaRPr lang="zh-TW" altLang="en-US"/>
        </a:p>
      </dgm:t>
    </dgm:pt>
    <dgm:pt modelId="{0845034A-9DC3-44E3-A76F-CA635F5A0573}" type="sibTrans" cxnId="{89E458A3-6E2B-44E3-BC00-D85B81EB76BD}">
      <dgm:prSet/>
      <dgm:spPr/>
      <dgm:t>
        <a:bodyPr/>
        <a:lstStyle/>
        <a:p>
          <a:endParaRPr lang="zh-TW" altLang="en-US"/>
        </a:p>
      </dgm:t>
    </dgm:pt>
    <dgm:pt modelId="{E463606B-5577-4177-9E54-2B824CEDD7D4}" type="pres">
      <dgm:prSet presAssocID="{A2D66C97-CEE2-4AB5-B251-7B4E38FC7EF3}" presName="linear" presStyleCnt="0">
        <dgm:presLayoutVars>
          <dgm:animLvl val="lvl"/>
          <dgm:resizeHandles val="exact"/>
        </dgm:presLayoutVars>
      </dgm:prSet>
      <dgm:spPr/>
      <dgm:t>
        <a:bodyPr/>
        <a:lstStyle/>
        <a:p>
          <a:endParaRPr lang="zh-TW" altLang="en-US"/>
        </a:p>
      </dgm:t>
    </dgm:pt>
    <dgm:pt modelId="{BAF6C444-8A71-413E-ACB4-9F072E796F8E}" type="pres">
      <dgm:prSet presAssocID="{C8E40263-FD69-4E92-8B26-5EE1B9D4378A}" presName="parentText" presStyleLbl="node1" presStyleIdx="0" presStyleCnt="1" custLinFactNeighborY="-3387">
        <dgm:presLayoutVars>
          <dgm:chMax val="0"/>
          <dgm:bulletEnabled val="1"/>
        </dgm:presLayoutVars>
      </dgm:prSet>
      <dgm:spPr/>
      <dgm:t>
        <a:bodyPr/>
        <a:lstStyle/>
        <a:p>
          <a:endParaRPr lang="zh-TW" altLang="en-US"/>
        </a:p>
      </dgm:t>
    </dgm:pt>
    <dgm:pt modelId="{E8307AD0-EB2D-4F6E-B8D7-6B30CEEAAF76}" type="pres">
      <dgm:prSet presAssocID="{C8E40263-FD69-4E92-8B26-5EE1B9D4378A}" presName="childText" presStyleLbl="revTx" presStyleIdx="0" presStyleCnt="1">
        <dgm:presLayoutVars>
          <dgm:bulletEnabled val="1"/>
        </dgm:presLayoutVars>
      </dgm:prSet>
      <dgm:spPr/>
      <dgm:t>
        <a:bodyPr/>
        <a:lstStyle/>
        <a:p>
          <a:endParaRPr lang="zh-TW" altLang="en-US"/>
        </a:p>
      </dgm:t>
    </dgm:pt>
  </dgm:ptLst>
  <dgm:cxnLst>
    <dgm:cxn modelId="{C931F40E-8436-4700-AAF2-A0C5DAB94F1D}" type="presOf" srcId="{9012BFAA-CF85-4DC5-BA92-777F6392A9F8}" destId="{E8307AD0-EB2D-4F6E-B8D7-6B30CEEAAF76}" srcOrd="0" destOrd="0" presId="urn:microsoft.com/office/officeart/2005/8/layout/vList2"/>
    <dgm:cxn modelId="{DD7C58D8-FF43-41FF-850D-F2FC1C10567C}" type="presOf" srcId="{4BF089CA-C099-45A2-8345-8CF767B7FF35}" destId="{E8307AD0-EB2D-4F6E-B8D7-6B30CEEAAF76}" srcOrd="0" destOrd="1" presId="urn:microsoft.com/office/officeart/2005/8/layout/vList2"/>
    <dgm:cxn modelId="{89E458A3-6E2B-44E3-BC00-D85B81EB76BD}" srcId="{C8E40263-FD69-4E92-8B26-5EE1B9D4378A}" destId="{4BF089CA-C099-45A2-8345-8CF767B7FF35}" srcOrd="1" destOrd="0" parTransId="{C2B8B08D-097A-4DCA-B56D-7C30DDE28AD2}" sibTransId="{0845034A-9DC3-44E3-A76F-CA635F5A0573}"/>
    <dgm:cxn modelId="{8549A86C-1CF4-4EE3-A6B9-E03A229866DC}" srcId="{A2D66C97-CEE2-4AB5-B251-7B4E38FC7EF3}" destId="{C8E40263-FD69-4E92-8B26-5EE1B9D4378A}" srcOrd="0" destOrd="0" parTransId="{46F6DB40-313B-47DF-963F-612237CEE230}" sibTransId="{1FE2CF5D-D277-40A2-BB55-8D80F8463D0C}"/>
    <dgm:cxn modelId="{12CC129E-E5D5-4DCE-901D-34584FA6FC4B}" srcId="{C8E40263-FD69-4E92-8B26-5EE1B9D4378A}" destId="{9012BFAA-CF85-4DC5-BA92-777F6392A9F8}" srcOrd="0" destOrd="0" parTransId="{908716C5-DCAB-41FE-9D1D-745A23A7161E}" sibTransId="{900D9AC1-1753-42D9-8F62-5EAE7BDE30B5}"/>
    <dgm:cxn modelId="{988676BF-33C4-44A3-95BC-3B2490D672E5}" type="presOf" srcId="{C8E40263-FD69-4E92-8B26-5EE1B9D4378A}" destId="{BAF6C444-8A71-413E-ACB4-9F072E796F8E}" srcOrd="0" destOrd="0" presId="urn:microsoft.com/office/officeart/2005/8/layout/vList2"/>
    <dgm:cxn modelId="{9495A08A-9DFA-4699-9376-03A80D9597FB}" type="presOf" srcId="{A2D66C97-CEE2-4AB5-B251-7B4E38FC7EF3}" destId="{E463606B-5577-4177-9E54-2B824CEDD7D4}" srcOrd="0" destOrd="0" presId="urn:microsoft.com/office/officeart/2005/8/layout/vList2"/>
    <dgm:cxn modelId="{6A260BEF-D4E1-4A0E-BD75-8C704406019D}" type="presParOf" srcId="{E463606B-5577-4177-9E54-2B824CEDD7D4}" destId="{BAF6C444-8A71-413E-ACB4-9F072E796F8E}" srcOrd="0" destOrd="0" presId="urn:microsoft.com/office/officeart/2005/8/layout/vList2"/>
    <dgm:cxn modelId="{36E4DC70-0B56-4398-992D-CC504D50BE6E}" type="presParOf" srcId="{E463606B-5577-4177-9E54-2B824CEDD7D4}" destId="{E8307AD0-EB2D-4F6E-B8D7-6B30CEEAAF7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D66C97-CEE2-4AB5-B251-7B4E38FC7EF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C8E40263-FD69-4E92-8B26-5EE1B9D4378A}">
      <dgm:prSet phldrT="[文字]"/>
      <dgm:spPr/>
      <dgm:t>
        <a:bodyPr/>
        <a:lstStyle/>
        <a:p>
          <a:r>
            <a:rPr lang="zh-TW" altLang="en-US" b="1" dirty="0" smtClean="0">
              <a:solidFill>
                <a:srgbClr val="FF0066"/>
              </a:solidFill>
            </a:rPr>
            <a:t>長期照顧資源未臻完備</a:t>
          </a:r>
          <a:endParaRPr lang="zh-TW" altLang="en-US" dirty="0">
            <a:solidFill>
              <a:srgbClr val="FF0066"/>
            </a:solidFill>
          </a:endParaRPr>
        </a:p>
      </dgm:t>
    </dgm:pt>
    <dgm:pt modelId="{46F6DB40-313B-47DF-963F-612237CEE230}" type="parTrans" cxnId="{8549A86C-1CF4-4EE3-A6B9-E03A229866DC}">
      <dgm:prSet/>
      <dgm:spPr/>
      <dgm:t>
        <a:bodyPr/>
        <a:lstStyle/>
        <a:p>
          <a:endParaRPr lang="zh-TW" altLang="en-US"/>
        </a:p>
      </dgm:t>
    </dgm:pt>
    <dgm:pt modelId="{1FE2CF5D-D277-40A2-BB55-8D80F8463D0C}" type="sibTrans" cxnId="{8549A86C-1CF4-4EE3-A6B9-E03A229866DC}">
      <dgm:prSet/>
      <dgm:spPr/>
      <dgm:t>
        <a:bodyPr/>
        <a:lstStyle/>
        <a:p>
          <a:endParaRPr lang="zh-TW" altLang="en-US"/>
        </a:p>
      </dgm:t>
    </dgm:pt>
    <dgm:pt modelId="{9012BFAA-CF85-4DC5-BA92-777F6392A9F8}">
      <dgm:prSet phldrT="[文字]"/>
      <dgm:spPr/>
      <dgm:t>
        <a:bodyPr/>
        <a:lstStyle/>
        <a:p>
          <a:r>
            <a:rPr lang="zh-TW" altLang="zh-TW" dirty="0" smtClean="0"/>
            <a:t>機構式照顧及外籍看護工雖能提供</a:t>
          </a:r>
          <a:r>
            <a:rPr lang="en-US" altLang="zh-TW" dirty="0" smtClean="0"/>
            <a:t>24</a:t>
          </a:r>
          <a:r>
            <a:rPr lang="zh-TW" altLang="zh-TW" dirty="0" smtClean="0"/>
            <a:t>小時全天照顧，政府提供的長照服務也能滿足部分需求，但仍有許多不符個案需求，或是結構性因素上無法突破的困境。</a:t>
          </a:r>
          <a:endParaRPr lang="zh-TW" altLang="en-US" dirty="0"/>
        </a:p>
      </dgm:t>
    </dgm:pt>
    <dgm:pt modelId="{908716C5-DCAB-41FE-9D1D-745A23A7161E}" type="parTrans" cxnId="{12CC129E-E5D5-4DCE-901D-34584FA6FC4B}">
      <dgm:prSet/>
      <dgm:spPr/>
      <dgm:t>
        <a:bodyPr/>
        <a:lstStyle/>
        <a:p>
          <a:endParaRPr lang="zh-TW" altLang="en-US"/>
        </a:p>
      </dgm:t>
    </dgm:pt>
    <dgm:pt modelId="{900D9AC1-1753-42D9-8F62-5EAE7BDE30B5}" type="sibTrans" cxnId="{12CC129E-E5D5-4DCE-901D-34584FA6FC4B}">
      <dgm:prSet/>
      <dgm:spPr/>
      <dgm:t>
        <a:bodyPr/>
        <a:lstStyle/>
        <a:p>
          <a:endParaRPr lang="zh-TW" altLang="en-US"/>
        </a:p>
      </dgm:t>
    </dgm:pt>
    <dgm:pt modelId="{ABB88532-F9B9-4B15-92A5-F0BDE0BC5B20}">
      <dgm:prSet/>
      <dgm:spPr/>
      <dgm:t>
        <a:bodyPr/>
        <a:lstStyle/>
        <a:p>
          <a:r>
            <a:rPr lang="zh-TW" altLang="zh-TW" dirty="0" smtClean="0"/>
            <a:t>社會高度依賴個別聘僱外籍看護工</a:t>
          </a:r>
          <a:r>
            <a:rPr lang="zh-TW" altLang="en-US" dirty="0" smtClean="0"/>
            <a:t>，然</a:t>
          </a:r>
          <a:r>
            <a:rPr lang="zh-TW" altLang="zh-TW" dirty="0" smtClean="0"/>
            <a:t>缺乏照顧服務訓練及管理的外籍看護工並無法全面解決家庭照顧問題</a:t>
          </a:r>
          <a:r>
            <a:rPr lang="zh-TW" altLang="en-US" dirty="0" smtClean="0"/>
            <a:t>。</a:t>
          </a:r>
          <a:endParaRPr lang="en-US" altLang="zh-TW" dirty="0" smtClean="0"/>
        </a:p>
      </dgm:t>
    </dgm:pt>
    <dgm:pt modelId="{72830215-90D8-44F0-A572-3C42249630C0}" type="parTrans" cxnId="{AB5F075A-7AA9-44D0-B5BE-740AFC0B8A21}">
      <dgm:prSet/>
      <dgm:spPr/>
      <dgm:t>
        <a:bodyPr/>
        <a:lstStyle/>
        <a:p>
          <a:endParaRPr lang="zh-TW" altLang="en-US"/>
        </a:p>
      </dgm:t>
    </dgm:pt>
    <dgm:pt modelId="{58ABFC17-39F4-4419-AA41-2D2F5B92C300}" type="sibTrans" cxnId="{AB5F075A-7AA9-44D0-B5BE-740AFC0B8A21}">
      <dgm:prSet/>
      <dgm:spPr/>
      <dgm:t>
        <a:bodyPr/>
        <a:lstStyle/>
        <a:p>
          <a:endParaRPr lang="zh-TW" altLang="en-US"/>
        </a:p>
      </dgm:t>
    </dgm:pt>
    <dgm:pt modelId="{E463606B-5577-4177-9E54-2B824CEDD7D4}" type="pres">
      <dgm:prSet presAssocID="{A2D66C97-CEE2-4AB5-B251-7B4E38FC7EF3}" presName="linear" presStyleCnt="0">
        <dgm:presLayoutVars>
          <dgm:animLvl val="lvl"/>
          <dgm:resizeHandles val="exact"/>
        </dgm:presLayoutVars>
      </dgm:prSet>
      <dgm:spPr/>
      <dgm:t>
        <a:bodyPr/>
        <a:lstStyle/>
        <a:p>
          <a:endParaRPr lang="zh-TW" altLang="en-US"/>
        </a:p>
      </dgm:t>
    </dgm:pt>
    <dgm:pt modelId="{BAF6C444-8A71-413E-ACB4-9F072E796F8E}" type="pres">
      <dgm:prSet presAssocID="{C8E40263-FD69-4E92-8B26-5EE1B9D4378A}" presName="parentText" presStyleLbl="node1" presStyleIdx="0" presStyleCnt="1" custLinFactNeighborX="193" custLinFactNeighborY="-133">
        <dgm:presLayoutVars>
          <dgm:chMax val="0"/>
          <dgm:bulletEnabled val="1"/>
        </dgm:presLayoutVars>
      </dgm:prSet>
      <dgm:spPr/>
      <dgm:t>
        <a:bodyPr/>
        <a:lstStyle/>
        <a:p>
          <a:endParaRPr lang="zh-TW" altLang="en-US"/>
        </a:p>
      </dgm:t>
    </dgm:pt>
    <dgm:pt modelId="{E8307AD0-EB2D-4F6E-B8D7-6B30CEEAAF76}" type="pres">
      <dgm:prSet presAssocID="{C8E40263-FD69-4E92-8B26-5EE1B9D4378A}" presName="childText" presStyleLbl="revTx" presStyleIdx="0" presStyleCnt="1">
        <dgm:presLayoutVars>
          <dgm:bulletEnabled val="1"/>
        </dgm:presLayoutVars>
      </dgm:prSet>
      <dgm:spPr/>
      <dgm:t>
        <a:bodyPr/>
        <a:lstStyle/>
        <a:p>
          <a:endParaRPr lang="zh-TW" altLang="en-US"/>
        </a:p>
      </dgm:t>
    </dgm:pt>
  </dgm:ptLst>
  <dgm:cxnLst>
    <dgm:cxn modelId="{29A9F5FB-FAD1-43EF-BDC2-926A45233DC1}" type="presOf" srcId="{A2D66C97-CEE2-4AB5-B251-7B4E38FC7EF3}" destId="{E463606B-5577-4177-9E54-2B824CEDD7D4}" srcOrd="0" destOrd="0" presId="urn:microsoft.com/office/officeart/2005/8/layout/vList2"/>
    <dgm:cxn modelId="{8549A86C-1CF4-4EE3-A6B9-E03A229866DC}" srcId="{A2D66C97-CEE2-4AB5-B251-7B4E38FC7EF3}" destId="{C8E40263-FD69-4E92-8B26-5EE1B9D4378A}" srcOrd="0" destOrd="0" parTransId="{46F6DB40-313B-47DF-963F-612237CEE230}" sibTransId="{1FE2CF5D-D277-40A2-BB55-8D80F8463D0C}"/>
    <dgm:cxn modelId="{AB5F075A-7AA9-44D0-B5BE-740AFC0B8A21}" srcId="{C8E40263-FD69-4E92-8B26-5EE1B9D4378A}" destId="{ABB88532-F9B9-4B15-92A5-F0BDE0BC5B20}" srcOrd="1" destOrd="0" parTransId="{72830215-90D8-44F0-A572-3C42249630C0}" sibTransId="{58ABFC17-39F4-4419-AA41-2D2F5B92C300}"/>
    <dgm:cxn modelId="{3EAA3212-2E68-4498-B4FD-579878CBB795}" type="presOf" srcId="{9012BFAA-CF85-4DC5-BA92-777F6392A9F8}" destId="{E8307AD0-EB2D-4F6E-B8D7-6B30CEEAAF76}" srcOrd="0" destOrd="0" presId="urn:microsoft.com/office/officeart/2005/8/layout/vList2"/>
    <dgm:cxn modelId="{12CC129E-E5D5-4DCE-901D-34584FA6FC4B}" srcId="{C8E40263-FD69-4E92-8B26-5EE1B9D4378A}" destId="{9012BFAA-CF85-4DC5-BA92-777F6392A9F8}" srcOrd="0" destOrd="0" parTransId="{908716C5-DCAB-41FE-9D1D-745A23A7161E}" sibTransId="{900D9AC1-1753-42D9-8F62-5EAE7BDE30B5}"/>
    <dgm:cxn modelId="{8FE97809-F108-4BDC-B9F0-42AF2C0A308F}" type="presOf" srcId="{C8E40263-FD69-4E92-8B26-5EE1B9D4378A}" destId="{BAF6C444-8A71-413E-ACB4-9F072E796F8E}" srcOrd="0" destOrd="0" presId="urn:microsoft.com/office/officeart/2005/8/layout/vList2"/>
    <dgm:cxn modelId="{01EBCF64-A0AF-498F-80E2-75F9F73DC1D0}" type="presOf" srcId="{ABB88532-F9B9-4B15-92A5-F0BDE0BC5B20}" destId="{E8307AD0-EB2D-4F6E-B8D7-6B30CEEAAF76}" srcOrd="0" destOrd="1" presId="urn:microsoft.com/office/officeart/2005/8/layout/vList2"/>
    <dgm:cxn modelId="{23A96E20-0BC9-4750-8C17-CD83E684EDDB}" type="presParOf" srcId="{E463606B-5577-4177-9E54-2B824CEDD7D4}" destId="{BAF6C444-8A71-413E-ACB4-9F072E796F8E}" srcOrd="0" destOrd="0" presId="urn:microsoft.com/office/officeart/2005/8/layout/vList2"/>
    <dgm:cxn modelId="{0BD5F7D1-7C2E-4E06-A58E-7DC356E15CD9}" type="presParOf" srcId="{E463606B-5577-4177-9E54-2B824CEDD7D4}" destId="{E8307AD0-EB2D-4F6E-B8D7-6B30CEEAAF7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622088-2761-4C63-8D4B-219C0E599B74}" type="doc">
      <dgm:prSet loTypeId="urn:microsoft.com/office/officeart/2005/8/layout/arrow1" loCatId="process" qsTypeId="urn:microsoft.com/office/officeart/2005/8/quickstyle/simple3" qsCatId="simple" csTypeId="urn:microsoft.com/office/officeart/2005/8/colors/colorful2" csCatId="colorful" phldr="1"/>
      <dgm:spPr/>
      <dgm:t>
        <a:bodyPr/>
        <a:lstStyle/>
        <a:p>
          <a:endParaRPr lang="zh-TW" altLang="en-US"/>
        </a:p>
      </dgm:t>
    </dgm:pt>
    <dgm:pt modelId="{F3C4B839-A7D0-4B3E-A666-0A1EBF751B97}">
      <dgm:prSet phldrT="[文字]"/>
      <dgm:spPr/>
      <dgm:t>
        <a:bodyPr/>
        <a:lstStyle/>
        <a:p>
          <a:r>
            <a:rPr lang="zh-TW" altLang="en-US" dirty="0" smtClean="0"/>
            <a:t>長期照護</a:t>
          </a:r>
          <a:endParaRPr lang="zh-TW" altLang="en-US" dirty="0"/>
        </a:p>
      </dgm:t>
    </dgm:pt>
    <dgm:pt modelId="{6CF7CF23-1FDE-4639-82BC-444D97A1EDE6}" type="parTrans" cxnId="{950CE1DA-DFBB-4426-926C-254C2AB50A10}">
      <dgm:prSet/>
      <dgm:spPr/>
      <dgm:t>
        <a:bodyPr/>
        <a:lstStyle/>
        <a:p>
          <a:endParaRPr lang="zh-TW" altLang="en-US"/>
        </a:p>
      </dgm:t>
    </dgm:pt>
    <dgm:pt modelId="{AA481703-C228-4924-8040-B6312402AEA5}" type="sibTrans" cxnId="{950CE1DA-DFBB-4426-926C-254C2AB50A10}">
      <dgm:prSet/>
      <dgm:spPr/>
      <dgm:t>
        <a:bodyPr/>
        <a:lstStyle/>
        <a:p>
          <a:endParaRPr lang="zh-TW" altLang="en-US"/>
        </a:p>
      </dgm:t>
    </dgm:pt>
    <dgm:pt modelId="{C61207CC-F56E-4F89-9A6A-CF84814F51AC}">
      <dgm:prSet phldrT="[文字]"/>
      <dgm:spPr/>
      <dgm:t>
        <a:bodyPr/>
        <a:lstStyle/>
        <a:p>
          <a:r>
            <a:rPr lang="zh-TW" altLang="en-US" dirty="0" smtClean="0"/>
            <a:t>長期照顧</a:t>
          </a:r>
          <a:endParaRPr lang="zh-TW" altLang="en-US" dirty="0"/>
        </a:p>
      </dgm:t>
    </dgm:pt>
    <dgm:pt modelId="{04CC70AD-B3E1-46C4-841C-BB8BA1596BB7}" type="parTrans" cxnId="{9D659B82-57D4-4FD5-B24B-09CC5B12964E}">
      <dgm:prSet/>
      <dgm:spPr/>
      <dgm:t>
        <a:bodyPr/>
        <a:lstStyle/>
        <a:p>
          <a:endParaRPr lang="zh-TW" altLang="en-US"/>
        </a:p>
      </dgm:t>
    </dgm:pt>
    <dgm:pt modelId="{35795328-BE91-4AB7-B525-B18FD4125F7A}" type="sibTrans" cxnId="{9D659B82-57D4-4FD5-B24B-09CC5B12964E}">
      <dgm:prSet/>
      <dgm:spPr/>
      <dgm:t>
        <a:bodyPr/>
        <a:lstStyle/>
        <a:p>
          <a:endParaRPr lang="zh-TW" altLang="en-US"/>
        </a:p>
      </dgm:t>
    </dgm:pt>
    <dgm:pt modelId="{89578FC8-5DE4-439C-92CE-C7742CCD1998}" type="pres">
      <dgm:prSet presAssocID="{23622088-2761-4C63-8D4B-219C0E599B74}" presName="cycle" presStyleCnt="0">
        <dgm:presLayoutVars>
          <dgm:dir/>
          <dgm:resizeHandles val="exact"/>
        </dgm:presLayoutVars>
      </dgm:prSet>
      <dgm:spPr/>
      <dgm:t>
        <a:bodyPr/>
        <a:lstStyle/>
        <a:p>
          <a:endParaRPr lang="zh-TW" altLang="en-US"/>
        </a:p>
      </dgm:t>
    </dgm:pt>
    <dgm:pt modelId="{464E3F5C-075D-45BC-9CC2-144238D04107}" type="pres">
      <dgm:prSet presAssocID="{F3C4B839-A7D0-4B3E-A666-0A1EBF751B97}" presName="arrow" presStyleLbl="node1" presStyleIdx="0" presStyleCnt="2" custRadScaleRad="55869" custRadScaleInc="-3154">
        <dgm:presLayoutVars>
          <dgm:bulletEnabled val="1"/>
        </dgm:presLayoutVars>
      </dgm:prSet>
      <dgm:spPr/>
      <dgm:t>
        <a:bodyPr/>
        <a:lstStyle/>
        <a:p>
          <a:endParaRPr lang="zh-TW" altLang="en-US"/>
        </a:p>
      </dgm:t>
    </dgm:pt>
    <dgm:pt modelId="{0E321CA7-BEAF-4D2C-80EC-7BCD117C7387}" type="pres">
      <dgm:prSet presAssocID="{C61207CC-F56E-4F89-9A6A-CF84814F51AC}" presName="arrow" presStyleLbl="node1" presStyleIdx="1" presStyleCnt="2" custRadScaleRad="21394" custRadScaleInc="11">
        <dgm:presLayoutVars>
          <dgm:bulletEnabled val="1"/>
        </dgm:presLayoutVars>
      </dgm:prSet>
      <dgm:spPr/>
      <dgm:t>
        <a:bodyPr/>
        <a:lstStyle/>
        <a:p>
          <a:endParaRPr lang="zh-TW" altLang="en-US"/>
        </a:p>
      </dgm:t>
    </dgm:pt>
  </dgm:ptLst>
  <dgm:cxnLst>
    <dgm:cxn modelId="{0C3891C7-DFA2-406E-9583-20C13E0799F1}" type="presOf" srcId="{23622088-2761-4C63-8D4B-219C0E599B74}" destId="{89578FC8-5DE4-439C-92CE-C7742CCD1998}" srcOrd="0" destOrd="0" presId="urn:microsoft.com/office/officeart/2005/8/layout/arrow1"/>
    <dgm:cxn modelId="{950CE1DA-DFBB-4426-926C-254C2AB50A10}" srcId="{23622088-2761-4C63-8D4B-219C0E599B74}" destId="{F3C4B839-A7D0-4B3E-A666-0A1EBF751B97}" srcOrd="0" destOrd="0" parTransId="{6CF7CF23-1FDE-4639-82BC-444D97A1EDE6}" sibTransId="{AA481703-C228-4924-8040-B6312402AEA5}"/>
    <dgm:cxn modelId="{9D659B82-57D4-4FD5-B24B-09CC5B12964E}" srcId="{23622088-2761-4C63-8D4B-219C0E599B74}" destId="{C61207CC-F56E-4F89-9A6A-CF84814F51AC}" srcOrd="1" destOrd="0" parTransId="{04CC70AD-B3E1-46C4-841C-BB8BA1596BB7}" sibTransId="{35795328-BE91-4AB7-B525-B18FD4125F7A}"/>
    <dgm:cxn modelId="{E79E3141-26F2-4321-91AA-5728F7E35F16}" type="presOf" srcId="{C61207CC-F56E-4F89-9A6A-CF84814F51AC}" destId="{0E321CA7-BEAF-4D2C-80EC-7BCD117C7387}" srcOrd="0" destOrd="0" presId="urn:microsoft.com/office/officeart/2005/8/layout/arrow1"/>
    <dgm:cxn modelId="{AB45F432-7FBC-40C0-BFDF-CDC57254E357}" type="presOf" srcId="{F3C4B839-A7D0-4B3E-A666-0A1EBF751B97}" destId="{464E3F5C-075D-45BC-9CC2-144238D04107}" srcOrd="0" destOrd="0" presId="urn:microsoft.com/office/officeart/2005/8/layout/arrow1"/>
    <dgm:cxn modelId="{BAAB10D7-B8BB-4F6F-8AF2-07FD381A4E59}" type="presParOf" srcId="{89578FC8-5DE4-439C-92CE-C7742CCD1998}" destId="{464E3F5C-075D-45BC-9CC2-144238D04107}" srcOrd="0" destOrd="0" presId="urn:microsoft.com/office/officeart/2005/8/layout/arrow1"/>
    <dgm:cxn modelId="{0E2487F2-DE13-4A39-B68B-A9E30709CE77}" type="presParOf" srcId="{89578FC8-5DE4-439C-92CE-C7742CCD1998}" destId="{0E321CA7-BEAF-4D2C-80EC-7BCD117C7387}" srcOrd="1" destOrd="0" presId="urn:microsoft.com/office/officeart/2005/8/layout/arrow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E21CAF-D92B-4CC6-9923-037D13B64B7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zh-TW" altLang="en-US"/>
        </a:p>
      </dgm:t>
    </dgm:pt>
    <dgm:pt modelId="{6BCF3B74-70F6-4458-829C-277E4F258244}">
      <dgm:prSet phldrT="[文字]"/>
      <dgm:spPr/>
      <dgm:t>
        <a:bodyPr/>
        <a:lstStyle/>
        <a:p>
          <a:r>
            <a:rPr lang="zh-TW" altLang="en-US" dirty="0" smtClean="0"/>
            <a:t>醫療照護</a:t>
          </a:r>
          <a:endParaRPr lang="zh-TW" altLang="en-US" dirty="0"/>
        </a:p>
      </dgm:t>
    </dgm:pt>
    <dgm:pt modelId="{02C404DC-8218-43C3-B962-9EE097764D5A}" type="parTrans" cxnId="{9B1A1707-9508-4856-BB6D-D3D50E904489}">
      <dgm:prSet/>
      <dgm:spPr/>
      <dgm:t>
        <a:bodyPr/>
        <a:lstStyle/>
        <a:p>
          <a:endParaRPr lang="zh-TW" altLang="en-US"/>
        </a:p>
      </dgm:t>
    </dgm:pt>
    <dgm:pt modelId="{4F7D2CF9-8E7A-4255-9D2E-2846E49E1E56}" type="sibTrans" cxnId="{9B1A1707-9508-4856-BB6D-D3D50E904489}">
      <dgm:prSet/>
      <dgm:spPr/>
      <dgm:t>
        <a:bodyPr/>
        <a:lstStyle/>
        <a:p>
          <a:endParaRPr lang="zh-TW" altLang="en-US"/>
        </a:p>
      </dgm:t>
    </dgm:pt>
    <dgm:pt modelId="{73254680-5148-4B65-A99C-47E5018BB350}">
      <dgm:prSet phldrT="[文字]"/>
      <dgm:spPr/>
      <dgm:t>
        <a:bodyPr/>
        <a:lstStyle/>
        <a:p>
          <a:r>
            <a:rPr lang="zh-TW" altLang="en-US" dirty="0" smtClean="0"/>
            <a:t>生活照顧</a:t>
          </a:r>
          <a:endParaRPr lang="zh-TW" altLang="en-US" dirty="0"/>
        </a:p>
      </dgm:t>
    </dgm:pt>
    <dgm:pt modelId="{6615B131-6C17-4724-8CA6-F759144B36EB}" type="parTrans" cxnId="{EFADC731-F0C6-4230-81CF-C558C613E7A7}">
      <dgm:prSet/>
      <dgm:spPr/>
      <dgm:t>
        <a:bodyPr/>
        <a:lstStyle/>
        <a:p>
          <a:endParaRPr lang="zh-TW" altLang="en-US"/>
        </a:p>
      </dgm:t>
    </dgm:pt>
    <dgm:pt modelId="{0E915FBD-86A7-489A-AEF8-2BB9598CC941}" type="sibTrans" cxnId="{EFADC731-F0C6-4230-81CF-C558C613E7A7}">
      <dgm:prSet/>
      <dgm:spPr/>
      <dgm:t>
        <a:bodyPr/>
        <a:lstStyle/>
        <a:p>
          <a:endParaRPr lang="zh-TW" altLang="en-US"/>
        </a:p>
      </dgm:t>
    </dgm:pt>
    <dgm:pt modelId="{D92F45C2-8003-486D-BEE3-4C082DADBF47}" type="pres">
      <dgm:prSet presAssocID="{7FE21CAF-D92B-4CC6-9923-037D13B64B7A}" presName="diagram" presStyleCnt="0">
        <dgm:presLayoutVars>
          <dgm:dir/>
          <dgm:resizeHandles val="exact"/>
        </dgm:presLayoutVars>
      </dgm:prSet>
      <dgm:spPr/>
      <dgm:t>
        <a:bodyPr/>
        <a:lstStyle/>
        <a:p>
          <a:endParaRPr lang="zh-TW" altLang="en-US"/>
        </a:p>
      </dgm:t>
    </dgm:pt>
    <dgm:pt modelId="{9FBC88D3-0EE1-4EB9-8957-2809AB8A194F}" type="pres">
      <dgm:prSet presAssocID="{6BCF3B74-70F6-4458-829C-277E4F258244}" presName="node" presStyleLbl="node1" presStyleIdx="0" presStyleCnt="2" custLinFactX="-51320" custLinFactNeighborX="-100000" custLinFactNeighborY="1760">
        <dgm:presLayoutVars>
          <dgm:bulletEnabled val="1"/>
        </dgm:presLayoutVars>
      </dgm:prSet>
      <dgm:spPr/>
      <dgm:t>
        <a:bodyPr/>
        <a:lstStyle/>
        <a:p>
          <a:endParaRPr lang="zh-TW" altLang="en-US"/>
        </a:p>
      </dgm:t>
    </dgm:pt>
    <dgm:pt modelId="{E483B0E3-04CD-4257-8C25-EA9F85397624}" type="pres">
      <dgm:prSet presAssocID="{4F7D2CF9-8E7A-4255-9D2E-2846E49E1E56}" presName="sibTrans" presStyleCnt="0"/>
      <dgm:spPr/>
    </dgm:pt>
    <dgm:pt modelId="{A491735B-CE40-4EBA-968F-3AAC1B463EB7}" type="pres">
      <dgm:prSet presAssocID="{73254680-5148-4B65-A99C-47E5018BB350}" presName="node" presStyleLbl="node1" presStyleIdx="1" presStyleCnt="2" custLinFactX="100000" custLinFactNeighborX="115785" custLinFactNeighborY="-21">
        <dgm:presLayoutVars>
          <dgm:bulletEnabled val="1"/>
        </dgm:presLayoutVars>
      </dgm:prSet>
      <dgm:spPr/>
      <dgm:t>
        <a:bodyPr/>
        <a:lstStyle/>
        <a:p>
          <a:endParaRPr lang="zh-TW" altLang="en-US"/>
        </a:p>
      </dgm:t>
    </dgm:pt>
  </dgm:ptLst>
  <dgm:cxnLst>
    <dgm:cxn modelId="{D5C53A78-5BD9-4E1C-B39C-42D190AF489B}" type="presOf" srcId="{6BCF3B74-70F6-4458-829C-277E4F258244}" destId="{9FBC88D3-0EE1-4EB9-8957-2809AB8A194F}" srcOrd="0" destOrd="0" presId="urn:microsoft.com/office/officeart/2005/8/layout/default"/>
    <dgm:cxn modelId="{EFADC731-F0C6-4230-81CF-C558C613E7A7}" srcId="{7FE21CAF-D92B-4CC6-9923-037D13B64B7A}" destId="{73254680-5148-4B65-A99C-47E5018BB350}" srcOrd="1" destOrd="0" parTransId="{6615B131-6C17-4724-8CA6-F759144B36EB}" sibTransId="{0E915FBD-86A7-489A-AEF8-2BB9598CC941}"/>
    <dgm:cxn modelId="{09389B1F-5C94-4E81-8E79-63C39CFA49A0}" type="presOf" srcId="{7FE21CAF-D92B-4CC6-9923-037D13B64B7A}" destId="{D92F45C2-8003-486D-BEE3-4C082DADBF47}" srcOrd="0" destOrd="0" presId="urn:microsoft.com/office/officeart/2005/8/layout/default"/>
    <dgm:cxn modelId="{DEE6F5E7-C1CC-4BF3-86EB-BA955AD0B0FC}" type="presOf" srcId="{73254680-5148-4B65-A99C-47E5018BB350}" destId="{A491735B-CE40-4EBA-968F-3AAC1B463EB7}" srcOrd="0" destOrd="0" presId="urn:microsoft.com/office/officeart/2005/8/layout/default"/>
    <dgm:cxn modelId="{9B1A1707-9508-4856-BB6D-D3D50E904489}" srcId="{7FE21CAF-D92B-4CC6-9923-037D13B64B7A}" destId="{6BCF3B74-70F6-4458-829C-277E4F258244}" srcOrd="0" destOrd="0" parTransId="{02C404DC-8218-43C3-B962-9EE097764D5A}" sibTransId="{4F7D2CF9-8E7A-4255-9D2E-2846E49E1E56}"/>
    <dgm:cxn modelId="{F428E8E0-7252-4340-B305-5D55FAEA33C5}" type="presParOf" srcId="{D92F45C2-8003-486D-BEE3-4C082DADBF47}" destId="{9FBC88D3-0EE1-4EB9-8957-2809AB8A194F}" srcOrd="0" destOrd="0" presId="urn:microsoft.com/office/officeart/2005/8/layout/default"/>
    <dgm:cxn modelId="{978A7C7F-7DAA-4118-9B5D-B2DB035B1B89}" type="presParOf" srcId="{D92F45C2-8003-486D-BEE3-4C082DADBF47}" destId="{E483B0E3-04CD-4257-8C25-EA9F85397624}" srcOrd="1" destOrd="0" presId="urn:microsoft.com/office/officeart/2005/8/layout/default"/>
    <dgm:cxn modelId="{F84C20E1-1C4A-40E6-9CAE-71DAD5BA8872}" type="presParOf" srcId="{D92F45C2-8003-486D-BEE3-4C082DADBF47}" destId="{A491735B-CE40-4EBA-968F-3AAC1B463EB7}" srcOrd="2"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466623-AA81-44B7-9D6B-B27C0D2F27D4}"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zh-TW" altLang="en-US"/>
        </a:p>
      </dgm:t>
    </dgm:pt>
    <dgm:pt modelId="{0B79CFA1-3A6A-41F9-B5F8-50D141D5B0CC}">
      <dgm:prSet phldrT="[文字]"/>
      <dgm:spPr/>
      <dgm:t>
        <a:bodyPr/>
        <a:lstStyle/>
        <a:p>
          <a:r>
            <a:rPr lang="zh-TW" altLang="en-US" dirty="0" smtClean="0"/>
            <a:t>急性醫療</a:t>
          </a:r>
          <a:endParaRPr lang="zh-TW" altLang="en-US" dirty="0"/>
        </a:p>
      </dgm:t>
    </dgm:pt>
    <dgm:pt modelId="{A4984FCD-210B-46C3-9824-FE4FACC05162}" type="parTrans" cxnId="{885E3167-1D02-493D-8CE0-E65D3A6B521D}">
      <dgm:prSet/>
      <dgm:spPr/>
      <dgm:t>
        <a:bodyPr/>
        <a:lstStyle/>
        <a:p>
          <a:endParaRPr lang="zh-TW" altLang="en-US"/>
        </a:p>
      </dgm:t>
    </dgm:pt>
    <dgm:pt modelId="{28AE0EAF-A27D-46B9-BAFC-764475E56E23}" type="sibTrans" cxnId="{885E3167-1D02-493D-8CE0-E65D3A6B521D}">
      <dgm:prSet/>
      <dgm:spPr/>
      <dgm:t>
        <a:bodyPr/>
        <a:lstStyle/>
        <a:p>
          <a:endParaRPr lang="zh-TW" altLang="en-US"/>
        </a:p>
      </dgm:t>
    </dgm:pt>
    <dgm:pt modelId="{35EEE55F-6EAE-42BE-8F2E-85395F9FDDE0}">
      <dgm:prSet phldrT="[文字]"/>
      <dgm:spPr/>
      <dgm:t>
        <a:bodyPr/>
        <a:lstStyle/>
        <a:p>
          <a:r>
            <a:rPr lang="zh-TW" altLang="en-US" dirty="0" smtClean="0"/>
            <a:t>慢性醫療</a:t>
          </a:r>
          <a:endParaRPr lang="zh-TW" altLang="en-US" dirty="0"/>
        </a:p>
      </dgm:t>
    </dgm:pt>
    <dgm:pt modelId="{12D845F9-9B75-4901-94FD-77A361FE6559}" type="parTrans" cxnId="{76784F9A-C877-48BC-B2FC-D38CA4CEF6E5}">
      <dgm:prSet/>
      <dgm:spPr/>
      <dgm:t>
        <a:bodyPr/>
        <a:lstStyle/>
        <a:p>
          <a:endParaRPr lang="zh-TW" altLang="en-US"/>
        </a:p>
      </dgm:t>
    </dgm:pt>
    <dgm:pt modelId="{187B5292-CC04-4E1B-9DB3-6D39DE6F4AA3}" type="sibTrans" cxnId="{76784F9A-C877-48BC-B2FC-D38CA4CEF6E5}">
      <dgm:prSet/>
      <dgm:spPr/>
      <dgm:t>
        <a:bodyPr/>
        <a:lstStyle/>
        <a:p>
          <a:endParaRPr lang="zh-TW" altLang="en-US"/>
        </a:p>
      </dgm:t>
    </dgm:pt>
    <dgm:pt modelId="{B9313B98-88D4-46F0-AF49-2BD86B1984AF}">
      <dgm:prSet phldrT="[文字]"/>
      <dgm:spPr/>
      <dgm:t>
        <a:bodyPr/>
        <a:lstStyle/>
        <a:p>
          <a:r>
            <a:rPr lang="zh-TW" altLang="en-US" dirty="0" smtClean="0"/>
            <a:t>非技術性護理</a:t>
          </a:r>
          <a:endParaRPr lang="zh-TW" altLang="en-US" dirty="0"/>
        </a:p>
      </dgm:t>
    </dgm:pt>
    <dgm:pt modelId="{EAE1F339-4612-45B5-9BDC-D23CC2FD9412}" type="parTrans" cxnId="{691F5B12-55B9-44CE-BED2-28431F3CFC2B}">
      <dgm:prSet/>
      <dgm:spPr/>
      <dgm:t>
        <a:bodyPr/>
        <a:lstStyle/>
        <a:p>
          <a:endParaRPr lang="zh-TW" altLang="en-US"/>
        </a:p>
      </dgm:t>
    </dgm:pt>
    <dgm:pt modelId="{BE9F3332-E23C-43D7-A130-85910E058122}" type="sibTrans" cxnId="{691F5B12-55B9-44CE-BED2-28431F3CFC2B}">
      <dgm:prSet/>
      <dgm:spPr/>
      <dgm:t>
        <a:bodyPr/>
        <a:lstStyle/>
        <a:p>
          <a:endParaRPr lang="zh-TW" altLang="en-US"/>
        </a:p>
      </dgm:t>
    </dgm:pt>
    <dgm:pt modelId="{0A1F863F-0E8A-475F-980F-243CC7B4B412}">
      <dgm:prSet phldrT="[文字]"/>
      <dgm:spPr/>
      <dgm:t>
        <a:bodyPr/>
        <a:lstStyle/>
        <a:p>
          <a:r>
            <a:rPr lang="zh-TW" altLang="en-US" dirty="0" smtClean="0"/>
            <a:t>安養服務</a:t>
          </a:r>
          <a:endParaRPr lang="zh-TW" altLang="en-US" dirty="0"/>
        </a:p>
      </dgm:t>
    </dgm:pt>
    <dgm:pt modelId="{8D0BEA56-6272-49AE-9D13-A0DC4945018A}" type="parTrans" cxnId="{89037EF9-6F8F-4788-9716-ED7BA5BBC4FC}">
      <dgm:prSet/>
      <dgm:spPr/>
      <dgm:t>
        <a:bodyPr/>
        <a:lstStyle/>
        <a:p>
          <a:endParaRPr lang="zh-TW" altLang="en-US"/>
        </a:p>
      </dgm:t>
    </dgm:pt>
    <dgm:pt modelId="{CBAD3712-E422-41B6-A30E-C53167839AF1}" type="sibTrans" cxnId="{89037EF9-6F8F-4788-9716-ED7BA5BBC4FC}">
      <dgm:prSet/>
      <dgm:spPr/>
      <dgm:t>
        <a:bodyPr/>
        <a:lstStyle/>
        <a:p>
          <a:endParaRPr lang="zh-TW" altLang="en-US"/>
        </a:p>
      </dgm:t>
    </dgm:pt>
    <dgm:pt modelId="{57946445-D510-4CD6-BC75-DEBA2B0F3B01}">
      <dgm:prSet phldrT="[文字]"/>
      <dgm:spPr/>
      <dgm:t>
        <a:bodyPr/>
        <a:lstStyle/>
        <a:p>
          <a:r>
            <a:rPr lang="zh-TW" altLang="en-US" dirty="0" smtClean="0"/>
            <a:t>技術性護理</a:t>
          </a:r>
          <a:endParaRPr lang="zh-TW" altLang="en-US" dirty="0"/>
        </a:p>
      </dgm:t>
    </dgm:pt>
    <dgm:pt modelId="{09157A26-1E7A-4153-8B1B-06C9048A986A}" type="parTrans" cxnId="{0ABEDB5F-3FC9-4928-B145-7A21192187FF}">
      <dgm:prSet/>
      <dgm:spPr/>
      <dgm:t>
        <a:bodyPr/>
        <a:lstStyle/>
        <a:p>
          <a:endParaRPr lang="zh-TW" altLang="en-US"/>
        </a:p>
      </dgm:t>
    </dgm:pt>
    <dgm:pt modelId="{6BEFB452-4072-4833-8C24-631D25372144}" type="sibTrans" cxnId="{0ABEDB5F-3FC9-4928-B145-7A21192187FF}">
      <dgm:prSet/>
      <dgm:spPr/>
      <dgm:t>
        <a:bodyPr/>
        <a:lstStyle/>
        <a:p>
          <a:endParaRPr lang="zh-TW" altLang="en-US"/>
        </a:p>
      </dgm:t>
    </dgm:pt>
    <dgm:pt modelId="{592EAD08-E8DF-4257-88A8-785E191593DB}" type="pres">
      <dgm:prSet presAssocID="{53466623-AA81-44B7-9D6B-B27C0D2F27D4}" presName="diagram" presStyleCnt="0">
        <dgm:presLayoutVars>
          <dgm:dir/>
          <dgm:resizeHandles val="exact"/>
        </dgm:presLayoutVars>
      </dgm:prSet>
      <dgm:spPr/>
      <dgm:t>
        <a:bodyPr/>
        <a:lstStyle/>
        <a:p>
          <a:endParaRPr lang="zh-TW" altLang="en-US"/>
        </a:p>
      </dgm:t>
    </dgm:pt>
    <dgm:pt modelId="{A87357FF-B171-43E0-B401-2FA0B3C1157C}" type="pres">
      <dgm:prSet presAssocID="{0B79CFA1-3A6A-41F9-B5F8-50D141D5B0CC}" presName="node" presStyleLbl="node1" presStyleIdx="0" presStyleCnt="5" custLinFactX="-188403" custLinFactNeighborX="-200000" custLinFactNeighborY="0">
        <dgm:presLayoutVars>
          <dgm:bulletEnabled val="1"/>
        </dgm:presLayoutVars>
      </dgm:prSet>
      <dgm:spPr/>
      <dgm:t>
        <a:bodyPr/>
        <a:lstStyle/>
        <a:p>
          <a:endParaRPr lang="zh-TW" altLang="en-US"/>
        </a:p>
      </dgm:t>
    </dgm:pt>
    <dgm:pt modelId="{A238B145-CD8F-423A-9EB8-FE4BB156FF48}" type="pres">
      <dgm:prSet presAssocID="{28AE0EAF-A27D-46B9-BAFC-764475E56E23}" presName="sibTrans" presStyleCnt="0"/>
      <dgm:spPr/>
    </dgm:pt>
    <dgm:pt modelId="{B82F9298-D68A-4C17-9EA4-4ABB536D1009}" type="pres">
      <dgm:prSet presAssocID="{35EEE55F-6EAE-42BE-8F2E-85395F9FDDE0}" presName="node" presStyleLbl="node1" presStyleIdx="1" presStyleCnt="5" custLinFactNeighborX="-20999" custLinFactNeighborY="2924">
        <dgm:presLayoutVars>
          <dgm:bulletEnabled val="1"/>
        </dgm:presLayoutVars>
      </dgm:prSet>
      <dgm:spPr/>
      <dgm:t>
        <a:bodyPr/>
        <a:lstStyle/>
        <a:p>
          <a:endParaRPr lang="zh-TW" altLang="en-US"/>
        </a:p>
      </dgm:t>
    </dgm:pt>
    <dgm:pt modelId="{11D00EF1-5A03-4099-B124-5586A2329856}" type="pres">
      <dgm:prSet presAssocID="{187B5292-CC04-4E1B-9DB3-6D39DE6F4AA3}" presName="sibTrans" presStyleCnt="0"/>
      <dgm:spPr/>
    </dgm:pt>
    <dgm:pt modelId="{0BEE03AA-3F5E-4C23-A40C-F35D7D68BEC8}" type="pres">
      <dgm:prSet presAssocID="{57946445-D510-4CD6-BC75-DEBA2B0F3B01}" presName="node" presStyleLbl="node1" presStyleIdx="2" presStyleCnt="5" custLinFactNeighborX="-32431" custLinFactNeighborY="945">
        <dgm:presLayoutVars>
          <dgm:bulletEnabled val="1"/>
        </dgm:presLayoutVars>
      </dgm:prSet>
      <dgm:spPr/>
      <dgm:t>
        <a:bodyPr/>
        <a:lstStyle/>
        <a:p>
          <a:endParaRPr lang="zh-TW" altLang="en-US"/>
        </a:p>
      </dgm:t>
    </dgm:pt>
    <dgm:pt modelId="{951425F9-485D-4451-9676-53C9FD048FF6}" type="pres">
      <dgm:prSet presAssocID="{6BEFB452-4072-4833-8C24-631D25372144}" presName="sibTrans" presStyleCnt="0"/>
      <dgm:spPr/>
    </dgm:pt>
    <dgm:pt modelId="{42B6D7E8-870F-4E12-A1FC-85780247D02F}" type="pres">
      <dgm:prSet presAssocID="{B9313B98-88D4-46F0-AF49-2BD86B1984AF}" presName="node" presStyleLbl="node1" presStyleIdx="3" presStyleCnt="5" custLinFactNeighborX="16308" custLinFactNeighborY="2154">
        <dgm:presLayoutVars>
          <dgm:bulletEnabled val="1"/>
        </dgm:presLayoutVars>
      </dgm:prSet>
      <dgm:spPr/>
      <dgm:t>
        <a:bodyPr/>
        <a:lstStyle/>
        <a:p>
          <a:endParaRPr lang="zh-TW" altLang="en-US"/>
        </a:p>
      </dgm:t>
    </dgm:pt>
    <dgm:pt modelId="{416F2473-A6CA-47D2-AA7D-C183D7B0FC6E}" type="pres">
      <dgm:prSet presAssocID="{BE9F3332-E23C-43D7-A130-85910E058122}" presName="sibTrans" presStyleCnt="0"/>
      <dgm:spPr/>
    </dgm:pt>
    <dgm:pt modelId="{02DDAB1B-5282-4B63-BCAB-50056CCFA7B9}" type="pres">
      <dgm:prSet presAssocID="{0A1F863F-0E8A-475F-980F-243CC7B4B412}" presName="node" presStyleLbl="node1" presStyleIdx="4" presStyleCnt="5" custLinFactNeighborX="-712">
        <dgm:presLayoutVars>
          <dgm:bulletEnabled val="1"/>
        </dgm:presLayoutVars>
      </dgm:prSet>
      <dgm:spPr/>
      <dgm:t>
        <a:bodyPr/>
        <a:lstStyle/>
        <a:p>
          <a:endParaRPr lang="zh-TW" altLang="en-US"/>
        </a:p>
      </dgm:t>
    </dgm:pt>
  </dgm:ptLst>
  <dgm:cxnLst>
    <dgm:cxn modelId="{691F5B12-55B9-44CE-BED2-28431F3CFC2B}" srcId="{53466623-AA81-44B7-9D6B-B27C0D2F27D4}" destId="{B9313B98-88D4-46F0-AF49-2BD86B1984AF}" srcOrd="3" destOrd="0" parTransId="{EAE1F339-4612-45B5-9BDC-D23CC2FD9412}" sibTransId="{BE9F3332-E23C-43D7-A130-85910E058122}"/>
    <dgm:cxn modelId="{4102EAAA-5709-4568-A799-AB4A9383B639}" type="presOf" srcId="{0B79CFA1-3A6A-41F9-B5F8-50D141D5B0CC}" destId="{A87357FF-B171-43E0-B401-2FA0B3C1157C}" srcOrd="0" destOrd="0" presId="urn:microsoft.com/office/officeart/2005/8/layout/default"/>
    <dgm:cxn modelId="{4AF0AA4A-A6DF-4C93-A226-B9455CF04E7C}" type="presOf" srcId="{57946445-D510-4CD6-BC75-DEBA2B0F3B01}" destId="{0BEE03AA-3F5E-4C23-A40C-F35D7D68BEC8}" srcOrd="0" destOrd="0" presId="urn:microsoft.com/office/officeart/2005/8/layout/default"/>
    <dgm:cxn modelId="{0ABEDB5F-3FC9-4928-B145-7A21192187FF}" srcId="{53466623-AA81-44B7-9D6B-B27C0D2F27D4}" destId="{57946445-D510-4CD6-BC75-DEBA2B0F3B01}" srcOrd="2" destOrd="0" parTransId="{09157A26-1E7A-4153-8B1B-06C9048A986A}" sibTransId="{6BEFB452-4072-4833-8C24-631D25372144}"/>
    <dgm:cxn modelId="{8F39153E-098C-4C3E-8147-279B77DDCFCA}" type="presOf" srcId="{B9313B98-88D4-46F0-AF49-2BD86B1984AF}" destId="{42B6D7E8-870F-4E12-A1FC-85780247D02F}" srcOrd="0" destOrd="0" presId="urn:microsoft.com/office/officeart/2005/8/layout/default"/>
    <dgm:cxn modelId="{76784F9A-C877-48BC-B2FC-D38CA4CEF6E5}" srcId="{53466623-AA81-44B7-9D6B-B27C0D2F27D4}" destId="{35EEE55F-6EAE-42BE-8F2E-85395F9FDDE0}" srcOrd="1" destOrd="0" parTransId="{12D845F9-9B75-4901-94FD-77A361FE6559}" sibTransId="{187B5292-CC04-4E1B-9DB3-6D39DE6F4AA3}"/>
    <dgm:cxn modelId="{54257F30-D0B0-4D57-9EB0-16115039DB79}" type="presOf" srcId="{53466623-AA81-44B7-9D6B-B27C0D2F27D4}" destId="{592EAD08-E8DF-4257-88A8-785E191593DB}" srcOrd="0" destOrd="0" presId="urn:microsoft.com/office/officeart/2005/8/layout/default"/>
    <dgm:cxn modelId="{21E17C5E-2EA1-4915-917E-C028BC62FD83}" type="presOf" srcId="{35EEE55F-6EAE-42BE-8F2E-85395F9FDDE0}" destId="{B82F9298-D68A-4C17-9EA4-4ABB536D1009}" srcOrd="0" destOrd="0" presId="urn:microsoft.com/office/officeart/2005/8/layout/default"/>
    <dgm:cxn modelId="{4054F429-88BA-4C57-9F24-753FF3FFBFB4}" type="presOf" srcId="{0A1F863F-0E8A-475F-980F-243CC7B4B412}" destId="{02DDAB1B-5282-4B63-BCAB-50056CCFA7B9}" srcOrd="0" destOrd="0" presId="urn:microsoft.com/office/officeart/2005/8/layout/default"/>
    <dgm:cxn modelId="{89037EF9-6F8F-4788-9716-ED7BA5BBC4FC}" srcId="{53466623-AA81-44B7-9D6B-B27C0D2F27D4}" destId="{0A1F863F-0E8A-475F-980F-243CC7B4B412}" srcOrd="4" destOrd="0" parTransId="{8D0BEA56-6272-49AE-9D13-A0DC4945018A}" sibTransId="{CBAD3712-E422-41B6-A30E-C53167839AF1}"/>
    <dgm:cxn modelId="{885E3167-1D02-493D-8CE0-E65D3A6B521D}" srcId="{53466623-AA81-44B7-9D6B-B27C0D2F27D4}" destId="{0B79CFA1-3A6A-41F9-B5F8-50D141D5B0CC}" srcOrd="0" destOrd="0" parTransId="{A4984FCD-210B-46C3-9824-FE4FACC05162}" sibTransId="{28AE0EAF-A27D-46B9-BAFC-764475E56E23}"/>
    <dgm:cxn modelId="{DACD6309-DD6E-43D5-9F64-6BDE3B75C2D4}" type="presParOf" srcId="{592EAD08-E8DF-4257-88A8-785E191593DB}" destId="{A87357FF-B171-43E0-B401-2FA0B3C1157C}" srcOrd="0" destOrd="0" presId="urn:microsoft.com/office/officeart/2005/8/layout/default"/>
    <dgm:cxn modelId="{8E3AB207-17B2-44A6-A6F6-D61E982B14FC}" type="presParOf" srcId="{592EAD08-E8DF-4257-88A8-785E191593DB}" destId="{A238B145-CD8F-423A-9EB8-FE4BB156FF48}" srcOrd="1" destOrd="0" presId="urn:microsoft.com/office/officeart/2005/8/layout/default"/>
    <dgm:cxn modelId="{9AE17B06-E412-4142-B56E-D25CABC090F3}" type="presParOf" srcId="{592EAD08-E8DF-4257-88A8-785E191593DB}" destId="{B82F9298-D68A-4C17-9EA4-4ABB536D1009}" srcOrd="2" destOrd="0" presId="urn:microsoft.com/office/officeart/2005/8/layout/default"/>
    <dgm:cxn modelId="{DABDD6F4-F461-4BC9-8C70-B50150252283}" type="presParOf" srcId="{592EAD08-E8DF-4257-88A8-785E191593DB}" destId="{11D00EF1-5A03-4099-B124-5586A2329856}" srcOrd="3" destOrd="0" presId="urn:microsoft.com/office/officeart/2005/8/layout/default"/>
    <dgm:cxn modelId="{F39AB9A1-CB1C-4DB2-84A6-C0EEA1347B90}" type="presParOf" srcId="{592EAD08-E8DF-4257-88A8-785E191593DB}" destId="{0BEE03AA-3F5E-4C23-A40C-F35D7D68BEC8}" srcOrd="4" destOrd="0" presId="urn:microsoft.com/office/officeart/2005/8/layout/default"/>
    <dgm:cxn modelId="{ADFA88F0-5BBD-4D1E-B4EF-AD0D1A5ED067}" type="presParOf" srcId="{592EAD08-E8DF-4257-88A8-785E191593DB}" destId="{951425F9-485D-4451-9676-53C9FD048FF6}" srcOrd="5" destOrd="0" presId="urn:microsoft.com/office/officeart/2005/8/layout/default"/>
    <dgm:cxn modelId="{D501F316-3BCB-44C8-BA91-F0070C534D63}" type="presParOf" srcId="{592EAD08-E8DF-4257-88A8-785E191593DB}" destId="{42B6D7E8-870F-4E12-A1FC-85780247D02F}" srcOrd="6" destOrd="0" presId="urn:microsoft.com/office/officeart/2005/8/layout/default"/>
    <dgm:cxn modelId="{FD4980A6-A2FF-4F13-A27F-57650559FA65}" type="presParOf" srcId="{592EAD08-E8DF-4257-88A8-785E191593DB}" destId="{416F2473-A6CA-47D2-AA7D-C183D7B0FC6E}" srcOrd="7" destOrd="0" presId="urn:microsoft.com/office/officeart/2005/8/layout/default"/>
    <dgm:cxn modelId="{F4EFCD59-29A5-4C98-884D-6E1416E175C8}" type="presParOf" srcId="{592EAD08-E8DF-4257-88A8-785E191593DB}" destId="{02DDAB1B-5282-4B63-BCAB-50056CCFA7B9}" srcOrd="8" destOrd="0" presId="urn:microsoft.com/office/officeart/2005/8/layout/defaul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E9E6699-78B7-4587-A263-A7CB2183396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zh-TW" altLang="en-US"/>
        </a:p>
      </dgm:t>
    </dgm:pt>
    <dgm:pt modelId="{AD724A4B-6E0D-4B71-8548-A7AD1ECFD99B}">
      <dgm:prSet phldrT="[文字]"/>
      <dgm:spPr/>
      <dgm:t>
        <a:bodyPr/>
        <a:lstStyle/>
        <a:p>
          <a:r>
            <a:rPr lang="zh-TW" altLang="en-US" dirty="0" smtClean="0"/>
            <a:t>醫療院所</a:t>
          </a:r>
          <a:endParaRPr lang="zh-TW" altLang="en-US" dirty="0"/>
        </a:p>
      </dgm:t>
    </dgm:pt>
    <dgm:pt modelId="{0DCBA2B9-2C02-4695-B193-C15854935F6C}" type="parTrans" cxnId="{52A5DCEB-CDDA-4966-8A77-FC5EF67B49CD}">
      <dgm:prSet/>
      <dgm:spPr/>
      <dgm:t>
        <a:bodyPr/>
        <a:lstStyle/>
        <a:p>
          <a:endParaRPr lang="zh-TW" altLang="en-US"/>
        </a:p>
      </dgm:t>
    </dgm:pt>
    <dgm:pt modelId="{1531B586-A918-4FCB-9AFE-0571A1CD287A}" type="sibTrans" cxnId="{52A5DCEB-CDDA-4966-8A77-FC5EF67B49CD}">
      <dgm:prSet/>
      <dgm:spPr/>
      <dgm:t>
        <a:bodyPr/>
        <a:lstStyle/>
        <a:p>
          <a:endParaRPr lang="zh-TW" altLang="en-US"/>
        </a:p>
      </dgm:t>
    </dgm:pt>
    <dgm:pt modelId="{009E8DBB-6DF5-4DDE-B75C-AC66A5EE9FB5}">
      <dgm:prSet phldrT="[文字]"/>
      <dgm:spPr/>
      <dgm:t>
        <a:bodyPr/>
        <a:lstStyle/>
        <a:p>
          <a:r>
            <a:rPr lang="zh-TW" altLang="en-US" dirty="0" smtClean="0"/>
            <a:t>護理之家</a:t>
          </a:r>
          <a:endParaRPr lang="zh-TW" altLang="en-US" dirty="0"/>
        </a:p>
      </dgm:t>
    </dgm:pt>
    <dgm:pt modelId="{B80BE19F-DCB1-44B4-B4A4-A32E884ED215}" type="parTrans" cxnId="{1ADAE0C4-C2B0-455B-ACC3-998E08FA287B}">
      <dgm:prSet/>
      <dgm:spPr/>
      <dgm:t>
        <a:bodyPr/>
        <a:lstStyle/>
        <a:p>
          <a:endParaRPr lang="zh-TW" altLang="en-US"/>
        </a:p>
      </dgm:t>
    </dgm:pt>
    <dgm:pt modelId="{DB92F551-F3F5-4EE6-9A6F-F369D74A8CD1}" type="sibTrans" cxnId="{1ADAE0C4-C2B0-455B-ACC3-998E08FA287B}">
      <dgm:prSet/>
      <dgm:spPr/>
      <dgm:t>
        <a:bodyPr/>
        <a:lstStyle/>
        <a:p>
          <a:endParaRPr lang="zh-TW" altLang="en-US"/>
        </a:p>
      </dgm:t>
    </dgm:pt>
    <dgm:pt modelId="{95EAE2CE-B1D3-4CFF-9028-CA337C7E80B1}">
      <dgm:prSet phldrT="[文字]"/>
      <dgm:spPr/>
      <dgm:t>
        <a:bodyPr/>
        <a:lstStyle/>
        <a:p>
          <a:r>
            <a:rPr lang="zh-TW" altLang="en-US" dirty="0" smtClean="0"/>
            <a:t>居家照護</a:t>
          </a:r>
          <a:endParaRPr lang="zh-TW" altLang="en-US" dirty="0"/>
        </a:p>
      </dgm:t>
    </dgm:pt>
    <dgm:pt modelId="{C122D24E-C13E-4A0B-B5D3-CBEF0E5239FC}" type="parTrans" cxnId="{F742E435-2126-4964-8868-2251E642F274}">
      <dgm:prSet/>
      <dgm:spPr/>
      <dgm:t>
        <a:bodyPr/>
        <a:lstStyle/>
        <a:p>
          <a:endParaRPr lang="zh-TW" altLang="en-US"/>
        </a:p>
      </dgm:t>
    </dgm:pt>
    <dgm:pt modelId="{0CD85907-E7D1-47CF-A57D-DBDB3219CA16}" type="sibTrans" cxnId="{F742E435-2126-4964-8868-2251E642F274}">
      <dgm:prSet/>
      <dgm:spPr/>
      <dgm:t>
        <a:bodyPr/>
        <a:lstStyle/>
        <a:p>
          <a:endParaRPr lang="zh-TW" altLang="en-US"/>
        </a:p>
      </dgm:t>
    </dgm:pt>
    <dgm:pt modelId="{1621B041-0541-406E-8DA7-D7439F5C78E3}">
      <dgm:prSet phldrT="[文字]"/>
      <dgm:spPr/>
      <dgm:t>
        <a:bodyPr/>
        <a:lstStyle/>
        <a:p>
          <a:r>
            <a:rPr lang="zh-TW" altLang="en-US" dirty="0" smtClean="0"/>
            <a:t>日間照護</a:t>
          </a:r>
          <a:endParaRPr lang="zh-TW" altLang="en-US" dirty="0"/>
        </a:p>
      </dgm:t>
    </dgm:pt>
    <dgm:pt modelId="{380FC3F9-4D0D-4EAF-8F5D-A2D4E1A76E4D}" type="parTrans" cxnId="{CD35D151-E63C-4104-AF8E-4E9A7A0F2296}">
      <dgm:prSet/>
      <dgm:spPr/>
      <dgm:t>
        <a:bodyPr/>
        <a:lstStyle/>
        <a:p>
          <a:endParaRPr lang="zh-TW" altLang="en-US"/>
        </a:p>
      </dgm:t>
    </dgm:pt>
    <dgm:pt modelId="{AF1FA325-6EFE-4E92-8188-2248F014828B}" type="sibTrans" cxnId="{CD35D151-E63C-4104-AF8E-4E9A7A0F2296}">
      <dgm:prSet/>
      <dgm:spPr/>
      <dgm:t>
        <a:bodyPr/>
        <a:lstStyle/>
        <a:p>
          <a:endParaRPr lang="zh-TW" altLang="en-US"/>
        </a:p>
      </dgm:t>
    </dgm:pt>
    <dgm:pt modelId="{FF3BD993-579F-4BF0-910D-47116DD9B7F1}">
      <dgm:prSet phldrT="[文字]"/>
      <dgm:spPr/>
      <dgm:t>
        <a:bodyPr/>
        <a:lstStyle/>
        <a:p>
          <a:r>
            <a:rPr lang="zh-TW" altLang="en-US" smtClean="0"/>
            <a:t>預防保建</a:t>
          </a:r>
          <a:endParaRPr lang="zh-TW" altLang="en-US" dirty="0"/>
        </a:p>
      </dgm:t>
    </dgm:pt>
    <dgm:pt modelId="{A90767B6-DC29-4DCB-87F1-A9D92AACD59B}" type="parTrans" cxnId="{09F0097D-5E63-432F-ACA0-2651DE56A778}">
      <dgm:prSet/>
      <dgm:spPr/>
      <dgm:t>
        <a:bodyPr/>
        <a:lstStyle/>
        <a:p>
          <a:endParaRPr lang="zh-TW" altLang="en-US"/>
        </a:p>
      </dgm:t>
    </dgm:pt>
    <dgm:pt modelId="{B61C8A9C-B5C7-4681-BF68-8196DB253663}" type="sibTrans" cxnId="{09F0097D-5E63-432F-ACA0-2651DE56A778}">
      <dgm:prSet/>
      <dgm:spPr/>
      <dgm:t>
        <a:bodyPr/>
        <a:lstStyle/>
        <a:p>
          <a:endParaRPr lang="zh-TW" altLang="en-US"/>
        </a:p>
      </dgm:t>
    </dgm:pt>
    <dgm:pt modelId="{7B4AA24F-6C53-48D4-B4F8-E272662C347D}">
      <dgm:prSet phldrT="[文字]"/>
      <dgm:spPr/>
      <dgm:t>
        <a:bodyPr/>
        <a:lstStyle/>
        <a:p>
          <a:r>
            <a:rPr lang="zh-TW" altLang="en-US" dirty="0" smtClean="0"/>
            <a:t>養護機構</a:t>
          </a:r>
          <a:endParaRPr lang="zh-TW" altLang="en-US" dirty="0"/>
        </a:p>
      </dgm:t>
    </dgm:pt>
    <dgm:pt modelId="{C12246DD-E6E2-484E-A2D3-EE8DE3CB684F}" type="parTrans" cxnId="{B5F4D52B-8182-4184-B38B-F1B18DC317F9}">
      <dgm:prSet/>
      <dgm:spPr/>
      <dgm:t>
        <a:bodyPr/>
        <a:lstStyle/>
        <a:p>
          <a:endParaRPr lang="zh-TW" altLang="en-US"/>
        </a:p>
      </dgm:t>
    </dgm:pt>
    <dgm:pt modelId="{92718462-4268-4177-8F5E-D45FADA3AD7A}" type="sibTrans" cxnId="{B5F4D52B-8182-4184-B38B-F1B18DC317F9}">
      <dgm:prSet/>
      <dgm:spPr/>
      <dgm:t>
        <a:bodyPr/>
        <a:lstStyle/>
        <a:p>
          <a:endParaRPr lang="zh-TW" altLang="en-US"/>
        </a:p>
      </dgm:t>
    </dgm:pt>
    <dgm:pt modelId="{E069E088-B307-4A4C-A9ED-5C6377CC040F}">
      <dgm:prSet phldrT="[文字]"/>
      <dgm:spPr/>
      <dgm:t>
        <a:bodyPr/>
        <a:lstStyle/>
        <a:p>
          <a:r>
            <a:rPr lang="zh-TW" altLang="en-US" dirty="0" smtClean="0"/>
            <a:t>在宅服務</a:t>
          </a:r>
          <a:endParaRPr lang="zh-TW" altLang="en-US" dirty="0"/>
        </a:p>
      </dgm:t>
    </dgm:pt>
    <dgm:pt modelId="{2A978A1A-7162-4B7A-8C86-0BC5096CDA78}" type="parTrans" cxnId="{F0CE4F4A-0E91-43A9-8524-0D91108D000D}">
      <dgm:prSet/>
      <dgm:spPr/>
      <dgm:t>
        <a:bodyPr/>
        <a:lstStyle/>
        <a:p>
          <a:endParaRPr lang="zh-TW" altLang="en-US"/>
        </a:p>
      </dgm:t>
    </dgm:pt>
    <dgm:pt modelId="{22EEDB41-01F2-4549-8E57-1ACE4C83CC60}" type="sibTrans" cxnId="{F0CE4F4A-0E91-43A9-8524-0D91108D000D}">
      <dgm:prSet/>
      <dgm:spPr/>
      <dgm:t>
        <a:bodyPr/>
        <a:lstStyle/>
        <a:p>
          <a:endParaRPr lang="zh-TW" altLang="en-US"/>
        </a:p>
      </dgm:t>
    </dgm:pt>
    <dgm:pt modelId="{11053450-2FE3-4FF5-8B54-2C1CDA2B240C}">
      <dgm:prSet phldrT="[文字]"/>
      <dgm:spPr/>
      <dgm:t>
        <a:bodyPr/>
        <a:lstStyle/>
        <a:p>
          <a:r>
            <a:rPr lang="zh-TW" altLang="en-US" dirty="0" smtClean="0"/>
            <a:t>日間托老</a:t>
          </a:r>
          <a:endParaRPr lang="zh-TW" altLang="en-US" dirty="0"/>
        </a:p>
      </dgm:t>
    </dgm:pt>
    <dgm:pt modelId="{0703D07B-4282-4775-822F-65D1747202FC}" type="parTrans" cxnId="{B54A9414-A305-45BE-8A9B-D5FF4E3D972C}">
      <dgm:prSet/>
      <dgm:spPr/>
      <dgm:t>
        <a:bodyPr/>
        <a:lstStyle/>
        <a:p>
          <a:endParaRPr lang="zh-TW" altLang="en-US"/>
        </a:p>
      </dgm:t>
    </dgm:pt>
    <dgm:pt modelId="{2313A18E-23ED-4572-9511-5AF35AFA72F0}" type="sibTrans" cxnId="{B54A9414-A305-45BE-8A9B-D5FF4E3D972C}">
      <dgm:prSet/>
      <dgm:spPr/>
      <dgm:t>
        <a:bodyPr/>
        <a:lstStyle/>
        <a:p>
          <a:endParaRPr lang="zh-TW" altLang="en-US"/>
        </a:p>
      </dgm:t>
    </dgm:pt>
    <dgm:pt modelId="{2868DDC9-07E3-46E0-9272-B09E9C382D0B}">
      <dgm:prSet phldrT="[文字]"/>
      <dgm:spPr/>
      <dgm:t>
        <a:bodyPr/>
        <a:lstStyle/>
        <a:p>
          <a:r>
            <a:rPr lang="zh-TW" altLang="en-US" dirty="0" smtClean="0"/>
            <a:t>扶養機構</a:t>
          </a:r>
          <a:endParaRPr lang="zh-TW" altLang="en-US" dirty="0"/>
        </a:p>
      </dgm:t>
    </dgm:pt>
    <dgm:pt modelId="{27345F98-5324-4368-BCAD-5B3DE4017B8C}" type="parTrans" cxnId="{9E516179-928F-4E72-8ADF-C97AE848DA9D}">
      <dgm:prSet/>
      <dgm:spPr/>
      <dgm:t>
        <a:bodyPr/>
        <a:lstStyle/>
        <a:p>
          <a:endParaRPr lang="zh-TW" altLang="en-US"/>
        </a:p>
      </dgm:t>
    </dgm:pt>
    <dgm:pt modelId="{45924ECC-4399-4A52-8E16-2F741485EFEB}" type="sibTrans" cxnId="{9E516179-928F-4E72-8ADF-C97AE848DA9D}">
      <dgm:prSet/>
      <dgm:spPr/>
      <dgm:t>
        <a:bodyPr/>
        <a:lstStyle/>
        <a:p>
          <a:endParaRPr lang="zh-TW" altLang="en-US"/>
        </a:p>
      </dgm:t>
    </dgm:pt>
    <dgm:pt modelId="{E9377DE1-C37E-4730-9E73-EB89D30EFFC0}">
      <dgm:prSet phldrT="[文字]"/>
      <dgm:spPr/>
      <dgm:t>
        <a:bodyPr/>
        <a:lstStyle/>
        <a:p>
          <a:r>
            <a:rPr lang="zh-TW" altLang="en-US" dirty="0" smtClean="0"/>
            <a:t>安養機構</a:t>
          </a:r>
          <a:endParaRPr lang="zh-TW" altLang="en-US" dirty="0"/>
        </a:p>
      </dgm:t>
    </dgm:pt>
    <dgm:pt modelId="{E434F6A8-9572-4070-91FD-0DF6F1A0F94F}" type="parTrans" cxnId="{6EABE1A2-9FD1-4DC7-8624-D06AC524CD7D}">
      <dgm:prSet/>
      <dgm:spPr/>
      <dgm:t>
        <a:bodyPr/>
        <a:lstStyle/>
        <a:p>
          <a:endParaRPr lang="zh-TW" altLang="en-US"/>
        </a:p>
      </dgm:t>
    </dgm:pt>
    <dgm:pt modelId="{D184A553-1374-4169-85B4-306823323C9E}" type="sibTrans" cxnId="{6EABE1A2-9FD1-4DC7-8624-D06AC524CD7D}">
      <dgm:prSet/>
      <dgm:spPr/>
      <dgm:t>
        <a:bodyPr/>
        <a:lstStyle/>
        <a:p>
          <a:endParaRPr lang="zh-TW" altLang="en-US"/>
        </a:p>
      </dgm:t>
    </dgm:pt>
    <dgm:pt modelId="{6624405D-C9D4-4F3B-8994-804085FDB301}" type="pres">
      <dgm:prSet presAssocID="{0E9E6699-78B7-4587-A263-A7CB2183396D}" presName="diagram" presStyleCnt="0">
        <dgm:presLayoutVars>
          <dgm:dir/>
          <dgm:resizeHandles val="exact"/>
        </dgm:presLayoutVars>
      </dgm:prSet>
      <dgm:spPr/>
      <dgm:t>
        <a:bodyPr/>
        <a:lstStyle/>
        <a:p>
          <a:endParaRPr lang="zh-TW" altLang="en-US"/>
        </a:p>
      </dgm:t>
    </dgm:pt>
    <dgm:pt modelId="{E75E15E1-75D9-4022-B0BF-82C9E5B8D59E}" type="pres">
      <dgm:prSet presAssocID="{AD724A4B-6E0D-4B71-8548-A7AD1ECFD99B}" presName="node" presStyleLbl="node1" presStyleIdx="0" presStyleCnt="10" custFlipHor="1" custScaleX="13117" custLinFactNeighborX="36949" custLinFactNeighborY="4382">
        <dgm:presLayoutVars>
          <dgm:bulletEnabled val="1"/>
        </dgm:presLayoutVars>
      </dgm:prSet>
      <dgm:spPr/>
      <dgm:t>
        <a:bodyPr/>
        <a:lstStyle/>
        <a:p>
          <a:endParaRPr lang="zh-TW" altLang="en-US"/>
        </a:p>
      </dgm:t>
    </dgm:pt>
    <dgm:pt modelId="{3E58120F-7FAF-4759-A2CE-A76E6FF8A98A}" type="pres">
      <dgm:prSet presAssocID="{1531B586-A918-4FCB-9AFE-0571A1CD287A}" presName="sibTrans" presStyleCnt="0"/>
      <dgm:spPr/>
    </dgm:pt>
    <dgm:pt modelId="{EF943B3F-34D7-4454-A15E-3BDB0D895092}" type="pres">
      <dgm:prSet presAssocID="{009E8DBB-6DF5-4DDE-B75C-AC66A5EE9FB5}" presName="node" presStyleLbl="node1" presStyleIdx="1" presStyleCnt="10" custFlipHor="0" custScaleX="15779" custLinFactNeighborX="54226" custLinFactNeighborY="4274">
        <dgm:presLayoutVars>
          <dgm:bulletEnabled val="1"/>
        </dgm:presLayoutVars>
      </dgm:prSet>
      <dgm:spPr/>
      <dgm:t>
        <a:bodyPr/>
        <a:lstStyle/>
        <a:p>
          <a:endParaRPr lang="zh-TW" altLang="en-US"/>
        </a:p>
      </dgm:t>
    </dgm:pt>
    <dgm:pt modelId="{9ED93E25-098E-4533-8AE9-98D9F03B2566}" type="pres">
      <dgm:prSet presAssocID="{DB92F551-F3F5-4EE6-9A6F-F369D74A8CD1}" presName="sibTrans" presStyleCnt="0"/>
      <dgm:spPr/>
    </dgm:pt>
    <dgm:pt modelId="{0C1E3F76-8EB0-4A75-9F87-CF0B5B16790C}" type="pres">
      <dgm:prSet presAssocID="{95EAE2CE-B1D3-4CFF-9028-CA337C7E80B1}" presName="node" presStyleLbl="node1" presStyleIdx="2" presStyleCnt="10" custScaleX="14930" custLinFactNeighborX="41358" custLinFactNeighborY="4274">
        <dgm:presLayoutVars>
          <dgm:bulletEnabled val="1"/>
        </dgm:presLayoutVars>
      </dgm:prSet>
      <dgm:spPr/>
      <dgm:t>
        <a:bodyPr/>
        <a:lstStyle/>
        <a:p>
          <a:endParaRPr lang="zh-TW" altLang="en-US"/>
        </a:p>
      </dgm:t>
    </dgm:pt>
    <dgm:pt modelId="{6EAAACA6-D83F-4B2C-8A3A-7364CC2FDB9E}" type="pres">
      <dgm:prSet presAssocID="{0CD85907-E7D1-47CF-A57D-DBDB3219CA16}" presName="sibTrans" presStyleCnt="0"/>
      <dgm:spPr/>
    </dgm:pt>
    <dgm:pt modelId="{3BE1EF17-F756-47E8-8A12-6AD9CF63F19D}" type="pres">
      <dgm:prSet presAssocID="{1621B041-0541-406E-8DA7-D7439F5C78E3}" presName="node" presStyleLbl="node1" presStyleIdx="3" presStyleCnt="10" custScaleX="16116" custLinFactNeighborX="29338" custLinFactNeighborY="4274">
        <dgm:presLayoutVars>
          <dgm:bulletEnabled val="1"/>
        </dgm:presLayoutVars>
      </dgm:prSet>
      <dgm:spPr/>
      <dgm:t>
        <a:bodyPr/>
        <a:lstStyle/>
        <a:p>
          <a:endParaRPr lang="zh-TW" altLang="en-US"/>
        </a:p>
      </dgm:t>
    </dgm:pt>
    <dgm:pt modelId="{3A4C6DED-3D6A-4761-BA5D-E389199D3500}" type="pres">
      <dgm:prSet presAssocID="{AF1FA325-6EFE-4E92-8188-2248F014828B}" presName="sibTrans" presStyleCnt="0"/>
      <dgm:spPr/>
    </dgm:pt>
    <dgm:pt modelId="{A91020C2-AB93-44F7-BA92-03703E902BEE}" type="pres">
      <dgm:prSet presAssocID="{FF3BD993-579F-4BF0-910D-47116DD9B7F1}" presName="node" presStyleLbl="node1" presStyleIdx="4" presStyleCnt="10" custScaleX="22593" custScaleY="110759" custLinFactNeighborX="23133" custLinFactNeighborY="4274">
        <dgm:presLayoutVars>
          <dgm:bulletEnabled val="1"/>
        </dgm:presLayoutVars>
      </dgm:prSet>
      <dgm:spPr/>
      <dgm:t>
        <a:bodyPr/>
        <a:lstStyle/>
        <a:p>
          <a:endParaRPr lang="zh-TW" altLang="en-US"/>
        </a:p>
      </dgm:t>
    </dgm:pt>
    <dgm:pt modelId="{11EB17DA-2295-46A9-B40B-46E039DD7D4C}" type="pres">
      <dgm:prSet presAssocID="{B61C8A9C-B5C7-4681-BF68-8196DB253663}" presName="sibTrans" presStyleCnt="0"/>
      <dgm:spPr/>
    </dgm:pt>
    <dgm:pt modelId="{73B03D88-9CFC-4FF9-8AF0-6AA22D8A261E}" type="pres">
      <dgm:prSet presAssocID="{7B4AA24F-6C53-48D4-B4F8-E272662C347D}" presName="node" presStyleLbl="node1" presStyleIdx="5" presStyleCnt="10" custScaleX="13835" custLinFactNeighborX="15569" custLinFactNeighborY="4382">
        <dgm:presLayoutVars>
          <dgm:bulletEnabled val="1"/>
        </dgm:presLayoutVars>
      </dgm:prSet>
      <dgm:spPr/>
      <dgm:t>
        <a:bodyPr/>
        <a:lstStyle/>
        <a:p>
          <a:endParaRPr lang="zh-TW" altLang="en-US"/>
        </a:p>
      </dgm:t>
    </dgm:pt>
    <dgm:pt modelId="{21BF8934-0853-4491-9DA4-B8F5FFBAD88D}" type="pres">
      <dgm:prSet presAssocID="{92718462-4268-4177-8F5E-D45FADA3AD7A}" presName="sibTrans" presStyleCnt="0"/>
      <dgm:spPr/>
    </dgm:pt>
    <dgm:pt modelId="{18A25654-48DE-4A93-BFFB-BD58D151CAD3}" type="pres">
      <dgm:prSet presAssocID="{E069E088-B307-4A4C-A9ED-5C6377CC040F}" presName="node" presStyleLbl="node1" presStyleIdx="6" presStyleCnt="10" custScaleX="15581" custLinFactNeighborX="4615" custLinFactNeighborY="4382">
        <dgm:presLayoutVars>
          <dgm:bulletEnabled val="1"/>
        </dgm:presLayoutVars>
      </dgm:prSet>
      <dgm:spPr/>
      <dgm:t>
        <a:bodyPr/>
        <a:lstStyle/>
        <a:p>
          <a:endParaRPr lang="zh-TW" altLang="en-US"/>
        </a:p>
      </dgm:t>
    </dgm:pt>
    <dgm:pt modelId="{8B16381D-AED6-4515-8C6F-5AEEBEB4FA4D}" type="pres">
      <dgm:prSet presAssocID="{22EEDB41-01F2-4549-8E57-1ACE4C83CC60}" presName="sibTrans" presStyleCnt="0"/>
      <dgm:spPr/>
    </dgm:pt>
    <dgm:pt modelId="{CE2DD5DE-792C-4016-8E2C-ECAEAD6F88BD}" type="pres">
      <dgm:prSet presAssocID="{11053450-2FE3-4FF5-8B54-2C1CDA2B240C}" presName="node" presStyleLbl="node1" presStyleIdx="7" presStyleCnt="10" custScaleX="11687" custLinFactNeighborX="-8086" custLinFactNeighborY="4382">
        <dgm:presLayoutVars>
          <dgm:bulletEnabled val="1"/>
        </dgm:presLayoutVars>
      </dgm:prSet>
      <dgm:spPr/>
      <dgm:t>
        <a:bodyPr/>
        <a:lstStyle/>
        <a:p>
          <a:endParaRPr lang="zh-TW" altLang="en-US"/>
        </a:p>
      </dgm:t>
    </dgm:pt>
    <dgm:pt modelId="{2AD62E6D-8750-4E72-BD44-BD9330EED6A5}" type="pres">
      <dgm:prSet presAssocID="{2313A18E-23ED-4572-9511-5AF35AFA72F0}" presName="sibTrans" presStyleCnt="0"/>
      <dgm:spPr/>
    </dgm:pt>
    <dgm:pt modelId="{7BE579B3-DC3C-4586-AD4D-7D464838B6DC}" type="pres">
      <dgm:prSet presAssocID="{2868DDC9-07E3-46E0-9272-B09E9C382D0B}" presName="node" presStyleLbl="node1" presStyleIdx="8" presStyleCnt="10" custScaleX="13909" custLinFactNeighborX="1914" custLinFactNeighborY="4382">
        <dgm:presLayoutVars>
          <dgm:bulletEnabled val="1"/>
        </dgm:presLayoutVars>
      </dgm:prSet>
      <dgm:spPr/>
      <dgm:t>
        <a:bodyPr/>
        <a:lstStyle/>
        <a:p>
          <a:endParaRPr lang="zh-TW" altLang="en-US"/>
        </a:p>
      </dgm:t>
    </dgm:pt>
    <dgm:pt modelId="{BF38B246-62B2-4590-A717-03222A1E10D4}" type="pres">
      <dgm:prSet presAssocID="{45924ECC-4399-4A52-8E16-2F741485EFEB}" presName="sibTrans" presStyleCnt="0"/>
      <dgm:spPr/>
    </dgm:pt>
    <dgm:pt modelId="{63DEC16B-0102-4087-A106-B716EABA0123}" type="pres">
      <dgm:prSet presAssocID="{E9377DE1-C37E-4730-9E73-EB89D30EFFC0}" presName="node" presStyleLbl="node1" presStyleIdx="9" presStyleCnt="10" custScaleX="13919" custLinFactNeighborX="-9054" custLinFactNeighborY="4382">
        <dgm:presLayoutVars>
          <dgm:bulletEnabled val="1"/>
        </dgm:presLayoutVars>
      </dgm:prSet>
      <dgm:spPr/>
      <dgm:t>
        <a:bodyPr/>
        <a:lstStyle/>
        <a:p>
          <a:endParaRPr lang="zh-TW" altLang="en-US"/>
        </a:p>
      </dgm:t>
    </dgm:pt>
  </dgm:ptLst>
  <dgm:cxnLst>
    <dgm:cxn modelId="{55C776D2-C533-40D0-A3C7-326233F8606F}" type="presOf" srcId="{FF3BD993-579F-4BF0-910D-47116DD9B7F1}" destId="{A91020C2-AB93-44F7-BA92-03703E902BEE}" srcOrd="0" destOrd="0" presId="urn:microsoft.com/office/officeart/2005/8/layout/default"/>
    <dgm:cxn modelId="{B5F4D52B-8182-4184-B38B-F1B18DC317F9}" srcId="{0E9E6699-78B7-4587-A263-A7CB2183396D}" destId="{7B4AA24F-6C53-48D4-B4F8-E272662C347D}" srcOrd="5" destOrd="0" parTransId="{C12246DD-E6E2-484E-A2D3-EE8DE3CB684F}" sibTransId="{92718462-4268-4177-8F5E-D45FADA3AD7A}"/>
    <dgm:cxn modelId="{09F0097D-5E63-432F-ACA0-2651DE56A778}" srcId="{0E9E6699-78B7-4587-A263-A7CB2183396D}" destId="{FF3BD993-579F-4BF0-910D-47116DD9B7F1}" srcOrd="4" destOrd="0" parTransId="{A90767B6-DC29-4DCB-87F1-A9D92AACD59B}" sibTransId="{B61C8A9C-B5C7-4681-BF68-8196DB253663}"/>
    <dgm:cxn modelId="{3334EC23-BE1B-4009-8977-9A4E85742301}" type="presOf" srcId="{AD724A4B-6E0D-4B71-8548-A7AD1ECFD99B}" destId="{E75E15E1-75D9-4022-B0BF-82C9E5B8D59E}" srcOrd="0" destOrd="0" presId="urn:microsoft.com/office/officeart/2005/8/layout/default"/>
    <dgm:cxn modelId="{30D50A23-AF9F-45A2-8359-6EFF2F6D9D39}" type="presOf" srcId="{E9377DE1-C37E-4730-9E73-EB89D30EFFC0}" destId="{63DEC16B-0102-4087-A106-B716EABA0123}" srcOrd="0" destOrd="0" presId="urn:microsoft.com/office/officeart/2005/8/layout/default"/>
    <dgm:cxn modelId="{DFDB6F97-F884-437A-9EE7-6A84E09B6247}" type="presOf" srcId="{1621B041-0541-406E-8DA7-D7439F5C78E3}" destId="{3BE1EF17-F756-47E8-8A12-6AD9CF63F19D}" srcOrd="0" destOrd="0" presId="urn:microsoft.com/office/officeart/2005/8/layout/default"/>
    <dgm:cxn modelId="{52A5DCEB-CDDA-4966-8A77-FC5EF67B49CD}" srcId="{0E9E6699-78B7-4587-A263-A7CB2183396D}" destId="{AD724A4B-6E0D-4B71-8548-A7AD1ECFD99B}" srcOrd="0" destOrd="0" parTransId="{0DCBA2B9-2C02-4695-B193-C15854935F6C}" sibTransId="{1531B586-A918-4FCB-9AFE-0571A1CD287A}"/>
    <dgm:cxn modelId="{BF623E73-D9E2-4566-9E51-16FB79D38ED3}" type="presOf" srcId="{7B4AA24F-6C53-48D4-B4F8-E272662C347D}" destId="{73B03D88-9CFC-4FF9-8AF0-6AA22D8A261E}" srcOrd="0" destOrd="0" presId="urn:microsoft.com/office/officeart/2005/8/layout/default"/>
    <dgm:cxn modelId="{C7ABE8E3-A40F-4B92-ADC8-C08F869C0CDC}" type="presOf" srcId="{009E8DBB-6DF5-4DDE-B75C-AC66A5EE9FB5}" destId="{EF943B3F-34D7-4454-A15E-3BDB0D895092}" srcOrd="0" destOrd="0" presId="urn:microsoft.com/office/officeart/2005/8/layout/default"/>
    <dgm:cxn modelId="{9E516179-928F-4E72-8ADF-C97AE848DA9D}" srcId="{0E9E6699-78B7-4587-A263-A7CB2183396D}" destId="{2868DDC9-07E3-46E0-9272-B09E9C382D0B}" srcOrd="8" destOrd="0" parTransId="{27345F98-5324-4368-BCAD-5B3DE4017B8C}" sibTransId="{45924ECC-4399-4A52-8E16-2F741485EFEB}"/>
    <dgm:cxn modelId="{E3C80611-2884-4318-87D6-8184E5D08C1D}" type="presOf" srcId="{E069E088-B307-4A4C-A9ED-5C6377CC040F}" destId="{18A25654-48DE-4A93-BFFB-BD58D151CAD3}" srcOrd="0" destOrd="0" presId="urn:microsoft.com/office/officeart/2005/8/layout/default"/>
    <dgm:cxn modelId="{F0CE4F4A-0E91-43A9-8524-0D91108D000D}" srcId="{0E9E6699-78B7-4587-A263-A7CB2183396D}" destId="{E069E088-B307-4A4C-A9ED-5C6377CC040F}" srcOrd="6" destOrd="0" parTransId="{2A978A1A-7162-4B7A-8C86-0BC5096CDA78}" sibTransId="{22EEDB41-01F2-4549-8E57-1ACE4C83CC60}"/>
    <dgm:cxn modelId="{1ADAE0C4-C2B0-455B-ACC3-998E08FA287B}" srcId="{0E9E6699-78B7-4587-A263-A7CB2183396D}" destId="{009E8DBB-6DF5-4DDE-B75C-AC66A5EE9FB5}" srcOrd="1" destOrd="0" parTransId="{B80BE19F-DCB1-44B4-B4A4-A32E884ED215}" sibTransId="{DB92F551-F3F5-4EE6-9A6F-F369D74A8CD1}"/>
    <dgm:cxn modelId="{3C73C3DE-B4A8-4B19-BB9A-9D08E2C5C51F}" type="presOf" srcId="{11053450-2FE3-4FF5-8B54-2C1CDA2B240C}" destId="{CE2DD5DE-792C-4016-8E2C-ECAEAD6F88BD}" srcOrd="0" destOrd="0" presId="urn:microsoft.com/office/officeart/2005/8/layout/default"/>
    <dgm:cxn modelId="{6EABE1A2-9FD1-4DC7-8624-D06AC524CD7D}" srcId="{0E9E6699-78B7-4587-A263-A7CB2183396D}" destId="{E9377DE1-C37E-4730-9E73-EB89D30EFFC0}" srcOrd="9" destOrd="0" parTransId="{E434F6A8-9572-4070-91FD-0DF6F1A0F94F}" sibTransId="{D184A553-1374-4169-85B4-306823323C9E}"/>
    <dgm:cxn modelId="{B54A9414-A305-45BE-8A9B-D5FF4E3D972C}" srcId="{0E9E6699-78B7-4587-A263-A7CB2183396D}" destId="{11053450-2FE3-4FF5-8B54-2C1CDA2B240C}" srcOrd="7" destOrd="0" parTransId="{0703D07B-4282-4775-822F-65D1747202FC}" sibTransId="{2313A18E-23ED-4572-9511-5AF35AFA72F0}"/>
    <dgm:cxn modelId="{F742E435-2126-4964-8868-2251E642F274}" srcId="{0E9E6699-78B7-4587-A263-A7CB2183396D}" destId="{95EAE2CE-B1D3-4CFF-9028-CA337C7E80B1}" srcOrd="2" destOrd="0" parTransId="{C122D24E-C13E-4A0B-B5D3-CBEF0E5239FC}" sibTransId="{0CD85907-E7D1-47CF-A57D-DBDB3219CA16}"/>
    <dgm:cxn modelId="{3A198B76-AEC8-4948-BA14-571873AE2D61}" type="presOf" srcId="{2868DDC9-07E3-46E0-9272-B09E9C382D0B}" destId="{7BE579B3-DC3C-4586-AD4D-7D464838B6DC}" srcOrd="0" destOrd="0" presId="urn:microsoft.com/office/officeart/2005/8/layout/default"/>
    <dgm:cxn modelId="{708D10B9-D7F1-4B5E-8B13-4FF0E4B370EC}" type="presOf" srcId="{95EAE2CE-B1D3-4CFF-9028-CA337C7E80B1}" destId="{0C1E3F76-8EB0-4A75-9F87-CF0B5B16790C}" srcOrd="0" destOrd="0" presId="urn:microsoft.com/office/officeart/2005/8/layout/default"/>
    <dgm:cxn modelId="{66BF7E52-DD82-4C56-8917-102167779BB4}" type="presOf" srcId="{0E9E6699-78B7-4587-A263-A7CB2183396D}" destId="{6624405D-C9D4-4F3B-8994-804085FDB301}" srcOrd="0" destOrd="0" presId="urn:microsoft.com/office/officeart/2005/8/layout/default"/>
    <dgm:cxn modelId="{CD35D151-E63C-4104-AF8E-4E9A7A0F2296}" srcId="{0E9E6699-78B7-4587-A263-A7CB2183396D}" destId="{1621B041-0541-406E-8DA7-D7439F5C78E3}" srcOrd="3" destOrd="0" parTransId="{380FC3F9-4D0D-4EAF-8F5D-A2D4E1A76E4D}" sibTransId="{AF1FA325-6EFE-4E92-8188-2248F014828B}"/>
    <dgm:cxn modelId="{D0DD7FF4-2C03-4A60-BA58-16CEAFF362C0}" type="presParOf" srcId="{6624405D-C9D4-4F3B-8994-804085FDB301}" destId="{E75E15E1-75D9-4022-B0BF-82C9E5B8D59E}" srcOrd="0" destOrd="0" presId="urn:microsoft.com/office/officeart/2005/8/layout/default"/>
    <dgm:cxn modelId="{FC4848C7-72E9-443B-9EC8-42A561C1296C}" type="presParOf" srcId="{6624405D-C9D4-4F3B-8994-804085FDB301}" destId="{3E58120F-7FAF-4759-A2CE-A76E6FF8A98A}" srcOrd="1" destOrd="0" presId="urn:microsoft.com/office/officeart/2005/8/layout/default"/>
    <dgm:cxn modelId="{DDE0DDC4-99D5-4D41-9623-7E36B2BDF43C}" type="presParOf" srcId="{6624405D-C9D4-4F3B-8994-804085FDB301}" destId="{EF943B3F-34D7-4454-A15E-3BDB0D895092}" srcOrd="2" destOrd="0" presId="urn:microsoft.com/office/officeart/2005/8/layout/default"/>
    <dgm:cxn modelId="{656B6AC0-FD8E-429A-A8D5-4C524895ABBE}" type="presParOf" srcId="{6624405D-C9D4-4F3B-8994-804085FDB301}" destId="{9ED93E25-098E-4533-8AE9-98D9F03B2566}" srcOrd="3" destOrd="0" presId="urn:microsoft.com/office/officeart/2005/8/layout/default"/>
    <dgm:cxn modelId="{112B3CB4-0160-4728-B72B-217072BC9F85}" type="presParOf" srcId="{6624405D-C9D4-4F3B-8994-804085FDB301}" destId="{0C1E3F76-8EB0-4A75-9F87-CF0B5B16790C}" srcOrd="4" destOrd="0" presId="urn:microsoft.com/office/officeart/2005/8/layout/default"/>
    <dgm:cxn modelId="{91ECDF04-BE86-48BA-86BA-DA643159DF13}" type="presParOf" srcId="{6624405D-C9D4-4F3B-8994-804085FDB301}" destId="{6EAAACA6-D83F-4B2C-8A3A-7364CC2FDB9E}" srcOrd="5" destOrd="0" presId="urn:microsoft.com/office/officeart/2005/8/layout/default"/>
    <dgm:cxn modelId="{A944B3AE-BAC0-44B4-8A27-40388BF2AF34}" type="presParOf" srcId="{6624405D-C9D4-4F3B-8994-804085FDB301}" destId="{3BE1EF17-F756-47E8-8A12-6AD9CF63F19D}" srcOrd="6" destOrd="0" presId="urn:microsoft.com/office/officeart/2005/8/layout/default"/>
    <dgm:cxn modelId="{BE673AF5-D18A-4F46-836A-7A4C07E617B2}" type="presParOf" srcId="{6624405D-C9D4-4F3B-8994-804085FDB301}" destId="{3A4C6DED-3D6A-4761-BA5D-E389199D3500}" srcOrd="7" destOrd="0" presId="urn:microsoft.com/office/officeart/2005/8/layout/default"/>
    <dgm:cxn modelId="{4583ACE8-0A20-4772-9134-2620B6A16193}" type="presParOf" srcId="{6624405D-C9D4-4F3B-8994-804085FDB301}" destId="{A91020C2-AB93-44F7-BA92-03703E902BEE}" srcOrd="8" destOrd="0" presId="urn:microsoft.com/office/officeart/2005/8/layout/default"/>
    <dgm:cxn modelId="{86545494-FC4E-4993-8695-DC0E35B38D9E}" type="presParOf" srcId="{6624405D-C9D4-4F3B-8994-804085FDB301}" destId="{11EB17DA-2295-46A9-B40B-46E039DD7D4C}" srcOrd="9" destOrd="0" presId="urn:microsoft.com/office/officeart/2005/8/layout/default"/>
    <dgm:cxn modelId="{94EEA1FC-FD3B-4CC3-8EE6-02ADF884D279}" type="presParOf" srcId="{6624405D-C9D4-4F3B-8994-804085FDB301}" destId="{73B03D88-9CFC-4FF9-8AF0-6AA22D8A261E}" srcOrd="10" destOrd="0" presId="urn:microsoft.com/office/officeart/2005/8/layout/default"/>
    <dgm:cxn modelId="{B4F2AA14-4322-42F2-88C2-E05FB9E86A95}" type="presParOf" srcId="{6624405D-C9D4-4F3B-8994-804085FDB301}" destId="{21BF8934-0853-4491-9DA4-B8F5FFBAD88D}" srcOrd="11" destOrd="0" presId="urn:microsoft.com/office/officeart/2005/8/layout/default"/>
    <dgm:cxn modelId="{BF4226A8-9CD3-444B-BF2C-108DB09C3AD6}" type="presParOf" srcId="{6624405D-C9D4-4F3B-8994-804085FDB301}" destId="{18A25654-48DE-4A93-BFFB-BD58D151CAD3}" srcOrd="12" destOrd="0" presId="urn:microsoft.com/office/officeart/2005/8/layout/default"/>
    <dgm:cxn modelId="{012AB35E-0A68-47AC-A4B5-255C078FC996}" type="presParOf" srcId="{6624405D-C9D4-4F3B-8994-804085FDB301}" destId="{8B16381D-AED6-4515-8C6F-5AEEBEB4FA4D}" srcOrd="13" destOrd="0" presId="urn:microsoft.com/office/officeart/2005/8/layout/default"/>
    <dgm:cxn modelId="{C4827A76-9E19-415B-86C6-3E1B604825D0}" type="presParOf" srcId="{6624405D-C9D4-4F3B-8994-804085FDB301}" destId="{CE2DD5DE-792C-4016-8E2C-ECAEAD6F88BD}" srcOrd="14" destOrd="0" presId="urn:microsoft.com/office/officeart/2005/8/layout/default"/>
    <dgm:cxn modelId="{32E1591F-351A-4AB4-99A3-D9237BB42000}" type="presParOf" srcId="{6624405D-C9D4-4F3B-8994-804085FDB301}" destId="{2AD62E6D-8750-4E72-BD44-BD9330EED6A5}" srcOrd="15" destOrd="0" presId="urn:microsoft.com/office/officeart/2005/8/layout/default"/>
    <dgm:cxn modelId="{1BC29DD4-71BB-489A-B646-801A4308F2F0}" type="presParOf" srcId="{6624405D-C9D4-4F3B-8994-804085FDB301}" destId="{7BE579B3-DC3C-4586-AD4D-7D464838B6DC}" srcOrd="16" destOrd="0" presId="urn:microsoft.com/office/officeart/2005/8/layout/default"/>
    <dgm:cxn modelId="{CFBA7E22-BCE6-4694-9CA3-5D498F89A46F}" type="presParOf" srcId="{6624405D-C9D4-4F3B-8994-804085FDB301}" destId="{BF38B246-62B2-4590-A717-03222A1E10D4}" srcOrd="17" destOrd="0" presId="urn:microsoft.com/office/officeart/2005/8/layout/default"/>
    <dgm:cxn modelId="{F87CF012-C5C5-4D01-A28C-D976A11E1835}" type="presParOf" srcId="{6624405D-C9D4-4F3B-8994-804085FDB301}" destId="{63DEC16B-0102-4087-A106-B716EABA0123}" srcOrd="18" destOrd="0" presId="urn:microsoft.com/office/officeart/2005/8/layout/default"/>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E35C9C-AA0D-4929-8498-0C07B5AA313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zh-TW" altLang="en-US"/>
        </a:p>
      </dgm:t>
    </dgm:pt>
    <dgm:pt modelId="{D71824CB-A452-423F-B25C-F4EBAB3F1103}">
      <dgm:prSet phldrT="[文字]" custT="1"/>
      <dgm:spPr/>
      <dgm:t>
        <a:bodyPr/>
        <a:lstStyle/>
        <a:p>
          <a:r>
            <a:rPr lang="zh-TW" altLang="en-US" sz="1600" b="1" dirty="0" smtClean="0">
              <a:solidFill>
                <a:schemeClr val="tx1"/>
              </a:solidFill>
            </a:rPr>
            <a:t>新興商業模式</a:t>
          </a:r>
          <a:endParaRPr lang="en-US" altLang="zh-TW" sz="1600" b="1" dirty="0" smtClean="0">
            <a:solidFill>
              <a:schemeClr val="tx1"/>
            </a:solidFill>
          </a:endParaRPr>
        </a:p>
        <a:p>
          <a:r>
            <a:rPr lang="en-US" altLang="zh-TW" sz="1600" b="1" dirty="0" smtClean="0">
              <a:solidFill>
                <a:schemeClr val="tx1"/>
              </a:solidFill>
            </a:rPr>
            <a:t>(</a:t>
          </a:r>
          <a:r>
            <a:rPr lang="zh-TW" altLang="en-US" sz="1600" b="1" dirty="0" smtClean="0">
              <a:solidFill>
                <a:schemeClr val="tx1"/>
              </a:solidFill>
            </a:rPr>
            <a:t>企業參與</a:t>
          </a:r>
          <a:r>
            <a:rPr lang="en-US" altLang="zh-TW" sz="1600" b="1" dirty="0" smtClean="0">
              <a:solidFill>
                <a:schemeClr val="tx1"/>
              </a:solidFill>
            </a:rPr>
            <a:t>)</a:t>
          </a:r>
          <a:endParaRPr lang="zh-TW" altLang="en-US" sz="1600" b="1" dirty="0">
            <a:solidFill>
              <a:schemeClr val="tx1"/>
            </a:solidFill>
          </a:endParaRPr>
        </a:p>
      </dgm:t>
    </dgm:pt>
    <dgm:pt modelId="{4F08239A-DD20-4F39-A9D5-C31B8136F2C7}" type="parTrans" cxnId="{1788B272-78F4-453E-AE31-6B825C0567D4}">
      <dgm:prSet/>
      <dgm:spPr/>
      <dgm:t>
        <a:bodyPr/>
        <a:lstStyle/>
        <a:p>
          <a:endParaRPr lang="zh-TW" altLang="en-US"/>
        </a:p>
      </dgm:t>
    </dgm:pt>
    <dgm:pt modelId="{4CC79BE3-441B-4926-BA4E-D9437736847A}" type="sibTrans" cxnId="{1788B272-78F4-453E-AE31-6B825C0567D4}">
      <dgm:prSet/>
      <dgm:spPr/>
      <dgm:t>
        <a:bodyPr/>
        <a:lstStyle/>
        <a:p>
          <a:endParaRPr lang="zh-TW" altLang="en-US"/>
        </a:p>
      </dgm:t>
    </dgm:pt>
    <dgm:pt modelId="{F0505665-7045-4C3F-AF80-7BD786734BF5}" type="pres">
      <dgm:prSet presAssocID="{A7E35C9C-AA0D-4929-8498-0C07B5AA3132}" presName="diagram" presStyleCnt="0">
        <dgm:presLayoutVars>
          <dgm:dir/>
          <dgm:resizeHandles val="exact"/>
        </dgm:presLayoutVars>
      </dgm:prSet>
      <dgm:spPr/>
      <dgm:t>
        <a:bodyPr/>
        <a:lstStyle/>
        <a:p>
          <a:endParaRPr lang="zh-TW" altLang="en-US"/>
        </a:p>
      </dgm:t>
    </dgm:pt>
    <dgm:pt modelId="{4FFA9C63-DE5D-4783-A789-A462B08BB666}" type="pres">
      <dgm:prSet presAssocID="{D71824CB-A452-423F-B25C-F4EBAB3F1103}" presName="node" presStyleLbl="node1" presStyleIdx="0" presStyleCnt="1" custScaleX="147417">
        <dgm:presLayoutVars>
          <dgm:bulletEnabled val="1"/>
        </dgm:presLayoutVars>
      </dgm:prSet>
      <dgm:spPr/>
      <dgm:t>
        <a:bodyPr/>
        <a:lstStyle/>
        <a:p>
          <a:endParaRPr lang="zh-TW" altLang="en-US"/>
        </a:p>
      </dgm:t>
    </dgm:pt>
  </dgm:ptLst>
  <dgm:cxnLst>
    <dgm:cxn modelId="{1788B272-78F4-453E-AE31-6B825C0567D4}" srcId="{A7E35C9C-AA0D-4929-8498-0C07B5AA3132}" destId="{D71824CB-A452-423F-B25C-F4EBAB3F1103}" srcOrd="0" destOrd="0" parTransId="{4F08239A-DD20-4F39-A9D5-C31B8136F2C7}" sibTransId="{4CC79BE3-441B-4926-BA4E-D9437736847A}"/>
    <dgm:cxn modelId="{710BDCC0-2520-43A6-91AF-1921B5BAA979}" type="presOf" srcId="{A7E35C9C-AA0D-4929-8498-0C07B5AA3132}" destId="{F0505665-7045-4C3F-AF80-7BD786734BF5}" srcOrd="0" destOrd="0" presId="urn:microsoft.com/office/officeart/2005/8/layout/default"/>
    <dgm:cxn modelId="{B188E528-DC5A-44B0-8170-6421DE9EEA3E}" type="presOf" srcId="{D71824CB-A452-423F-B25C-F4EBAB3F1103}" destId="{4FFA9C63-DE5D-4783-A789-A462B08BB666}" srcOrd="0" destOrd="0" presId="urn:microsoft.com/office/officeart/2005/8/layout/default"/>
    <dgm:cxn modelId="{1CFD22EA-DDC3-4EA8-BA7D-E7F69DDB45F6}" type="presParOf" srcId="{F0505665-7045-4C3F-AF80-7BD786734BF5}" destId="{4FFA9C63-DE5D-4783-A789-A462B08BB666}" srcOrd="0" destOrd="0" presId="urn:microsoft.com/office/officeart/2005/8/layout/default"/>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70BB1-EC77-454C-8AF6-2D4F06F8F3B0}">
      <dsp:nvSpPr>
        <dsp:cNvPr id="0" name=""/>
        <dsp:cNvSpPr/>
      </dsp:nvSpPr>
      <dsp:spPr>
        <a:xfrm>
          <a:off x="3484324" y="2245280"/>
          <a:ext cx="2744231" cy="2744231"/>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chemeClr val="tx1"/>
              </a:solidFill>
              <a:latin typeface="+mn-ea"/>
              <a:ea typeface="+mn-ea"/>
            </a:rPr>
            <a:t>極端資本主義的反思</a:t>
          </a:r>
          <a:endParaRPr lang="zh-TW" altLang="en-US" sz="2400" kern="1200" dirty="0"/>
        </a:p>
      </dsp:txBody>
      <dsp:txXfrm>
        <a:off x="4036037" y="2888103"/>
        <a:ext cx="1640805" cy="1410591"/>
      </dsp:txXfrm>
    </dsp:sp>
    <dsp:sp modelId="{2A13CC87-00B8-426D-8FF1-29E71C340839}">
      <dsp:nvSpPr>
        <dsp:cNvPr id="0" name=""/>
        <dsp:cNvSpPr/>
      </dsp:nvSpPr>
      <dsp:spPr>
        <a:xfrm>
          <a:off x="1887680" y="1596643"/>
          <a:ext cx="1995804" cy="1995804"/>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chemeClr val="tx1"/>
              </a:solidFill>
              <a:latin typeface="+mn-ea"/>
              <a:ea typeface="+mn-ea"/>
            </a:rPr>
            <a:t>公民的自覺與自發</a:t>
          </a:r>
          <a:endParaRPr lang="zh-TW" altLang="en-US" sz="2400" kern="1200" dirty="0"/>
        </a:p>
      </dsp:txBody>
      <dsp:txXfrm>
        <a:off x="2390130" y="2102129"/>
        <a:ext cx="990904" cy="984832"/>
      </dsp:txXfrm>
    </dsp:sp>
    <dsp:sp modelId="{D167950C-723C-4D2B-B579-37D24B93CFDB}">
      <dsp:nvSpPr>
        <dsp:cNvPr id="0" name=""/>
        <dsp:cNvSpPr/>
      </dsp:nvSpPr>
      <dsp:spPr>
        <a:xfrm rot="20700000">
          <a:off x="3005534" y="219742"/>
          <a:ext cx="1955481" cy="1955481"/>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kern="1200" smtClean="0">
              <a:solidFill>
                <a:schemeClr val="tx1"/>
              </a:solidFill>
              <a:latin typeface="+mn-ea"/>
              <a:ea typeface="+mn-ea"/>
            </a:rPr>
            <a:t>公共服務變革</a:t>
          </a:r>
          <a:endParaRPr lang="zh-TW" altLang="en-US" sz="2400" kern="1200" dirty="0"/>
        </a:p>
      </dsp:txBody>
      <dsp:txXfrm rot="-20700000">
        <a:off x="3434429" y="648636"/>
        <a:ext cx="1097692" cy="1097692"/>
      </dsp:txXfrm>
    </dsp:sp>
    <dsp:sp modelId="{4E9751B8-18D3-4FA9-88FF-F16A63A8F780}">
      <dsp:nvSpPr>
        <dsp:cNvPr id="0" name=""/>
        <dsp:cNvSpPr/>
      </dsp:nvSpPr>
      <dsp:spPr>
        <a:xfrm>
          <a:off x="3282139" y="1826141"/>
          <a:ext cx="3512616" cy="3512616"/>
        </a:xfrm>
        <a:prstGeom prst="circularArrow">
          <a:avLst>
            <a:gd name="adj1" fmla="val 4687"/>
            <a:gd name="adj2" fmla="val 299029"/>
            <a:gd name="adj3" fmla="val 2532361"/>
            <a:gd name="adj4" fmla="val 1582681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5A3459-5CAB-4EE1-9D5C-855BC310D749}">
      <dsp:nvSpPr>
        <dsp:cNvPr id="0" name=""/>
        <dsp:cNvSpPr/>
      </dsp:nvSpPr>
      <dsp:spPr>
        <a:xfrm>
          <a:off x="1534227" y="1151635"/>
          <a:ext cx="2552135" cy="2552135"/>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06F172-8E97-42A2-B5CA-131397429968}">
      <dsp:nvSpPr>
        <dsp:cNvPr id="0" name=""/>
        <dsp:cNvSpPr/>
      </dsp:nvSpPr>
      <dsp:spPr>
        <a:xfrm>
          <a:off x="2553211" y="-211994"/>
          <a:ext cx="2751715" cy="275171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CB2CE-3BE9-4B07-80FD-187B099BB692}">
      <dsp:nvSpPr>
        <dsp:cNvPr id="0" name=""/>
        <dsp:cNvSpPr/>
      </dsp:nvSpPr>
      <dsp:spPr>
        <a:xfrm>
          <a:off x="154368" y="1501081"/>
          <a:ext cx="2213885" cy="1051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ts val="2100"/>
            </a:lnSpc>
            <a:spcBef>
              <a:spcPct val="0"/>
            </a:spcBef>
            <a:spcAft>
              <a:spcPct val="35000"/>
            </a:spcAft>
          </a:pPr>
          <a:r>
            <a:rPr lang="zh-TW" altLang="en-US" sz="2800" kern="1200" dirty="0" smtClean="0"/>
            <a:t>社會問題</a:t>
          </a:r>
          <a:endParaRPr lang="en-US" altLang="zh-TW" sz="2800" kern="1200" dirty="0" smtClean="0"/>
        </a:p>
        <a:p>
          <a:pPr lvl="0" algn="ctr" defTabSz="1244600">
            <a:lnSpc>
              <a:spcPts val="2100"/>
            </a:lnSpc>
            <a:spcBef>
              <a:spcPct val="0"/>
            </a:spcBef>
            <a:spcAft>
              <a:spcPct val="35000"/>
            </a:spcAft>
          </a:pPr>
          <a:r>
            <a:rPr lang="zh-TW" altLang="en-US" sz="2800" kern="1200" dirty="0" smtClean="0"/>
            <a:t>與需求</a:t>
          </a:r>
          <a:endParaRPr lang="en-US" altLang="zh-TW" sz="2800" kern="1200" dirty="0" smtClean="0"/>
        </a:p>
      </dsp:txBody>
      <dsp:txXfrm>
        <a:off x="154368" y="1501081"/>
        <a:ext cx="2213885" cy="1051952"/>
      </dsp:txXfrm>
    </dsp:sp>
    <dsp:sp modelId="{6AEA3F91-A2B7-4C95-84B3-A36C2E3DC8A0}">
      <dsp:nvSpPr>
        <dsp:cNvPr id="0" name=""/>
        <dsp:cNvSpPr/>
      </dsp:nvSpPr>
      <dsp:spPr>
        <a:xfrm>
          <a:off x="303544" y="2984805"/>
          <a:ext cx="2153543" cy="2184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kern="1200" dirty="0" smtClean="0"/>
            <a:t>人口老化、照顧服務需求增加、長期照顧資源未臻完備</a:t>
          </a:r>
          <a:endParaRPr lang="zh-TW" altLang="en-US" sz="2400" kern="1200" dirty="0"/>
        </a:p>
      </dsp:txBody>
      <dsp:txXfrm>
        <a:off x="303544" y="2984805"/>
        <a:ext cx="2153543" cy="2184648"/>
      </dsp:txXfrm>
    </dsp:sp>
    <dsp:sp modelId="{53842BD5-65D9-4FC7-912E-FA1109200E8D}">
      <dsp:nvSpPr>
        <dsp:cNvPr id="0" name=""/>
        <dsp:cNvSpPr/>
      </dsp:nvSpPr>
      <dsp:spPr>
        <a:xfrm>
          <a:off x="144448" y="1307830"/>
          <a:ext cx="171304" cy="171304"/>
        </a:xfrm>
        <a:prstGeom prst="ellipse">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9F28300-72CF-4C80-835A-DB0E3C441CE1}">
      <dsp:nvSpPr>
        <dsp:cNvPr id="0" name=""/>
        <dsp:cNvSpPr/>
      </dsp:nvSpPr>
      <dsp:spPr>
        <a:xfrm>
          <a:off x="264361" y="1068004"/>
          <a:ext cx="171304" cy="171304"/>
        </a:xfrm>
        <a:prstGeom prst="ellipse">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DABF4A6-E1C9-4D60-AC2E-0CC739AA5467}">
      <dsp:nvSpPr>
        <dsp:cNvPr id="0" name=""/>
        <dsp:cNvSpPr/>
      </dsp:nvSpPr>
      <dsp:spPr>
        <a:xfrm>
          <a:off x="552153" y="1115969"/>
          <a:ext cx="269192" cy="269192"/>
        </a:xfrm>
        <a:prstGeom prst="ellipse">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7DD1CC2-B043-41AB-A559-27F495499E60}">
      <dsp:nvSpPr>
        <dsp:cNvPr id="0" name=""/>
        <dsp:cNvSpPr/>
      </dsp:nvSpPr>
      <dsp:spPr>
        <a:xfrm>
          <a:off x="791980" y="852160"/>
          <a:ext cx="171304" cy="171304"/>
        </a:xfrm>
        <a:prstGeom prst="ellipse">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85F0AA5-0BC5-4D94-BCA7-E174F7CA5979}">
      <dsp:nvSpPr>
        <dsp:cNvPr id="0" name=""/>
        <dsp:cNvSpPr/>
      </dsp:nvSpPr>
      <dsp:spPr>
        <a:xfrm>
          <a:off x="1103754" y="756229"/>
          <a:ext cx="171304" cy="171304"/>
        </a:xfrm>
        <a:prstGeom prst="ellipse">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D5AF621-6C6B-4385-AE5E-CC9839DF6DBF}">
      <dsp:nvSpPr>
        <dsp:cNvPr id="0" name=""/>
        <dsp:cNvSpPr/>
      </dsp:nvSpPr>
      <dsp:spPr>
        <a:xfrm>
          <a:off x="1487476" y="924108"/>
          <a:ext cx="171304" cy="171304"/>
        </a:xfrm>
        <a:prstGeom prst="ellipse">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11BF121-0AFF-4E9C-8D3F-542779EC78D1}">
      <dsp:nvSpPr>
        <dsp:cNvPr id="0" name=""/>
        <dsp:cNvSpPr/>
      </dsp:nvSpPr>
      <dsp:spPr>
        <a:xfrm>
          <a:off x="1727302" y="1044021"/>
          <a:ext cx="269192" cy="269192"/>
        </a:xfrm>
        <a:prstGeom prst="ellipse">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1DC8104-CBBB-4A4F-8AE2-2AA522144AAF}">
      <dsp:nvSpPr>
        <dsp:cNvPr id="0" name=""/>
        <dsp:cNvSpPr/>
      </dsp:nvSpPr>
      <dsp:spPr>
        <a:xfrm>
          <a:off x="2063059" y="1307830"/>
          <a:ext cx="171304" cy="171304"/>
        </a:xfrm>
        <a:prstGeom prst="ellipse">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CF8B47D-5589-4278-946C-1DDDADA1430D}">
      <dsp:nvSpPr>
        <dsp:cNvPr id="0" name=""/>
        <dsp:cNvSpPr/>
      </dsp:nvSpPr>
      <dsp:spPr>
        <a:xfrm>
          <a:off x="2206955" y="1571639"/>
          <a:ext cx="171304" cy="171304"/>
        </a:xfrm>
        <a:prstGeom prst="ellipse">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758D5E6-003E-482E-A463-497419E527A8}">
      <dsp:nvSpPr>
        <dsp:cNvPr id="0" name=""/>
        <dsp:cNvSpPr/>
      </dsp:nvSpPr>
      <dsp:spPr>
        <a:xfrm>
          <a:off x="950819" y="983618"/>
          <a:ext cx="440497" cy="440497"/>
        </a:xfrm>
        <a:prstGeom prst="ellipse">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F8E804D-6333-40FA-9C39-48B9050F208F}">
      <dsp:nvSpPr>
        <dsp:cNvPr id="0" name=""/>
        <dsp:cNvSpPr/>
      </dsp:nvSpPr>
      <dsp:spPr>
        <a:xfrm>
          <a:off x="24535" y="1979344"/>
          <a:ext cx="171304" cy="171304"/>
        </a:xfrm>
        <a:prstGeom prst="ellipse">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30C68B5-F5DB-4374-AFAE-9ED720261F67}">
      <dsp:nvSpPr>
        <dsp:cNvPr id="0" name=""/>
        <dsp:cNvSpPr/>
      </dsp:nvSpPr>
      <dsp:spPr>
        <a:xfrm>
          <a:off x="168431" y="2195188"/>
          <a:ext cx="269192" cy="269192"/>
        </a:xfrm>
        <a:prstGeom prst="ellipse">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D034F4C-F3FD-4DE9-AB48-C23716FD0694}">
      <dsp:nvSpPr>
        <dsp:cNvPr id="0" name=""/>
        <dsp:cNvSpPr/>
      </dsp:nvSpPr>
      <dsp:spPr>
        <a:xfrm>
          <a:off x="528170" y="2387049"/>
          <a:ext cx="391553" cy="391553"/>
        </a:xfrm>
        <a:prstGeom prst="ellipse">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DE480A3-AF93-41D0-AF75-5CC589FD48FD}">
      <dsp:nvSpPr>
        <dsp:cNvPr id="0" name=""/>
        <dsp:cNvSpPr/>
      </dsp:nvSpPr>
      <dsp:spPr>
        <a:xfrm>
          <a:off x="1031806" y="2698823"/>
          <a:ext cx="171304" cy="171304"/>
        </a:xfrm>
        <a:prstGeom prst="ellipse">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38F21ED-5656-463E-9227-C1238F4364E4}">
      <dsp:nvSpPr>
        <dsp:cNvPr id="0" name=""/>
        <dsp:cNvSpPr/>
      </dsp:nvSpPr>
      <dsp:spPr>
        <a:xfrm>
          <a:off x="1127736" y="2387049"/>
          <a:ext cx="269192" cy="269192"/>
        </a:xfrm>
        <a:prstGeom prst="ellipse">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F1708F9-A6D0-427B-A238-BBCF28C5691C}">
      <dsp:nvSpPr>
        <dsp:cNvPr id="0" name=""/>
        <dsp:cNvSpPr/>
      </dsp:nvSpPr>
      <dsp:spPr>
        <a:xfrm>
          <a:off x="1367563" y="2722806"/>
          <a:ext cx="171304" cy="171304"/>
        </a:xfrm>
        <a:prstGeom prst="ellipse">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6F9EB3C-39AD-42A2-9E88-EB032059D535}">
      <dsp:nvSpPr>
        <dsp:cNvPr id="0" name=""/>
        <dsp:cNvSpPr/>
      </dsp:nvSpPr>
      <dsp:spPr>
        <a:xfrm>
          <a:off x="1583407" y="2339084"/>
          <a:ext cx="391553" cy="391553"/>
        </a:xfrm>
        <a:prstGeom prst="ellipse">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891CD99-293E-4928-A813-A15B2357C448}">
      <dsp:nvSpPr>
        <dsp:cNvPr id="0" name=""/>
        <dsp:cNvSpPr/>
      </dsp:nvSpPr>
      <dsp:spPr>
        <a:xfrm>
          <a:off x="2111025" y="2243153"/>
          <a:ext cx="269192" cy="269192"/>
        </a:xfrm>
        <a:prstGeom prst="ellipse">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2F33E0A-29DD-4EC1-93B1-DF2C54E81431}">
      <dsp:nvSpPr>
        <dsp:cNvPr id="0" name=""/>
        <dsp:cNvSpPr/>
      </dsp:nvSpPr>
      <dsp:spPr>
        <a:xfrm>
          <a:off x="2380218" y="1115570"/>
          <a:ext cx="790581" cy="1509305"/>
        </a:xfrm>
        <a:prstGeom prst="chevron">
          <a:avLst>
            <a:gd name="adj" fmla="val 62310"/>
          </a:avLst>
        </a:prstGeom>
        <a:gradFill rotWithShape="0">
          <a:gsLst>
            <a:gs pos="0">
              <a:schemeClr val="accent1">
                <a:tint val="60000"/>
                <a:hueOff val="0"/>
                <a:satOff val="0"/>
                <a:lumOff val="0"/>
                <a:alphaOff val="0"/>
                <a:tint val="35000"/>
                <a:satMod val="260000"/>
              </a:schemeClr>
            </a:gs>
            <a:gs pos="30000">
              <a:schemeClr val="accent1">
                <a:tint val="60000"/>
                <a:hueOff val="0"/>
                <a:satOff val="0"/>
                <a:lumOff val="0"/>
                <a:alphaOff val="0"/>
                <a:tint val="38000"/>
                <a:satMod val="260000"/>
              </a:schemeClr>
            </a:gs>
            <a:gs pos="75000">
              <a:schemeClr val="accent1">
                <a:tint val="60000"/>
                <a:hueOff val="0"/>
                <a:satOff val="0"/>
                <a:lumOff val="0"/>
                <a:alphaOff val="0"/>
                <a:tint val="55000"/>
                <a:satMod val="255000"/>
              </a:schemeClr>
            </a:gs>
            <a:gs pos="100000">
              <a:schemeClr val="accent1">
                <a:tint val="60000"/>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C80D1266-4A5F-4CBC-86C0-A468E30568BF}">
      <dsp:nvSpPr>
        <dsp:cNvPr id="0" name=""/>
        <dsp:cNvSpPr/>
      </dsp:nvSpPr>
      <dsp:spPr>
        <a:xfrm>
          <a:off x="3170799" y="1116303"/>
          <a:ext cx="2156130" cy="1509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kern="1200" dirty="0" smtClean="0"/>
            <a:t>回應問題與需求</a:t>
          </a:r>
          <a:endParaRPr lang="zh-TW" altLang="en-US" sz="2800" kern="1200" dirty="0"/>
        </a:p>
      </dsp:txBody>
      <dsp:txXfrm>
        <a:off x="3170799" y="1116303"/>
        <a:ext cx="2156130" cy="1509291"/>
      </dsp:txXfrm>
    </dsp:sp>
    <dsp:sp modelId="{C377240E-434B-40B6-B0EF-B3486A9E0AA1}">
      <dsp:nvSpPr>
        <dsp:cNvPr id="0" name=""/>
        <dsp:cNvSpPr/>
      </dsp:nvSpPr>
      <dsp:spPr>
        <a:xfrm>
          <a:off x="5991117" y="3229275"/>
          <a:ext cx="2156130" cy="1329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1066800">
            <a:lnSpc>
              <a:spcPct val="90000"/>
            </a:lnSpc>
            <a:spcBef>
              <a:spcPct val="0"/>
            </a:spcBef>
            <a:spcAft>
              <a:spcPct val="35000"/>
            </a:spcAft>
          </a:pPr>
          <a:r>
            <a:rPr lang="zh-TW" altLang="en-US" sz="2400" kern="1200" dirty="0" smtClean="0"/>
            <a:t>彌補政府部門與傳統私部門領域之缺口</a:t>
          </a:r>
          <a:endParaRPr lang="zh-TW" altLang="en-US" sz="2400" kern="1200" dirty="0"/>
        </a:p>
      </dsp:txBody>
      <dsp:txXfrm>
        <a:off x="5991117" y="3229275"/>
        <a:ext cx="2156130" cy="1329613"/>
      </dsp:txXfrm>
    </dsp:sp>
    <dsp:sp modelId="{4E58BEC9-2108-4A0E-99CE-0E1E6C6B3DA4}">
      <dsp:nvSpPr>
        <dsp:cNvPr id="0" name=""/>
        <dsp:cNvSpPr/>
      </dsp:nvSpPr>
      <dsp:spPr>
        <a:xfrm>
          <a:off x="5326929" y="1115570"/>
          <a:ext cx="790581" cy="1509305"/>
        </a:xfrm>
        <a:prstGeom prst="chevron">
          <a:avLst>
            <a:gd name="adj" fmla="val 62310"/>
          </a:avLst>
        </a:prstGeom>
        <a:gradFill rotWithShape="0">
          <a:gsLst>
            <a:gs pos="0">
              <a:schemeClr val="accent1">
                <a:tint val="60000"/>
                <a:hueOff val="0"/>
                <a:satOff val="0"/>
                <a:lumOff val="0"/>
                <a:alphaOff val="0"/>
                <a:tint val="35000"/>
                <a:satMod val="260000"/>
              </a:schemeClr>
            </a:gs>
            <a:gs pos="30000">
              <a:schemeClr val="accent1">
                <a:tint val="60000"/>
                <a:hueOff val="0"/>
                <a:satOff val="0"/>
                <a:lumOff val="0"/>
                <a:alphaOff val="0"/>
                <a:tint val="38000"/>
                <a:satMod val="260000"/>
              </a:schemeClr>
            </a:gs>
            <a:gs pos="75000">
              <a:schemeClr val="accent1">
                <a:tint val="60000"/>
                <a:hueOff val="0"/>
                <a:satOff val="0"/>
                <a:lumOff val="0"/>
                <a:alphaOff val="0"/>
                <a:tint val="55000"/>
                <a:satMod val="255000"/>
              </a:schemeClr>
            </a:gs>
            <a:gs pos="100000">
              <a:schemeClr val="accent1">
                <a:tint val="60000"/>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9BCDE6CA-F0D2-46D3-80E1-3ED7BF638251}">
      <dsp:nvSpPr>
        <dsp:cNvPr id="0" name=""/>
        <dsp:cNvSpPr/>
      </dsp:nvSpPr>
      <dsp:spPr>
        <a:xfrm>
          <a:off x="6203756" y="990838"/>
          <a:ext cx="1832710" cy="1832710"/>
        </a:xfrm>
        <a:prstGeom prst="ellipse">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zh-TW" altLang="en-US" sz="2800" kern="1200" dirty="0" smtClean="0"/>
            <a:t>發展社會企業</a:t>
          </a:r>
          <a:endParaRPr lang="zh-TW" altLang="en-US" sz="2800" kern="1200" dirty="0"/>
        </a:p>
      </dsp:txBody>
      <dsp:txXfrm>
        <a:off x="6472150" y="1259232"/>
        <a:ext cx="1295922" cy="129592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6C444-8A71-413E-ACB4-9F072E796F8E}">
      <dsp:nvSpPr>
        <dsp:cNvPr id="0" name=""/>
        <dsp:cNvSpPr/>
      </dsp:nvSpPr>
      <dsp:spPr>
        <a:xfrm>
          <a:off x="0" y="239944"/>
          <a:ext cx="8280920" cy="973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zh-TW" altLang="en-US" sz="3200" b="1" kern="1200" dirty="0" smtClean="0">
              <a:solidFill>
                <a:srgbClr val="FF0066"/>
              </a:solidFill>
            </a:rPr>
            <a:t>人口老化</a:t>
          </a:r>
          <a:endParaRPr lang="zh-TW" altLang="en-US" sz="3200" kern="1200" dirty="0">
            <a:solidFill>
              <a:srgbClr val="FF0066"/>
            </a:solidFill>
          </a:endParaRPr>
        </a:p>
      </dsp:txBody>
      <dsp:txXfrm>
        <a:off x="47519" y="287463"/>
        <a:ext cx="8185882" cy="878402"/>
      </dsp:txXfrm>
    </dsp:sp>
    <dsp:sp modelId="{E8307AD0-EB2D-4F6E-B8D7-6B30CEEAAF76}">
      <dsp:nvSpPr>
        <dsp:cNvPr id="0" name=""/>
        <dsp:cNvSpPr/>
      </dsp:nvSpPr>
      <dsp:spPr>
        <a:xfrm>
          <a:off x="0" y="1213384"/>
          <a:ext cx="8280920" cy="3875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1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zh-TW" altLang="en-US" sz="2000" kern="1200" dirty="0" smtClean="0">
              <a:latin typeface="+mn-ea"/>
            </a:rPr>
            <a:t>依國家發展委員會「中華民國人口推計（</a:t>
          </a:r>
          <a:r>
            <a:rPr lang="en-US" altLang="zh-TW" sz="2000" kern="1200" dirty="0" smtClean="0">
              <a:latin typeface="+mn-ea"/>
            </a:rPr>
            <a:t>103</a:t>
          </a:r>
          <a:r>
            <a:rPr lang="zh-TW" altLang="en-US" sz="2000" kern="1200" dirty="0" smtClean="0">
              <a:latin typeface="+mn-ea"/>
            </a:rPr>
            <a:t>至</a:t>
          </a:r>
          <a:r>
            <a:rPr lang="en-US" altLang="zh-TW" sz="2000" kern="1200" dirty="0" smtClean="0">
              <a:latin typeface="+mn-ea"/>
            </a:rPr>
            <a:t>150</a:t>
          </a:r>
          <a:r>
            <a:rPr lang="zh-TW" altLang="en-US" sz="2000" kern="1200" dirty="0" smtClean="0">
              <a:latin typeface="+mn-ea"/>
            </a:rPr>
            <a:t>年）」，隨著國人平均壽命的延長，我國在</a:t>
          </a:r>
          <a:r>
            <a:rPr lang="en-US" altLang="zh-TW" sz="2000" kern="1200" dirty="0" smtClean="0">
              <a:latin typeface="+mn-ea"/>
            </a:rPr>
            <a:t>82</a:t>
          </a:r>
          <a:r>
            <a:rPr lang="zh-TW" altLang="en-US" sz="2000" kern="1200" dirty="0" smtClean="0">
              <a:latin typeface="+mn-ea"/>
            </a:rPr>
            <a:t>年，</a:t>
          </a:r>
          <a:r>
            <a:rPr lang="en-US" altLang="zh-TW" sz="2000" kern="1200" dirty="0" smtClean="0">
              <a:latin typeface="+mn-ea"/>
            </a:rPr>
            <a:t>65</a:t>
          </a:r>
          <a:r>
            <a:rPr lang="zh-TW" altLang="en-US" sz="2000" kern="1200" dirty="0" smtClean="0">
              <a:latin typeface="+mn-ea"/>
            </a:rPr>
            <a:t>歲以上人口占總人口比率即超過</a:t>
          </a:r>
          <a:r>
            <a:rPr lang="en-US" altLang="zh-TW" sz="2000" kern="1200" dirty="0" smtClean="0">
              <a:latin typeface="+mn-ea"/>
            </a:rPr>
            <a:t>7%</a:t>
          </a:r>
          <a:r>
            <a:rPr lang="zh-TW" altLang="en-US" sz="2000" kern="1200" dirty="0" smtClean="0">
              <a:latin typeface="+mn-ea"/>
            </a:rPr>
            <a:t>成為高齡化（</a:t>
          </a:r>
          <a:r>
            <a:rPr lang="en-US" altLang="zh-TW" sz="2000" kern="1200" dirty="0" smtClean="0">
              <a:latin typeface="+mn-ea"/>
            </a:rPr>
            <a:t>ageing</a:t>
          </a:r>
          <a:r>
            <a:rPr lang="zh-TW" altLang="en-US" sz="2000" kern="1200" dirty="0" smtClean="0">
              <a:latin typeface="+mn-ea"/>
            </a:rPr>
            <a:t>）社會。</a:t>
          </a:r>
          <a:endParaRPr lang="zh-TW" altLang="en-US" sz="2000" kern="1200" dirty="0"/>
        </a:p>
        <a:p>
          <a:pPr marL="228600" lvl="1" indent="-228600" algn="l" defTabSz="889000">
            <a:lnSpc>
              <a:spcPct val="90000"/>
            </a:lnSpc>
            <a:spcBef>
              <a:spcPct val="0"/>
            </a:spcBef>
            <a:spcAft>
              <a:spcPct val="20000"/>
            </a:spcAft>
            <a:buChar char="••"/>
          </a:pPr>
          <a:r>
            <a:rPr lang="zh-TW" altLang="en-US" sz="2000" kern="1200" dirty="0" smtClean="0">
              <a:latin typeface="+mn-ea"/>
            </a:rPr>
            <a:t>由於戰後嬰兒潮世代陸續成為</a:t>
          </a:r>
          <a:r>
            <a:rPr lang="en-US" altLang="zh-TW" sz="2000" kern="1200" dirty="0" smtClean="0">
              <a:latin typeface="+mn-ea"/>
            </a:rPr>
            <a:t>65</a:t>
          </a:r>
          <a:r>
            <a:rPr lang="zh-TW" altLang="en-US" sz="2000" kern="1200" dirty="0" smtClean="0">
              <a:latin typeface="+mn-ea"/>
            </a:rPr>
            <a:t>歲以上人口，</a:t>
          </a:r>
          <a:r>
            <a:rPr lang="en-US" altLang="zh-TW" sz="2000" kern="1200" dirty="0" smtClean="0">
              <a:latin typeface="+mn-ea"/>
            </a:rPr>
            <a:t>103</a:t>
          </a:r>
          <a:r>
            <a:rPr lang="zh-TW" altLang="en-US" sz="2000" kern="1200" dirty="0" smtClean="0">
              <a:latin typeface="+mn-ea"/>
            </a:rPr>
            <a:t>至</a:t>
          </a:r>
          <a:r>
            <a:rPr lang="en-US" altLang="zh-TW" sz="2000" kern="1200" dirty="0" smtClean="0">
              <a:latin typeface="+mn-ea"/>
            </a:rPr>
            <a:t>114</a:t>
          </a:r>
          <a:r>
            <a:rPr lang="zh-TW" altLang="en-US" sz="2000" kern="1200" dirty="0" smtClean="0">
              <a:latin typeface="+mn-ea"/>
            </a:rPr>
            <a:t>年將為我國高齡人口成長最快速期間，推估此比率在</a:t>
          </a:r>
          <a:r>
            <a:rPr lang="en-US" altLang="zh-TW" sz="2000" kern="1200" dirty="0" smtClean="0">
              <a:latin typeface="+mn-ea"/>
            </a:rPr>
            <a:t>107</a:t>
          </a:r>
          <a:r>
            <a:rPr lang="zh-TW" altLang="en-US" sz="2000" kern="1200" dirty="0" smtClean="0">
              <a:latin typeface="+mn-ea"/>
            </a:rPr>
            <a:t>年將超過</a:t>
          </a:r>
          <a:r>
            <a:rPr lang="en-US" altLang="zh-TW" sz="2000" kern="1200" dirty="0" smtClean="0">
              <a:latin typeface="+mn-ea"/>
            </a:rPr>
            <a:t>14%</a:t>
          </a:r>
          <a:r>
            <a:rPr lang="zh-TW" altLang="en-US" sz="2000" kern="1200" dirty="0" smtClean="0">
              <a:latin typeface="+mn-ea"/>
            </a:rPr>
            <a:t>成為高齡（</a:t>
          </a:r>
          <a:r>
            <a:rPr lang="en-US" altLang="zh-TW" sz="2000" kern="1200" dirty="0" smtClean="0">
              <a:latin typeface="+mn-ea"/>
            </a:rPr>
            <a:t>aged</a:t>
          </a:r>
          <a:r>
            <a:rPr lang="zh-TW" altLang="en-US" sz="2000" kern="1200" dirty="0" smtClean="0">
              <a:latin typeface="+mn-ea"/>
            </a:rPr>
            <a:t>）社會，於</a:t>
          </a:r>
          <a:r>
            <a:rPr lang="en-US" altLang="zh-TW" sz="2000" kern="1200" dirty="0" smtClean="0">
              <a:latin typeface="+mn-ea"/>
            </a:rPr>
            <a:t>114</a:t>
          </a:r>
          <a:r>
            <a:rPr lang="zh-TW" altLang="en-US" sz="2000" kern="1200" dirty="0" smtClean="0">
              <a:latin typeface="+mn-ea"/>
            </a:rPr>
            <a:t>年達</a:t>
          </a:r>
          <a:r>
            <a:rPr lang="en-US" altLang="zh-TW" sz="2000" kern="1200" dirty="0" smtClean="0">
              <a:latin typeface="+mn-ea"/>
            </a:rPr>
            <a:t>20%</a:t>
          </a:r>
          <a:r>
            <a:rPr lang="zh-TW" altLang="en-US" sz="2000" kern="1200" dirty="0" smtClean="0">
              <a:latin typeface="+mn-ea"/>
            </a:rPr>
            <a:t>成為超高齡（</a:t>
          </a:r>
          <a:r>
            <a:rPr lang="en-US" altLang="zh-TW" sz="2000" kern="1200" dirty="0" smtClean="0">
              <a:latin typeface="+mn-ea"/>
            </a:rPr>
            <a:t>super-aged</a:t>
          </a:r>
          <a:r>
            <a:rPr lang="zh-TW" altLang="en-US" sz="2000" kern="1200" dirty="0" smtClean="0">
              <a:latin typeface="+mn-ea"/>
            </a:rPr>
            <a:t>）社會。</a:t>
          </a:r>
          <a:endParaRPr lang="en-US" altLang="zh-TW" sz="2000" kern="1200" dirty="0" smtClean="0">
            <a:latin typeface="+mn-ea"/>
          </a:endParaRPr>
        </a:p>
        <a:p>
          <a:pPr marL="228600" lvl="1" indent="-228600" algn="l" defTabSz="889000">
            <a:lnSpc>
              <a:spcPct val="90000"/>
            </a:lnSpc>
            <a:spcBef>
              <a:spcPct val="0"/>
            </a:spcBef>
            <a:spcAft>
              <a:spcPct val="20000"/>
            </a:spcAft>
            <a:buChar char="••"/>
          </a:pPr>
          <a:r>
            <a:rPr lang="en-US" altLang="zh-TW" sz="2000" kern="1200" smtClean="0">
              <a:latin typeface="+mn-ea"/>
            </a:rPr>
            <a:t>65</a:t>
          </a:r>
          <a:r>
            <a:rPr lang="zh-TW" altLang="en-US" sz="2000" kern="1200" smtClean="0">
              <a:latin typeface="+mn-ea"/>
            </a:rPr>
            <a:t>歲以上老年人口占總人口比率將由</a:t>
          </a:r>
          <a:r>
            <a:rPr lang="en-US" altLang="zh-TW" sz="2000" kern="1200" smtClean="0">
              <a:latin typeface="+mn-ea"/>
            </a:rPr>
            <a:t>103</a:t>
          </a:r>
          <a:r>
            <a:rPr lang="zh-TW" altLang="en-US" sz="2000" kern="1200" smtClean="0">
              <a:latin typeface="+mn-ea"/>
            </a:rPr>
            <a:t>年之</a:t>
          </a:r>
          <a:r>
            <a:rPr lang="en-US" altLang="zh-TW" sz="2000" kern="1200" smtClean="0">
              <a:latin typeface="+mn-ea"/>
            </a:rPr>
            <a:t>12.0%</a:t>
          </a:r>
          <a:r>
            <a:rPr lang="zh-TW" altLang="en-US" sz="2000" kern="1200" smtClean="0">
              <a:latin typeface="+mn-ea"/>
            </a:rPr>
            <a:t>，增加為</a:t>
          </a:r>
          <a:r>
            <a:rPr lang="en-US" altLang="zh-TW" sz="2000" kern="1200" smtClean="0">
              <a:latin typeface="+mn-ea"/>
            </a:rPr>
            <a:t>150</a:t>
          </a:r>
          <a:r>
            <a:rPr lang="zh-TW" altLang="en-US" sz="2000" kern="1200" smtClean="0">
              <a:latin typeface="+mn-ea"/>
            </a:rPr>
            <a:t>年之</a:t>
          </a:r>
          <a:r>
            <a:rPr lang="en-US" altLang="zh-TW" sz="2000" kern="1200" smtClean="0">
              <a:latin typeface="+mn-ea"/>
            </a:rPr>
            <a:t>41.0%</a:t>
          </a:r>
          <a:r>
            <a:rPr lang="zh-TW" altLang="en-US" sz="2000" kern="1200" smtClean="0">
              <a:latin typeface="+mn-ea"/>
            </a:rPr>
            <a:t>。其中，</a:t>
          </a:r>
          <a:r>
            <a:rPr lang="en-US" altLang="zh-TW" sz="2000" kern="1200" smtClean="0">
              <a:latin typeface="+mn-ea"/>
            </a:rPr>
            <a:t>80</a:t>
          </a:r>
          <a:r>
            <a:rPr lang="zh-TW" altLang="en-US" sz="2000" kern="1200" smtClean="0">
              <a:latin typeface="+mn-ea"/>
            </a:rPr>
            <a:t>歲以上人口占老年人口之比率，亦將由</a:t>
          </a:r>
          <a:r>
            <a:rPr lang="en-US" altLang="zh-TW" sz="2000" kern="1200" smtClean="0">
              <a:latin typeface="+mn-ea"/>
            </a:rPr>
            <a:t>103</a:t>
          </a:r>
          <a:r>
            <a:rPr lang="zh-TW" altLang="en-US" sz="2000" kern="1200" smtClean="0">
              <a:latin typeface="+mn-ea"/>
            </a:rPr>
            <a:t>年之</a:t>
          </a:r>
          <a:r>
            <a:rPr lang="en-US" altLang="zh-TW" sz="2000" kern="1200" smtClean="0">
              <a:latin typeface="+mn-ea"/>
            </a:rPr>
            <a:t>25.1%</a:t>
          </a:r>
          <a:r>
            <a:rPr lang="zh-TW" altLang="en-US" sz="2000" kern="1200" smtClean="0">
              <a:latin typeface="+mn-ea"/>
            </a:rPr>
            <a:t>，大幅上升為</a:t>
          </a:r>
          <a:r>
            <a:rPr lang="en-US" altLang="zh-TW" sz="2000" kern="1200" smtClean="0">
              <a:latin typeface="+mn-ea"/>
            </a:rPr>
            <a:t>150</a:t>
          </a:r>
          <a:r>
            <a:rPr lang="zh-TW" altLang="en-US" sz="2000" kern="1200" smtClean="0">
              <a:latin typeface="+mn-ea"/>
            </a:rPr>
            <a:t>年之</a:t>
          </a:r>
          <a:r>
            <a:rPr lang="en-US" altLang="zh-TW" sz="2000" kern="1200" smtClean="0">
              <a:latin typeface="+mn-ea"/>
            </a:rPr>
            <a:t>43.2%</a:t>
          </a:r>
          <a:r>
            <a:rPr lang="zh-TW" altLang="en-US" sz="2000" kern="1200" smtClean="0">
              <a:latin typeface="+mn-ea"/>
            </a:rPr>
            <a:t>。</a:t>
          </a:r>
          <a:endParaRPr lang="zh-TW" altLang="en-US" sz="2000" kern="1200" dirty="0" smtClean="0">
            <a:latin typeface="+mn-ea"/>
          </a:endParaRPr>
        </a:p>
      </dsp:txBody>
      <dsp:txXfrm>
        <a:off x="0" y="1213384"/>
        <a:ext cx="8280920" cy="3875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6C444-8A71-413E-ACB4-9F072E796F8E}">
      <dsp:nvSpPr>
        <dsp:cNvPr id="0" name=""/>
        <dsp:cNvSpPr/>
      </dsp:nvSpPr>
      <dsp:spPr>
        <a:xfrm>
          <a:off x="0" y="61431"/>
          <a:ext cx="8064896" cy="98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zh-TW" altLang="en-US" sz="3200" b="1" kern="1200" dirty="0" smtClean="0">
              <a:solidFill>
                <a:srgbClr val="FF0066"/>
              </a:solidFill>
            </a:rPr>
            <a:t>照顧服務需求增加</a:t>
          </a:r>
          <a:endParaRPr lang="zh-TW" altLang="en-US" sz="3200" kern="1200" dirty="0">
            <a:solidFill>
              <a:srgbClr val="FF0066"/>
            </a:solidFill>
          </a:endParaRPr>
        </a:p>
      </dsp:txBody>
      <dsp:txXfrm>
        <a:off x="47976" y="109407"/>
        <a:ext cx="7968944" cy="886848"/>
      </dsp:txXfrm>
    </dsp:sp>
    <dsp:sp modelId="{E8307AD0-EB2D-4F6E-B8D7-6B30CEEAAF76}">
      <dsp:nvSpPr>
        <dsp:cNvPr id="0" name=""/>
        <dsp:cNvSpPr/>
      </dsp:nvSpPr>
      <dsp:spPr>
        <a:xfrm>
          <a:off x="0" y="1159914"/>
          <a:ext cx="8064896" cy="3415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zh-TW" altLang="en-US" sz="2300" kern="1200" dirty="0" smtClean="0">
              <a:latin typeface="+mn-ea"/>
            </a:rPr>
            <a:t>依衛生署</a:t>
          </a:r>
          <a:r>
            <a:rPr lang="en-US" altLang="zh-TW" sz="2300" kern="1200" dirty="0" smtClean="0">
              <a:latin typeface="+mn-ea"/>
            </a:rPr>
            <a:t>2012</a:t>
          </a:r>
          <a:r>
            <a:rPr lang="zh-TW" altLang="en-US" sz="2300" kern="1200" dirty="0" smtClean="0">
              <a:latin typeface="+mn-ea"/>
            </a:rPr>
            <a:t>年國民長照需要調查中顯示，推估</a:t>
          </a:r>
          <a:r>
            <a:rPr lang="en-US" altLang="zh-TW" sz="2300" kern="1200" dirty="0" smtClean="0">
              <a:latin typeface="+mn-ea"/>
            </a:rPr>
            <a:t>2011</a:t>
          </a:r>
          <a:r>
            <a:rPr lang="zh-TW" altLang="en-US" sz="2300" kern="1200" dirty="0" smtClean="0">
              <a:latin typeface="+mn-ea"/>
            </a:rPr>
            <a:t>年長期照顧需求人口為</a:t>
          </a:r>
          <a:r>
            <a:rPr lang="en-US" altLang="zh-TW" sz="2300" kern="1200" dirty="0" smtClean="0">
              <a:latin typeface="+mn-ea"/>
            </a:rPr>
            <a:t>67</a:t>
          </a:r>
          <a:r>
            <a:rPr lang="zh-TW" altLang="en-US" sz="2300" kern="1200" dirty="0" smtClean="0">
              <a:latin typeface="+mn-ea"/>
            </a:rPr>
            <a:t>萬人（其中</a:t>
          </a:r>
          <a:r>
            <a:rPr lang="en-US" altLang="zh-TW" sz="2300" kern="1200" dirty="0" smtClean="0">
              <a:latin typeface="+mn-ea"/>
            </a:rPr>
            <a:t>65</a:t>
          </a:r>
          <a:r>
            <a:rPr lang="zh-TW" altLang="en-US" sz="2300" kern="1200" dirty="0" smtClean="0">
              <a:latin typeface="+mn-ea"/>
            </a:rPr>
            <a:t>歲以上者有</a:t>
          </a:r>
          <a:r>
            <a:rPr lang="en-US" altLang="zh-TW" sz="2300" kern="1200" dirty="0" smtClean="0">
              <a:latin typeface="+mn-ea"/>
            </a:rPr>
            <a:t>41</a:t>
          </a:r>
          <a:r>
            <a:rPr lang="zh-TW" altLang="en-US" sz="2300" kern="1200" dirty="0" smtClean="0">
              <a:latin typeface="+mn-ea"/>
            </a:rPr>
            <a:t>萬人），至</a:t>
          </a:r>
          <a:r>
            <a:rPr lang="en-US" altLang="zh-TW" sz="2300" kern="1200" dirty="0" smtClean="0">
              <a:latin typeface="+mn-ea"/>
            </a:rPr>
            <a:t>2021</a:t>
          </a:r>
          <a:r>
            <a:rPr lang="zh-TW" altLang="en-US" sz="2300" kern="1200" dirty="0" smtClean="0">
              <a:latin typeface="+mn-ea"/>
            </a:rPr>
            <a:t>年長照需求人口為</a:t>
          </a:r>
          <a:r>
            <a:rPr lang="en-US" altLang="zh-TW" sz="2300" kern="1200" dirty="0" smtClean="0">
              <a:latin typeface="+mn-ea"/>
            </a:rPr>
            <a:t>88</a:t>
          </a:r>
          <a:r>
            <a:rPr lang="zh-TW" altLang="en-US" sz="2300" kern="1200" dirty="0" smtClean="0">
              <a:latin typeface="+mn-ea"/>
            </a:rPr>
            <a:t>萬人（其中</a:t>
          </a:r>
          <a:r>
            <a:rPr lang="en-US" altLang="zh-TW" sz="2300" kern="1200" dirty="0" smtClean="0">
              <a:latin typeface="+mn-ea"/>
            </a:rPr>
            <a:t>65</a:t>
          </a:r>
          <a:r>
            <a:rPr lang="zh-TW" altLang="en-US" sz="2300" kern="1200" dirty="0" smtClean="0">
              <a:latin typeface="+mn-ea"/>
            </a:rPr>
            <a:t>歲以上者有</a:t>
          </a:r>
          <a:r>
            <a:rPr lang="en-US" altLang="zh-TW" sz="2300" kern="1200" dirty="0" smtClean="0">
              <a:latin typeface="+mn-ea"/>
            </a:rPr>
            <a:t>62</a:t>
          </a:r>
          <a:r>
            <a:rPr lang="zh-TW" altLang="en-US" sz="2300" kern="1200" dirty="0" smtClean="0">
              <a:latin typeface="+mn-ea"/>
            </a:rPr>
            <a:t>萬人）。 </a:t>
          </a:r>
          <a:endParaRPr lang="zh-TW" altLang="en-US" sz="2300" kern="1200" dirty="0"/>
        </a:p>
        <a:p>
          <a:pPr marL="228600" lvl="1" indent="-228600" algn="l" defTabSz="1022350">
            <a:lnSpc>
              <a:spcPct val="90000"/>
            </a:lnSpc>
            <a:spcBef>
              <a:spcPct val="0"/>
            </a:spcBef>
            <a:spcAft>
              <a:spcPct val="20000"/>
            </a:spcAft>
            <a:buChar char="••"/>
          </a:pPr>
          <a:r>
            <a:rPr lang="zh-TW" altLang="en-US" sz="2300" kern="1200" dirty="0" smtClean="0">
              <a:latin typeface="+mn-ea"/>
            </a:rPr>
            <a:t>在過去傳統社會被視為應由家庭承擔之照顧責任，因都市化及家庭結構改變等因素，在照顧功能上逐漸弱化，在長期照顧需求產生時，勢必更多地尋求外部資源進入協助。</a:t>
          </a:r>
        </a:p>
      </dsp:txBody>
      <dsp:txXfrm>
        <a:off x="0" y="1159914"/>
        <a:ext cx="8064896" cy="3415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6C444-8A71-413E-ACB4-9F072E796F8E}">
      <dsp:nvSpPr>
        <dsp:cNvPr id="0" name=""/>
        <dsp:cNvSpPr/>
      </dsp:nvSpPr>
      <dsp:spPr>
        <a:xfrm>
          <a:off x="0" y="295555"/>
          <a:ext cx="8064896" cy="973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zh-TW" altLang="en-US" sz="3200" b="1" kern="1200" dirty="0" smtClean="0">
              <a:solidFill>
                <a:srgbClr val="FF0066"/>
              </a:solidFill>
            </a:rPr>
            <a:t>長期照顧資源未臻完備</a:t>
          </a:r>
          <a:endParaRPr lang="zh-TW" altLang="en-US" sz="3200" kern="1200" dirty="0">
            <a:solidFill>
              <a:srgbClr val="FF0066"/>
            </a:solidFill>
          </a:endParaRPr>
        </a:p>
      </dsp:txBody>
      <dsp:txXfrm>
        <a:off x="47519" y="343074"/>
        <a:ext cx="7969858" cy="878402"/>
      </dsp:txXfrm>
    </dsp:sp>
    <dsp:sp modelId="{E8307AD0-EB2D-4F6E-B8D7-6B30CEEAAF76}">
      <dsp:nvSpPr>
        <dsp:cNvPr id="0" name=""/>
        <dsp:cNvSpPr/>
      </dsp:nvSpPr>
      <dsp:spPr>
        <a:xfrm>
          <a:off x="0" y="1273223"/>
          <a:ext cx="8064896" cy="3179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zh-TW" altLang="zh-TW" sz="2500" kern="1200" dirty="0" smtClean="0"/>
            <a:t>機構式照顧及外籍看護工雖能提供</a:t>
          </a:r>
          <a:r>
            <a:rPr lang="en-US" altLang="zh-TW" sz="2500" kern="1200" dirty="0" smtClean="0"/>
            <a:t>24</a:t>
          </a:r>
          <a:r>
            <a:rPr lang="zh-TW" altLang="zh-TW" sz="2500" kern="1200" dirty="0" smtClean="0"/>
            <a:t>小時全天照顧，政府提供的長照服務也能滿足部分需求，但仍有許多不符個案需求，或是結構性因素上無法突破的困境。</a:t>
          </a:r>
          <a:endParaRPr lang="zh-TW" altLang="en-US" sz="2500" kern="1200" dirty="0"/>
        </a:p>
        <a:p>
          <a:pPr marL="228600" lvl="1" indent="-228600" algn="l" defTabSz="1111250">
            <a:lnSpc>
              <a:spcPct val="90000"/>
            </a:lnSpc>
            <a:spcBef>
              <a:spcPct val="0"/>
            </a:spcBef>
            <a:spcAft>
              <a:spcPct val="20000"/>
            </a:spcAft>
            <a:buChar char="••"/>
          </a:pPr>
          <a:r>
            <a:rPr lang="zh-TW" altLang="zh-TW" sz="2500" kern="1200" dirty="0" smtClean="0"/>
            <a:t>社會高度依賴個別聘僱外籍看護工</a:t>
          </a:r>
          <a:r>
            <a:rPr lang="zh-TW" altLang="en-US" sz="2500" kern="1200" dirty="0" smtClean="0"/>
            <a:t>，然</a:t>
          </a:r>
          <a:r>
            <a:rPr lang="zh-TW" altLang="zh-TW" sz="2500" kern="1200" dirty="0" smtClean="0"/>
            <a:t>缺乏照顧服務訓練及管理的外籍看護工並無法全面解決家庭照顧問題</a:t>
          </a:r>
          <a:r>
            <a:rPr lang="zh-TW" altLang="en-US" sz="2500" kern="1200" dirty="0" smtClean="0"/>
            <a:t>。</a:t>
          </a:r>
          <a:endParaRPr lang="en-US" altLang="zh-TW" sz="2500" kern="1200" dirty="0" smtClean="0"/>
        </a:p>
      </dsp:txBody>
      <dsp:txXfrm>
        <a:off x="0" y="1273223"/>
        <a:ext cx="8064896" cy="31795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E3F5C-075D-45BC-9CC2-144238D04107}">
      <dsp:nvSpPr>
        <dsp:cNvPr id="0" name=""/>
        <dsp:cNvSpPr/>
      </dsp:nvSpPr>
      <dsp:spPr>
        <a:xfrm rot="16200000">
          <a:off x="685181" y="218"/>
          <a:ext cx="1163766" cy="1163766"/>
        </a:xfrm>
        <a:prstGeom prst="upArrow">
          <a:avLst>
            <a:gd name="adj1" fmla="val 50000"/>
            <a:gd name="adj2" fmla="val 35000"/>
          </a:avLst>
        </a:prstGeom>
        <a:gradFill rotWithShape="0">
          <a:gsLst>
            <a:gs pos="0">
              <a:schemeClr val="accent2">
                <a:hueOff val="0"/>
                <a:satOff val="0"/>
                <a:lumOff val="0"/>
                <a:alphaOff val="0"/>
                <a:tint val="35000"/>
                <a:satMod val="260000"/>
              </a:schemeClr>
            </a:gs>
            <a:gs pos="30000">
              <a:schemeClr val="accent2">
                <a:hueOff val="0"/>
                <a:satOff val="0"/>
                <a:lumOff val="0"/>
                <a:alphaOff val="0"/>
                <a:tint val="38000"/>
                <a:satMod val="260000"/>
              </a:schemeClr>
            </a:gs>
            <a:gs pos="75000">
              <a:schemeClr val="accent2">
                <a:hueOff val="0"/>
                <a:satOff val="0"/>
                <a:lumOff val="0"/>
                <a:alphaOff val="0"/>
                <a:tint val="55000"/>
                <a:satMod val="255000"/>
              </a:schemeClr>
            </a:gs>
            <a:gs pos="100000">
              <a:schemeClr val="accent2">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zh-TW" altLang="en-US" sz="1400" kern="1200" dirty="0" smtClean="0"/>
            <a:t>長期照護</a:t>
          </a:r>
          <a:endParaRPr lang="zh-TW" altLang="en-US" sz="1400" kern="1200" dirty="0"/>
        </a:p>
      </dsp:txBody>
      <dsp:txXfrm rot="5400000">
        <a:off x="888840" y="291159"/>
        <a:ext cx="960107" cy="581883"/>
      </dsp:txXfrm>
    </dsp:sp>
    <dsp:sp modelId="{0E321CA7-BEAF-4D2C-80EC-7BCD117C7387}">
      <dsp:nvSpPr>
        <dsp:cNvPr id="0" name=""/>
        <dsp:cNvSpPr/>
      </dsp:nvSpPr>
      <dsp:spPr>
        <a:xfrm rot="5400000">
          <a:off x="1872208" y="218"/>
          <a:ext cx="1163766" cy="1163766"/>
        </a:xfrm>
        <a:prstGeom prst="upArrow">
          <a:avLst>
            <a:gd name="adj1" fmla="val 50000"/>
            <a:gd name="adj2" fmla="val 35000"/>
          </a:avLst>
        </a:prstGeom>
        <a:gradFill rotWithShape="0">
          <a:gsLst>
            <a:gs pos="0">
              <a:schemeClr val="accent2">
                <a:hueOff val="-12635355"/>
                <a:satOff val="21297"/>
                <a:lumOff val="-26079"/>
                <a:alphaOff val="0"/>
                <a:tint val="35000"/>
                <a:satMod val="260000"/>
              </a:schemeClr>
            </a:gs>
            <a:gs pos="30000">
              <a:schemeClr val="accent2">
                <a:hueOff val="-12635355"/>
                <a:satOff val="21297"/>
                <a:lumOff val="-26079"/>
                <a:alphaOff val="0"/>
                <a:tint val="38000"/>
                <a:satMod val="260000"/>
              </a:schemeClr>
            </a:gs>
            <a:gs pos="75000">
              <a:schemeClr val="accent2">
                <a:hueOff val="-12635355"/>
                <a:satOff val="21297"/>
                <a:lumOff val="-26079"/>
                <a:alphaOff val="0"/>
                <a:tint val="55000"/>
                <a:satMod val="255000"/>
              </a:schemeClr>
            </a:gs>
            <a:gs pos="100000">
              <a:schemeClr val="accent2">
                <a:hueOff val="-12635355"/>
                <a:satOff val="21297"/>
                <a:lumOff val="-26079"/>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zh-TW" altLang="en-US" sz="1400" kern="1200" dirty="0" smtClean="0"/>
            <a:t>長期照顧</a:t>
          </a:r>
          <a:endParaRPr lang="zh-TW" altLang="en-US" sz="1400" kern="1200" dirty="0"/>
        </a:p>
      </dsp:txBody>
      <dsp:txXfrm rot="-5400000">
        <a:off x="1872208" y="291160"/>
        <a:ext cx="960107" cy="5818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C88D3-0EE1-4EB9-8957-2809AB8A194F}">
      <dsp:nvSpPr>
        <dsp:cNvPr id="0" name=""/>
        <dsp:cNvSpPr/>
      </dsp:nvSpPr>
      <dsp:spPr>
        <a:xfrm>
          <a:off x="210568" y="237"/>
          <a:ext cx="959710" cy="5758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kern="1200" dirty="0" smtClean="0"/>
            <a:t>醫療照護</a:t>
          </a:r>
          <a:endParaRPr lang="zh-TW" altLang="en-US" sz="1600" kern="1200" dirty="0"/>
        </a:p>
      </dsp:txBody>
      <dsp:txXfrm>
        <a:off x="210568" y="237"/>
        <a:ext cx="959710" cy="575826"/>
      </dsp:txXfrm>
    </dsp:sp>
    <dsp:sp modelId="{A491735B-CE40-4EBA-968F-3AAC1B463EB7}">
      <dsp:nvSpPr>
        <dsp:cNvPr id="0" name=""/>
        <dsp:cNvSpPr/>
      </dsp:nvSpPr>
      <dsp:spPr>
        <a:xfrm>
          <a:off x="4381285" y="0"/>
          <a:ext cx="959710" cy="5758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kern="1200" dirty="0" smtClean="0"/>
            <a:t>生活照顧</a:t>
          </a:r>
          <a:endParaRPr lang="zh-TW" altLang="en-US" sz="1600" kern="1200" dirty="0"/>
        </a:p>
      </dsp:txBody>
      <dsp:txXfrm>
        <a:off x="4381285" y="0"/>
        <a:ext cx="959710" cy="5758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357FF-B171-43E0-B401-2FA0B3C1157C}">
      <dsp:nvSpPr>
        <dsp:cNvPr id="0" name=""/>
        <dsp:cNvSpPr/>
      </dsp:nvSpPr>
      <dsp:spPr>
        <a:xfrm>
          <a:off x="0" y="65509"/>
          <a:ext cx="948474" cy="56908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TW" altLang="en-US" sz="1100" kern="1200" dirty="0" smtClean="0"/>
            <a:t>急性醫療</a:t>
          </a:r>
          <a:endParaRPr lang="zh-TW" altLang="en-US" sz="1100" kern="1200" dirty="0"/>
        </a:p>
      </dsp:txBody>
      <dsp:txXfrm>
        <a:off x="0" y="65509"/>
        <a:ext cx="948474" cy="569084"/>
      </dsp:txXfrm>
    </dsp:sp>
    <dsp:sp modelId="{B82F9298-D68A-4C17-9EA4-4ABB536D1009}">
      <dsp:nvSpPr>
        <dsp:cNvPr id="0" name=""/>
        <dsp:cNvSpPr/>
      </dsp:nvSpPr>
      <dsp:spPr>
        <a:xfrm>
          <a:off x="845903" y="82149"/>
          <a:ext cx="948474" cy="56908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TW" altLang="en-US" sz="1100" kern="1200" dirty="0" smtClean="0"/>
            <a:t>慢性醫療</a:t>
          </a:r>
          <a:endParaRPr lang="zh-TW" altLang="en-US" sz="1100" kern="1200" dirty="0"/>
        </a:p>
      </dsp:txBody>
      <dsp:txXfrm>
        <a:off x="845903" y="82149"/>
        <a:ext cx="948474" cy="569084"/>
      </dsp:txXfrm>
    </dsp:sp>
    <dsp:sp modelId="{0BEE03AA-3F5E-4C23-A40C-F35D7D68BEC8}">
      <dsp:nvSpPr>
        <dsp:cNvPr id="0" name=""/>
        <dsp:cNvSpPr/>
      </dsp:nvSpPr>
      <dsp:spPr>
        <a:xfrm>
          <a:off x="1780795" y="70886"/>
          <a:ext cx="948474" cy="56908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TW" altLang="en-US" sz="1100" kern="1200" dirty="0" smtClean="0"/>
            <a:t>技術性護理</a:t>
          </a:r>
          <a:endParaRPr lang="zh-TW" altLang="en-US" sz="1100" kern="1200" dirty="0"/>
        </a:p>
      </dsp:txBody>
      <dsp:txXfrm>
        <a:off x="1780795" y="70886"/>
        <a:ext cx="948474" cy="569084"/>
      </dsp:txXfrm>
    </dsp:sp>
    <dsp:sp modelId="{42B6D7E8-870F-4E12-A1FC-85780247D02F}">
      <dsp:nvSpPr>
        <dsp:cNvPr id="0" name=""/>
        <dsp:cNvSpPr/>
      </dsp:nvSpPr>
      <dsp:spPr>
        <a:xfrm>
          <a:off x="3286394" y="77767"/>
          <a:ext cx="948474" cy="56908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TW" altLang="en-US" sz="1100" kern="1200" dirty="0" smtClean="0"/>
            <a:t>非技術性護理</a:t>
          </a:r>
          <a:endParaRPr lang="zh-TW" altLang="en-US" sz="1100" kern="1200" dirty="0"/>
        </a:p>
      </dsp:txBody>
      <dsp:txXfrm>
        <a:off x="3286394" y="77767"/>
        <a:ext cx="948474" cy="569084"/>
      </dsp:txXfrm>
    </dsp:sp>
    <dsp:sp modelId="{02DDAB1B-5282-4B63-BCAB-50056CCFA7B9}">
      <dsp:nvSpPr>
        <dsp:cNvPr id="0" name=""/>
        <dsp:cNvSpPr/>
      </dsp:nvSpPr>
      <dsp:spPr>
        <a:xfrm>
          <a:off x="4168286" y="65509"/>
          <a:ext cx="948474" cy="56908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TW" altLang="en-US" sz="1100" kern="1200" dirty="0" smtClean="0"/>
            <a:t>安養服務</a:t>
          </a:r>
          <a:endParaRPr lang="zh-TW" altLang="en-US" sz="1100" kern="1200" dirty="0"/>
        </a:p>
      </dsp:txBody>
      <dsp:txXfrm>
        <a:off x="4168286" y="65509"/>
        <a:ext cx="948474" cy="5690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E15E1-75D9-4022-B0BF-82C9E5B8D59E}">
      <dsp:nvSpPr>
        <dsp:cNvPr id="0" name=""/>
        <dsp:cNvSpPr/>
      </dsp:nvSpPr>
      <dsp:spPr>
        <a:xfrm flipH="1">
          <a:off x="826733" y="144022"/>
          <a:ext cx="293320" cy="134171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TW" altLang="en-US" sz="1200" kern="1200" dirty="0" smtClean="0"/>
            <a:t>醫療院所</a:t>
          </a:r>
          <a:endParaRPr lang="zh-TW" altLang="en-US" sz="1200" kern="1200" dirty="0"/>
        </a:p>
      </dsp:txBody>
      <dsp:txXfrm>
        <a:off x="826733" y="144022"/>
        <a:ext cx="293320" cy="1341711"/>
      </dsp:txXfrm>
    </dsp:sp>
    <dsp:sp modelId="{EF943B3F-34D7-4454-A15E-3BDB0D895092}">
      <dsp:nvSpPr>
        <dsp:cNvPr id="0" name=""/>
        <dsp:cNvSpPr/>
      </dsp:nvSpPr>
      <dsp:spPr>
        <a:xfrm>
          <a:off x="1730018" y="142572"/>
          <a:ext cx="352847" cy="134171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TW" altLang="en-US" sz="1200" kern="1200" dirty="0" smtClean="0"/>
            <a:t>護理之家</a:t>
          </a:r>
          <a:endParaRPr lang="zh-TW" altLang="en-US" sz="1200" kern="1200" dirty="0"/>
        </a:p>
      </dsp:txBody>
      <dsp:txXfrm>
        <a:off x="1730018" y="142572"/>
        <a:ext cx="352847" cy="1341711"/>
      </dsp:txXfrm>
    </dsp:sp>
    <dsp:sp modelId="{0C1E3F76-8EB0-4A75-9F87-CF0B5B16790C}">
      <dsp:nvSpPr>
        <dsp:cNvPr id="0" name=""/>
        <dsp:cNvSpPr/>
      </dsp:nvSpPr>
      <dsp:spPr>
        <a:xfrm>
          <a:off x="2018732" y="142572"/>
          <a:ext cx="333862" cy="134171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TW" altLang="en-US" sz="1200" kern="1200" dirty="0" smtClean="0"/>
            <a:t>居家照護</a:t>
          </a:r>
          <a:endParaRPr lang="zh-TW" altLang="en-US" sz="1200" kern="1200" dirty="0"/>
        </a:p>
      </dsp:txBody>
      <dsp:txXfrm>
        <a:off x="2018732" y="142572"/>
        <a:ext cx="333862" cy="1341711"/>
      </dsp:txXfrm>
    </dsp:sp>
    <dsp:sp modelId="{3BE1EF17-F756-47E8-8A12-6AD9CF63F19D}">
      <dsp:nvSpPr>
        <dsp:cNvPr id="0" name=""/>
        <dsp:cNvSpPr/>
      </dsp:nvSpPr>
      <dsp:spPr>
        <a:xfrm>
          <a:off x="2307424" y="142572"/>
          <a:ext cx="360383" cy="134171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TW" altLang="en-US" sz="1200" kern="1200" dirty="0" smtClean="0"/>
            <a:t>日間照護</a:t>
          </a:r>
          <a:endParaRPr lang="zh-TW" altLang="en-US" sz="1200" kern="1200" dirty="0"/>
        </a:p>
      </dsp:txBody>
      <dsp:txXfrm>
        <a:off x="2307424" y="142572"/>
        <a:ext cx="360383" cy="1341711"/>
      </dsp:txXfrm>
    </dsp:sp>
    <dsp:sp modelId="{A91020C2-AB93-44F7-BA92-03703E902BEE}">
      <dsp:nvSpPr>
        <dsp:cNvPr id="0" name=""/>
        <dsp:cNvSpPr/>
      </dsp:nvSpPr>
      <dsp:spPr>
        <a:xfrm>
          <a:off x="2752671" y="26101"/>
          <a:ext cx="505221" cy="148606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TW" altLang="en-US" sz="1200" kern="1200" smtClean="0"/>
            <a:t>預防保建</a:t>
          </a:r>
          <a:endParaRPr lang="zh-TW" altLang="en-US" sz="1200" kern="1200" dirty="0"/>
        </a:p>
      </dsp:txBody>
      <dsp:txXfrm>
        <a:off x="2752671" y="26101"/>
        <a:ext cx="505221" cy="1486066"/>
      </dsp:txXfrm>
    </dsp:sp>
    <dsp:sp modelId="{73B03D88-9CFC-4FF9-8AF0-6AA22D8A261E}">
      <dsp:nvSpPr>
        <dsp:cNvPr id="0" name=""/>
        <dsp:cNvSpPr/>
      </dsp:nvSpPr>
      <dsp:spPr>
        <a:xfrm>
          <a:off x="3312366" y="144022"/>
          <a:ext cx="309376" cy="134171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TW" altLang="en-US" sz="1200" kern="1200" dirty="0" smtClean="0"/>
            <a:t>養護機構</a:t>
          </a:r>
          <a:endParaRPr lang="zh-TW" altLang="en-US" sz="1200" kern="1200" dirty="0"/>
        </a:p>
      </dsp:txBody>
      <dsp:txXfrm>
        <a:off x="3312366" y="144022"/>
        <a:ext cx="309376" cy="1341711"/>
      </dsp:txXfrm>
    </dsp:sp>
    <dsp:sp modelId="{18A25654-48DE-4A93-BFFB-BD58D151CAD3}">
      <dsp:nvSpPr>
        <dsp:cNvPr id="0" name=""/>
        <dsp:cNvSpPr/>
      </dsp:nvSpPr>
      <dsp:spPr>
        <a:xfrm>
          <a:off x="3600409" y="144022"/>
          <a:ext cx="348420" cy="134171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TW" altLang="en-US" sz="1200" kern="1200" dirty="0" smtClean="0"/>
            <a:t>在宅服務</a:t>
          </a:r>
          <a:endParaRPr lang="zh-TW" altLang="en-US" sz="1200" kern="1200" dirty="0"/>
        </a:p>
      </dsp:txBody>
      <dsp:txXfrm>
        <a:off x="3600409" y="144022"/>
        <a:ext cx="348420" cy="1341711"/>
      </dsp:txXfrm>
    </dsp:sp>
    <dsp:sp modelId="{CE2DD5DE-792C-4016-8E2C-ECAEAD6F88BD}">
      <dsp:nvSpPr>
        <dsp:cNvPr id="0" name=""/>
        <dsp:cNvSpPr/>
      </dsp:nvSpPr>
      <dsp:spPr>
        <a:xfrm>
          <a:off x="3888430" y="144022"/>
          <a:ext cx="261343" cy="134171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TW" altLang="en-US" sz="1200" kern="1200" dirty="0" smtClean="0"/>
            <a:t>日間托老</a:t>
          </a:r>
          <a:endParaRPr lang="zh-TW" altLang="en-US" sz="1200" kern="1200" dirty="0"/>
        </a:p>
      </dsp:txBody>
      <dsp:txXfrm>
        <a:off x="3888430" y="144022"/>
        <a:ext cx="261343" cy="1341711"/>
      </dsp:txXfrm>
    </dsp:sp>
    <dsp:sp modelId="{7BE579B3-DC3C-4586-AD4D-7D464838B6DC}">
      <dsp:nvSpPr>
        <dsp:cNvPr id="0" name=""/>
        <dsp:cNvSpPr/>
      </dsp:nvSpPr>
      <dsp:spPr>
        <a:xfrm>
          <a:off x="4597010" y="144022"/>
          <a:ext cx="311031" cy="134171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TW" altLang="en-US" sz="1200" kern="1200" dirty="0" smtClean="0"/>
            <a:t>扶養機構</a:t>
          </a:r>
          <a:endParaRPr lang="zh-TW" altLang="en-US" sz="1200" kern="1200" dirty="0"/>
        </a:p>
      </dsp:txBody>
      <dsp:txXfrm>
        <a:off x="4597010" y="144022"/>
        <a:ext cx="311031" cy="1341711"/>
      </dsp:txXfrm>
    </dsp:sp>
    <dsp:sp modelId="{63DEC16B-0102-4087-A106-B716EABA0123}">
      <dsp:nvSpPr>
        <dsp:cNvPr id="0" name=""/>
        <dsp:cNvSpPr/>
      </dsp:nvSpPr>
      <dsp:spPr>
        <a:xfrm>
          <a:off x="4886395" y="144022"/>
          <a:ext cx="311254" cy="134171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TW" altLang="en-US" sz="1200" kern="1200" dirty="0" smtClean="0"/>
            <a:t>安養機構</a:t>
          </a:r>
          <a:endParaRPr lang="zh-TW" altLang="en-US" sz="1200" kern="1200" dirty="0"/>
        </a:p>
      </dsp:txBody>
      <dsp:txXfrm>
        <a:off x="4886395" y="144022"/>
        <a:ext cx="311254" cy="134171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A9C63-DE5D-4783-A789-A462B08BB666}">
      <dsp:nvSpPr>
        <dsp:cNvPr id="0" name=""/>
        <dsp:cNvSpPr/>
      </dsp:nvSpPr>
      <dsp:spPr>
        <a:xfrm>
          <a:off x="1008109" y="386"/>
          <a:ext cx="1944220" cy="7913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solidFill>
                <a:schemeClr val="tx1"/>
              </a:solidFill>
            </a:rPr>
            <a:t>新興商業模式</a:t>
          </a:r>
          <a:endParaRPr lang="en-US" altLang="zh-TW" sz="1600" b="1" kern="1200" dirty="0" smtClean="0">
            <a:solidFill>
              <a:schemeClr val="tx1"/>
            </a:solidFill>
          </a:endParaRPr>
        </a:p>
        <a:p>
          <a:pPr lvl="0" algn="ctr" defTabSz="711200">
            <a:lnSpc>
              <a:spcPct val="90000"/>
            </a:lnSpc>
            <a:spcBef>
              <a:spcPct val="0"/>
            </a:spcBef>
            <a:spcAft>
              <a:spcPct val="35000"/>
            </a:spcAft>
          </a:pPr>
          <a:r>
            <a:rPr lang="en-US" altLang="zh-TW" sz="1600" b="1" kern="1200" dirty="0" smtClean="0">
              <a:solidFill>
                <a:schemeClr val="tx1"/>
              </a:solidFill>
            </a:rPr>
            <a:t>(</a:t>
          </a:r>
          <a:r>
            <a:rPr lang="zh-TW" altLang="en-US" sz="1600" b="1" kern="1200" dirty="0" smtClean="0">
              <a:solidFill>
                <a:schemeClr val="tx1"/>
              </a:solidFill>
            </a:rPr>
            <a:t>企業參與</a:t>
          </a:r>
          <a:r>
            <a:rPr lang="en-US" altLang="zh-TW" sz="1600" b="1" kern="1200" dirty="0" smtClean="0">
              <a:solidFill>
                <a:schemeClr val="tx1"/>
              </a:solidFill>
            </a:rPr>
            <a:t>)</a:t>
          </a:r>
          <a:endParaRPr lang="zh-TW" altLang="en-US" sz="1600" b="1" kern="1200" dirty="0">
            <a:solidFill>
              <a:schemeClr val="tx1"/>
            </a:solidFill>
          </a:endParaRPr>
        </a:p>
      </dsp:txBody>
      <dsp:txXfrm>
        <a:off x="1008109" y="386"/>
        <a:ext cx="1944220" cy="791314"/>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11/layout/TabList">
  <dgm:title val="標籤清單"/>
  <dgm:desc val="用來顯示非連續或分成群組的資訊方塊。適合用在少量階層 1 文字的情況。第一個階層 2 文字會顯示在階層 1 文字旁邊，而其餘的階層 2 文字會出現在階層 1 文字下方。"/>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pPr>
              <a:defRPr/>
            </a:pPr>
            <a:endParaRPr lang="zh-TW" altLang="en-US"/>
          </a:p>
        </p:txBody>
      </p:sp>
      <p:sp>
        <p:nvSpPr>
          <p:cNvPr id="3" name="日期版面配置區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pPr>
              <a:defRPr/>
            </a:pPr>
            <a:fld id="{D3378742-6EC0-4096-9E19-AD541415C130}" type="datetimeFigureOut">
              <a:rPr lang="zh-TW" altLang="en-US"/>
              <a:pPr>
                <a:defRPr/>
              </a:pPr>
              <a:t>2014/9/30</a:t>
            </a:fld>
            <a:endParaRPr lang="zh-TW" altLang="en-US"/>
          </a:p>
        </p:txBody>
      </p:sp>
      <p:sp>
        <p:nvSpPr>
          <p:cNvPr id="4" name="頁尾版面配置區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pPr>
              <a:defRPr/>
            </a:pPr>
            <a:endParaRPr lang="zh-TW" altLang="en-US"/>
          </a:p>
        </p:txBody>
      </p:sp>
      <p:sp>
        <p:nvSpPr>
          <p:cNvPr id="5" name="投影片編號版面配置區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pPr>
              <a:defRPr/>
            </a:pPr>
            <a:fld id="{D5021DED-2053-4751-8154-8A5D3DA8A908}" type="slidenum">
              <a:rPr lang="zh-TW" altLang="en-US"/>
              <a:pPr>
                <a:defRPr/>
              </a:pPr>
              <a:t>‹#›</a:t>
            </a:fld>
            <a:endParaRPr lang="zh-TW" altLang="en-US"/>
          </a:p>
        </p:txBody>
      </p:sp>
    </p:spTree>
    <p:extLst>
      <p:ext uri="{BB962C8B-B14F-4D97-AF65-F5344CB8AC3E}">
        <p14:creationId xmlns:p14="http://schemas.microsoft.com/office/powerpoint/2010/main" val="938318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pPr>
              <a:defRPr/>
            </a:pPr>
            <a:endParaRPr lang="zh-TW" altLang="en-US"/>
          </a:p>
        </p:txBody>
      </p:sp>
      <p:sp>
        <p:nvSpPr>
          <p:cNvPr id="3" name="日期版面配置區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pPr>
              <a:defRPr/>
            </a:pPr>
            <a:fld id="{54B15BED-76BF-4B6A-A301-C4C9BA7992D4}" type="datetimeFigureOut">
              <a:rPr lang="zh-TW" altLang="en-US"/>
              <a:pPr>
                <a:defRPr/>
              </a:pPr>
              <a:t>2014/9/30</a:t>
            </a:fld>
            <a:endParaRPr lang="zh-TW" altLang="en-US"/>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pPr>
              <a:defRPr/>
            </a:pPr>
            <a:endParaRPr lang="zh-TW" altLang="en-US"/>
          </a:p>
        </p:txBody>
      </p:sp>
      <p:sp>
        <p:nvSpPr>
          <p:cNvPr id="7" name="投影片編號版面配置區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pPr>
              <a:defRPr/>
            </a:pPr>
            <a:fld id="{4E4305EE-2F2C-42D0-A278-78124A44799D}" type="slidenum">
              <a:rPr lang="zh-TW" altLang="en-US"/>
              <a:pPr>
                <a:defRPr/>
              </a:pPr>
              <a:t>‹#›</a:t>
            </a:fld>
            <a:endParaRPr lang="zh-TW" altLang="en-US"/>
          </a:p>
        </p:txBody>
      </p:sp>
    </p:spTree>
    <p:extLst>
      <p:ext uri="{BB962C8B-B14F-4D97-AF65-F5344CB8AC3E}">
        <p14:creationId xmlns:p14="http://schemas.microsoft.com/office/powerpoint/2010/main" val="15717897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563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1BAC3E5B-FF23-4B16-947F-66C2321BC1BB}" type="slidenum">
              <a:rPr lang="zh-TW" altLang="en-US" smtClean="0"/>
              <a:pPr eaLnBrk="1" hangingPunct="1"/>
              <a:t>1</a:t>
            </a:fld>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a:t>
            </a:r>
            <a:r>
              <a:rPr lang="zh-TW" altLang="en-US" smtClean="0"/>
              <a:t>有影片，最右下角圖案</a:t>
            </a:r>
            <a:r>
              <a:rPr lang="en-US" altLang="zh-TW" smtClean="0"/>
              <a:t>)</a:t>
            </a:r>
          </a:p>
          <a:p>
            <a:r>
              <a:rPr lang="zh-TW" altLang="en-US" smtClean="0"/>
              <a:t>多元就業開發方案單位。</a:t>
            </a:r>
          </a:p>
        </p:txBody>
      </p:sp>
      <p:sp>
        <p:nvSpPr>
          <p:cNvPr id="655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0223717E-CB22-42F1-990E-FDE06A24F2E9}" type="slidenum">
              <a:rPr lang="zh-TW" altLang="en-US" smtClean="0"/>
              <a:pPr eaLnBrk="1" hangingPunct="1"/>
              <a:t>42</a:t>
            </a:fld>
            <a:endParaRPr lang="zh-TW"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latin typeface="Arial" pitchFamily="34" charset="0"/>
              </a:rPr>
              <a:t>一、公民的自覺與自發</a:t>
            </a:r>
            <a:r>
              <a:rPr lang="en-US" altLang="zh-TW" smtClean="0">
                <a:latin typeface="Arial" pitchFamily="34" charset="0"/>
              </a:rPr>
              <a:t>:</a:t>
            </a:r>
          </a:p>
          <a:p>
            <a:r>
              <a:rPr lang="zh-TW" altLang="en-US" smtClean="0">
                <a:latin typeface="Arial" pitchFamily="34" charset="0"/>
              </a:rPr>
              <a:t>無論是政府組織、企業以及非營利團體，均是社會進步的過程中，逐漸發展出相互依賴、交易並維持生活的社會組織。然而，發展過程中，企業部門受制於市場運作法則，在追求利潤並與政府協力關係中，易產生市場失靈的困境，而對於私人企業不願意介入，而政府又力有未逮的領域，第三部門雖被期待作為社會價值缺口的支持性部門，惟基於先天上的限制，而呈現失靈現象。從而，以社會性目標為前提，並運用企業手法，將企業部門與社會部門逐漸融合，而成的新組織型態</a:t>
            </a:r>
            <a:r>
              <a:rPr lang="en-US" altLang="zh-TW" smtClean="0">
                <a:latin typeface="Arial" pitchFamily="34" charset="0"/>
              </a:rPr>
              <a:t>(</a:t>
            </a:r>
            <a:r>
              <a:rPr lang="zh-TW" altLang="en-US" smtClean="0">
                <a:latin typeface="Arial" pitchFamily="34" charset="0"/>
              </a:rPr>
              <a:t>社會企業</a:t>
            </a:r>
            <a:r>
              <a:rPr lang="en-US" altLang="zh-TW" smtClean="0">
                <a:latin typeface="Arial" pitchFamily="34" charset="0"/>
              </a:rPr>
              <a:t>)</a:t>
            </a:r>
            <a:r>
              <a:rPr lang="zh-TW" altLang="en-US" smtClean="0">
                <a:latin typeface="Arial" pitchFamily="34" charset="0"/>
              </a:rPr>
              <a:t>，開始成為變革經濟下新趨勢。</a:t>
            </a:r>
          </a:p>
          <a:p>
            <a:r>
              <a:rPr lang="zh-TW" altLang="en-US" smtClean="0">
                <a:latin typeface="Arial" pitchFamily="34" charset="0"/>
              </a:rPr>
              <a:t>二、極端資本主義的反思</a:t>
            </a:r>
            <a:r>
              <a:rPr lang="en-US" altLang="zh-TW" smtClean="0">
                <a:latin typeface="Arial" pitchFamily="34" charset="0"/>
              </a:rPr>
              <a:t>:</a:t>
            </a:r>
          </a:p>
          <a:p>
            <a:r>
              <a:rPr lang="zh-TW" altLang="en-US" smtClean="0">
                <a:latin typeface="Arial" pitchFamily="34" charset="0"/>
              </a:rPr>
              <a:t>至近年來，全球金融風暴引起許多對於資本主義極端發展的省思，而在這後金融海嘯時期紛紛從發展社會創新與處理社會問題的角度，思考追求經濟性目標與社會性目標平衡的策略或方式，於是，「社會企業」的議題在這一年多來，被熱烈的討論，蔚為風潮。</a:t>
            </a:r>
            <a:endParaRPr lang="en-US" altLang="zh-TW" smtClean="0">
              <a:latin typeface="Arial" pitchFamily="34" charset="0"/>
            </a:endParaRPr>
          </a:p>
          <a:p>
            <a:r>
              <a:rPr lang="zh-TW" altLang="en-US" smtClean="0">
                <a:latin typeface="Arial" pitchFamily="34" charset="0"/>
              </a:rPr>
              <a:t>三、公共服務的變革</a:t>
            </a:r>
            <a:r>
              <a:rPr lang="en-US" altLang="zh-TW" smtClean="0">
                <a:latin typeface="Arial" pitchFamily="34" charset="0"/>
              </a:rPr>
              <a:t>:</a:t>
            </a:r>
          </a:p>
          <a:p>
            <a:r>
              <a:rPr lang="zh-TW" altLang="en-US" smtClean="0">
                <a:latin typeface="Arial" pitchFamily="34" charset="0"/>
              </a:rPr>
              <a:t>就公共行政而言，無論是美國或歐洲社會企業，皆不可忽略其政策意涵。就歐洲社會企業而言，社會企業係屬支持性政策，其目的在於提供弱勢者回歸主流就業市場之機會，其政策理念乃是從傳統消極性的「救濟」角色，轉變成透過培力，鼓勵自力更生的積極性政策作為， 其實在數年前勞動部早已將此發展列為業務推展的範疇。</a:t>
            </a:r>
          </a:p>
        </p:txBody>
      </p:sp>
      <p:sp>
        <p:nvSpPr>
          <p:cNvPr id="573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920AABE6-7AEF-460D-B38D-39514B31B130}" type="slidenum">
              <a:rPr lang="zh-TW" altLang="en-US" smtClean="0"/>
              <a:pPr eaLnBrk="1" hangingPunct="1"/>
              <a:t>4</a:t>
            </a:fld>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行政院於</a:t>
            </a:r>
            <a:r>
              <a:rPr lang="en-US" altLang="zh-TW" smtClean="0"/>
              <a:t>103</a:t>
            </a:r>
            <a:r>
              <a:rPr lang="zh-TW" altLang="en-US" smtClean="0"/>
              <a:t>年</a:t>
            </a:r>
            <a:r>
              <a:rPr lang="en-US" altLang="zh-TW" smtClean="0"/>
              <a:t>9</a:t>
            </a:r>
            <a:r>
              <a:rPr lang="zh-TW" altLang="en-US" smtClean="0"/>
              <a:t>月</a:t>
            </a:r>
            <a:r>
              <a:rPr lang="en-US" altLang="zh-TW" smtClean="0"/>
              <a:t>4</a:t>
            </a:r>
            <a:r>
              <a:rPr lang="zh-TW" altLang="en-US" smtClean="0"/>
              <a:t>日核定社會企業行動方案。院會決定如下</a:t>
            </a:r>
            <a:r>
              <a:rPr lang="en-US" altLang="zh-TW" smtClean="0"/>
              <a:t>:</a:t>
            </a:r>
          </a:p>
          <a:p>
            <a:r>
              <a:rPr lang="zh-TW" altLang="en-US" smtClean="0"/>
              <a:t>（二）社會企業概念是結合公民社會互惠與市場效率的原則，發展出一種新的組織模式，在歐美國家已行之有年，如英國約有</a:t>
            </a:r>
            <a:r>
              <a:rPr lang="en-US" altLang="zh-TW" smtClean="0"/>
              <a:t>7</a:t>
            </a:r>
            <a:r>
              <a:rPr lang="zh-TW" altLang="en-US" smtClean="0"/>
              <a:t>萬家，僱用員工約有一百萬名，產值占</a:t>
            </a:r>
            <a:r>
              <a:rPr lang="en-US" altLang="zh-TW" smtClean="0"/>
              <a:t>GDP</a:t>
            </a:r>
            <a:r>
              <a:rPr lang="zh-TW" altLang="en-US" smtClean="0"/>
              <a:t>的</a:t>
            </a:r>
            <a:r>
              <a:rPr lang="en-US" altLang="zh-TW" smtClean="0"/>
              <a:t>1.5%</a:t>
            </a:r>
            <a:r>
              <a:rPr lang="zh-TW" altLang="en-US" smtClean="0"/>
              <a:t>。近年臺灣社會企業歷經啓發、播種、萌芽、成長階段，在今（</a:t>
            </a:r>
            <a:r>
              <a:rPr lang="en-US" altLang="zh-TW" smtClean="0"/>
              <a:t>103</a:t>
            </a:r>
            <a:r>
              <a:rPr lang="zh-TW" altLang="en-US" smtClean="0"/>
              <a:t>）年</a:t>
            </a:r>
            <a:r>
              <a:rPr lang="en-US" altLang="zh-TW" smtClean="0"/>
              <a:t>7</a:t>
            </a:r>
            <a:r>
              <a:rPr lang="zh-TW" altLang="en-US" smtClean="0"/>
              <a:t>月底閉幕的經貿國是會議之結論，其中也包括期勉政府及民間共同推動社會企業，目前已展現了政府與民間部門對社會企業表達相當支持的氛圍，不論是非營利組織的基金會、協會、產銷合作社、庇護工場，或是公司型的社會企業型態營運，經過相關媒體的報導及專家的討論，讓我們看見臺灣的社會企業激發很多正面能量，也呼應了國際上這個重要脈動。感謝馮政務委員燕在過去這幾個月督導經濟部、勞動部等相關部會輔導社會企業資源，彙整「社會企業行動方案」，提出具體的行動策略與措施，行政院已核定此方案，請各部會務必付諸行動、落實執行。</a:t>
            </a:r>
            <a:br>
              <a:rPr lang="zh-TW" altLang="en-US" smtClean="0"/>
            </a:br>
            <a:r>
              <a:rPr lang="zh-TW" altLang="en-US" smtClean="0"/>
              <a:t>（三）鑑於社會企業涉及各目的事業主管機關權責，本方案除率先由經濟部、勞動部及衛福部作為前導推動機關外，相關部會也應盡全力推動社會企業的發展，未來仍請各目的事業主管機關持續檢討法規調適、擴大財團法人擔任發起人，或是研議產品（或勞務）由政府優先採購等議題，這些事項必須回歸到各目的事業主管機關，才能做出適當的措施或調整。並希望所有相關部會向公私部門廣泛宣導、推廣，讓政府與民間共同攜手打造一個友善於社會企業發展的環境。後續仍請馮政務委員持續透過行政院社會企業工作小組平臺督導及協助相關部會，克服未來可能面臨的新挑戰，將這項工作做得更好。</a:t>
            </a:r>
          </a:p>
        </p:txBody>
      </p:sp>
      <p:sp>
        <p:nvSpPr>
          <p:cNvPr id="583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F3213BF3-EC95-44E5-BEC6-EA67729D9DE4}" type="slidenum">
              <a:rPr lang="zh-TW" altLang="en-US" smtClean="0"/>
              <a:pPr eaLnBrk="1" hangingPunct="1"/>
              <a:t>5</a:t>
            </a:fld>
            <a:endParaRPr lang="zh-TW"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本頁為</a:t>
            </a:r>
            <a:r>
              <a:rPr lang="en-US" altLang="zh-TW" smtClean="0"/>
              <a:t>103</a:t>
            </a:r>
            <a:r>
              <a:rPr lang="zh-TW" altLang="en-US" smtClean="0"/>
              <a:t>年多元就業開發方案的分析</a:t>
            </a:r>
          </a:p>
        </p:txBody>
      </p:sp>
      <p:sp>
        <p:nvSpPr>
          <p:cNvPr id="593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EE6E9440-85A7-401D-9CC1-BAE28B29249A}" type="slidenum">
              <a:rPr lang="zh-TW" altLang="en-US" smtClean="0"/>
              <a:pPr eaLnBrk="1" hangingPunct="1"/>
              <a:t>10</a:t>
            </a:fld>
            <a:endParaRPr lang="zh-TW"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zh-TW" smtClean="0"/>
              <a:t>臺灣第一個華文社會企業資訊匯流平臺「社企流」，傳遞「用創新商業力量改變社會」的知識與智慧，並連結各地社會企業。</a:t>
            </a:r>
          </a:p>
        </p:txBody>
      </p:sp>
      <p:sp>
        <p:nvSpPr>
          <p:cNvPr id="604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0CB8E740-351B-4B04-9030-230196B04D7A}" type="slidenum">
              <a:rPr lang="zh-TW" altLang="en-US" smtClean="0"/>
              <a:pPr eaLnBrk="1" hangingPunct="1"/>
              <a:t>20</a:t>
            </a:fld>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培力就業計畫扶持之單位</a:t>
            </a:r>
            <a:r>
              <a:rPr lang="en-US" altLang="zh-TW" smtClean="0"/>
              <a:t>(99-103</a:t>
            </a:r>
            <a:r>
              <a:rPr lang="zh-TW" altLang="en-US" smtClean="0"/>
              <a:t>年</a:t>
            </a:r>
            <a:r>
              <a:rPr lang="en-US" altLang="zh-TW" smtClean="0"/>
              <a:t>)</a:t>
            </a:r>
            <a:r>
              <a:rPr lang="zh-TW" altLang="en-US" smtClean="0"/>
              <a:t>。</a:t>
            </a:r>
          </a:p>
        </p:txBody>
      </p:sp>
      <p:sp>
        <p:nvSpPr>
          <p:cNvPr id="624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131557B4-23F6-4B45-9BC1-2A3C9582A1AC}" type="slidenum">
              <a:rPr lang="zh-TW" altLang="en-US" smtClean="0"/>
              <a:pPr eaLnBrk="1" hangingPunct="1"/>
              <a:t>22</a:t>
            </a:fld>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a:t>
            </a:r>
            <a:r>
              <a:rPr lang="zh-TW" altLang="en-US" smtClean="0"/>
              <a:t>有影片，最右下角圖案</a:t>
            </a:r>
            <a:r>
              <a:rPr lang="en-US" altLang="zh-TW" smtClean="0"/>
              <a:t>)</a:t>
            </a:r>
          </a:p>
          <a:p>
            <a:r>
              <a:rPr lang="zh-TW" altLang="zh-TW" smtClean="0"/>
              <a:t>何培鈞先生，他透過以專長交換旅宿的模式，吸引具有各種才華的年輕人到南投竹山貢獻所長，甚至吸引許多外國學生自費到這裡學習，協助在地社區發展。</a:t>
            </a:r>
          </a:p>
        </p:txBody>
      </p:sp>
      <p:sp>
        <p:nvSpPr>
          <p:cNvPr id="614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CDE9D5C6-F406-40A8-A2AC-12988B0B190A}" type="slidenum">
              <a:rPr lang="zh-TW" altLang="en-US" smtClean="0"/>
              <a:pPr eaLnBrk="1" hangingPunct="1"/>
              <a:t>23</a:t>
            </a:fld>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a:t>
            </a:r>
            <a:r>
              <a:rPr lang="zh-TW" altLang="en-US" smtClean="0"/>
              <a:t>有影片，最右下角圖案</a:t>
            </a:r>
            <a:r>
              <a:rPr lang="en-US" altLang="zh-TW" smtClean="0"/>
              <a:t>)</a:t>
            </a:r>
          </a:p>
          <a:p>
            <a:r>
              <a:rPr lang="zh-TW" altLang="en-US" smtClean="0"/>
              <a:t>多元就業開發方案單位</a:t>
            </a:r>
          </a:p>
        </p:txBody>
      </p:sp>
      <p:sp>
        <p:nvSpPr>
          <p:cNvPr id="634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F92F9D2F-DD36-413B-B893-D500ABB90A37}" type="slidenum">
              <a:rPr lang="zh-TW" altLang="en-US" smtClean="0"/>
              <a:pPr eaLnBrk="1" hangingPunct="1"/>
              <a:t>24</a:t>
            </a:fld>
            <a:endParaRPr lang="zh-TW"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a:t>
            </a:r>
            <a:r>
              <a:rPr lang="zh-TW" altLang="en-US" smtClean="0"/>
              <a:t>有影片，最右下角圖案</a:t>
            </a:r>
            <a:r>
              <a:rPr lang="en-US" altLang="zh-TW" smtClean="0"/>
              <a:t>)</a:t>
            </a:r>
          </a:p>
          <a:p>
            <a:r>
              <a:rPr lang="zh-TW" altLang="en-US" smtClean="0"/>
              <a:t>多元就業開發方案單位</a:t>
            </a:r>
          </a:p>
        </p:txBody>
      </p:sp>
      <p:sp>
        <p:nvSpPr>
          <p:cNvPr id="645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831B24E9-51BE-4C34-A603-CFA06CC2F249}" type="slidenum">
              <a:rPr lang="zh-TW" altLang="en-US" smtClean="0"/>
              <a:pPr eaLnBrk="1" hangingPunct="1"/>
              <a:t>41</a:t>
            </a:fld>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矩形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5" name="矩形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6" name="矩形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7" name="矩形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10" name="直線接點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kumimoji="0" lang="en-US"/>
          </a:p>
        </p:txBody>
      </p:sp>
      <p:sp>
        <p:nvSpPr>
          <p:cNvPr id="11" name="直線接點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kumimoji="0" lang="en-US"/>
          </a:p>
        </p:txBody>
      </p:sp>
      <p:sp>
        <p:nvSpPr>
          <p:cNvPr id="12" name="直線接點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kumimoji="0" lang="en-US"/>
          </a:p>
        </p:txBody>
      </p:sp>
      <p:sp>
        <p:nvSpPr>
          <p:cNvPr id="13" name="直線接點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kumimoji="0" lang="en-US"/>
          </a:p>
        </p:txBody>
      </p:sp>
      <p:sp>
        <p:nvSpPr>
          <p:cNvPr id="14" name="直線接點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kumimoji="0" lang="en-US"/>
          </a:p>
        </p:txBody>
      </p:sp>
      <p:sp>
        <p:nvSpPr>
          <p:cNvPr id="15" name="直線接點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kumimoji="0" lang="en-US"/>
          </a:p>
        </p:txBody>
      </p:sp>
      <p:sp>
        <p:nvSpPr>
          <p:cNvPr id="16" name="矩形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17" name="橢圓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18" name="橢圓 17"/>
          <p:cNvSpPr/>
          <p:nvPr userDrawn="1"/>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19" name="橢圓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20" name="橢圓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21" name="橢圓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pic>
        <p:nvPicPr>
          <p:cNvPr id="22" name="Picture 2" descr="C:\Users\a7300048\Desktop\勞動部LOGO正.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0"/>
            <a:ext cx="9001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標題 7"/>
          <p:cNvSpPr>
            <a:spLocks noGrp="1"/>
          </p:cNvSpPr>
          <p:nvPr>
            <p:ph type="ctrTitle"/>
          </p:nvPr>
        </p:nvSpPr>
        <p:spPr>
          <a:xfrm>
            <a:off x="2286000" y="3124200"/>
            <a:ext cx="6172200" cy="1894362"/>
          </a:xfrm>
        </p:spPr>
        <p:txBody>
          <a:bodyPr/>
          <a:lstStyle>
            <a:lvl1pPr>
              <a:defRPr sz="4000" b="1" baseline="0">
                <a:solidFill>
                  <a:schemeClr val="tx1"/>
                </a:solidFill>
              </a:defRPr>
            </a:lvl1pPr>
          </a:lstStyle>
          <a:p>
            <a:r>
              <a:rPr lang="zh-TW" altLang="en-US" dirty="0" smtClean="0"/>
              <a:t>按一下以編輯母片標題樣式</a:t>
            </a:r>
            <a:endParaRPr lang="en-US" dirty="0"/>
          </a:p>
        </p:txBody>
      </p:sp>
      <p:sp>
        <p:nvSpPr>
          <p:cNvPr id="9" name="副標題 8"/>
          <p:cNvSpPr>
            <a:spLocks noGrp="1"/>
          </p:cNvSpPr>
          <p:nvPr>
            <p:ph type="subTitle" idx="1"/>
          </p:nvPr>
        </p:nvSpPr>
        <p:spPr>
          <a:xfrm>
            <a:off x="2286000" y="5003322"/>
            <a:ext cx="6172200" cy="1371600"/>
          </a:xfrm>
        </p:spPr>
        <p:txBody>
          <a:bodyPr>
            <a:normAutofit/>
          </a:bodyPr>
          <a:lstStyle>
            <a:lvl1pPr marL="0" indent="0" algn="l">
              <a:buNone/>
              <a:defRPr sz="3000" b="1"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dirty="0" smtClean="0"/>
              <a:t>按一下以編輯母片副標題樣式</a:t>
            </a:r>
            <a:endParaRPr lang="en-US" dirty="0"/>
          </a:p>
        </p:txBody>
      </p:sp>
      <p:sp>
        <p:nvSpPr>
          <p:cNvPr id="23" name="日期版面配置區 27"/>
          <p:cNvSpPr>
            <a:spLocks noGrp="1"/>
          </p:cNvSpPr>
          <p:nvPr>
            <p:ph type="dt" sz="half" idx="10"/>
          </p:nvPr>
        </p:nvSpPr>
        <p:spPr bwMode="auto">
          <a:xfrm rot="5400000">
            <a:off x="7764463" y="1174750"/>
            <a:ext cx="2286000" cy="381000"/>
          </a:xfrm>
        </p:spPr>
        <p:txBody>
          <a:bodyPr/>
          <a:lstStyle>
            <a:lvl1pPr>
              <a:defRPr/>
            </a:lvl1pPr>
          </a:lstStyle>
          <a:p>
            <a:pPr>
              <a:defRPr/>
            </a:pPr>
            <a:fld id="{7A10DB54-1EA8-46BA-BA2A-3D66F0D856BF}" type="datetime1">
              <a:rPr lang="zh-TW" altLang="en-US"/>
              <a:pPr>
                <a:defRPr/>
              </a:pPr>
              <a:t>2014/9/30</a:t>
            </a:fld>
            <a:endParaRPr lang="zh-TW" altLang="en-US"/>
          </a:p>
        </p:txBody>
      </p:sp>
      <p:sp>
        <p:nvSpPr>
          <p:cNvPr id="24" name="頁尾版面配置區 16"/>
          <p:cNvSpPr>
            <a:spLocks noGrp="1"/>
          </p:cNvSpPr>
          <p:nvPr>
            <p:ph type="ftr" sz="quarter" idx="11"/>
          </p:nvPr>
        </p:nvSpPr>
        <p:spPr bwMode="auto">
          <a:xfrm rot="5400000">
            <a:off x="7077076" y="4181475"/>
            <a:ext cx="3657600" cy="384175"/>
          </a:xfrm>
        </p:spPr>
        <p:txBody>
          <a:bodyPr/>
          <a:lstStyle>
            <a:lvl1pPr>
              <a:defRPr/>
            </a:lvl1pPr>
          </a:lstStyle>
          <a:p>
            <a:pPr>
              <a:defRPr/>
            </a:pPr>
            <a:endParaRPr lang="zh-TW" altLang="en-US"/>
          </a:p>
        </p:txBody>
      </p:sp>
    </p:spTree>
    <p:extLst>
      <p:ext uri="{BB962C8B-B14F-4D97-AF65-F5344CB8AC3E}">
        <p14:creationId xmlns:p14="http://schemas.microsoft.com/office/powerpoint/2010/main" val="54006281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fld id="{C8FDD690-F219-4E92-87CF-480797C2641D}" type="datetime1">
              <a:rPr lang="zh-TW" altLang="en-US"/>
              <a:pPr>
                <a:defRPr/>
              </a:pPr>
              <a:t>2014/9/30</a:t>
            </a:fld>
            <a:endParaRPr lang="zh-TW" altLang="en-US"/>
          </a:p>
        </p:txBody>
      </p:sp>
      <p:sp>
        <p:nvSpPr>
          <p:cNvPr id="5" name="頁尾版面配置區 2"/>
          <p:cNvSpPr>
            <a:spLocks noGrp="1"/>
          </p:cNvSpPr>
          <p:nvPr>
            <p:ph type="ftr" sz="quarter" idx="11"/>
          </p:nvPr>
        </p:nvSpPr>
        <p:spPr/>
        <p:txBody>
          <a:bodyPr/>
          <a:lstStyle>
            <a:lvl1pPr>
              <a:defRPr/>
            </a:lvl1pPr>
          </a:lstStyle>
          <a:p>
            <a:pPr>
              <a:defRPr/>
            </a:pPr>
            <a:endParaRPr lang="zh-TW" altLang="en-US"/>
          </a:p>
        </p:txBody>
      </p:sp>
      <p:sp>
        <p:nvSpPr>
          <p:cNvPr id="6" name="投影片編號版面配置區 22"/>
          <p:cNvSpPr>
            <a:spLocks noGrp="1"/>
          </p:cNvSpPr>
          <p:nvPr>
            <p:ph type="sldNum" sz="quarter" idx="12"/>
          </p:nvPr>
        </p:nvSpPr>
        <p:spPr/>
        <p:txBody>
          <a:bodyPr/>
          <a:lstStyle>
            <a:lvl1pPr>
              <a:defRPr/>
            </a:lvl1pPr>
          </a:lstStyle>
          <a:p>
            <a:pPr>
              <a:defRPr/>
            </a:pPr>
            <a:fld id="{C1454A4C-D05F-41FC-9000-6ECC85FCC396}" type="slidenum">
              <a:rPr lang="zh-TW" altLang="en-US"/>
              <a:pPr>
                <a:defRPr/>
              </a:pPr>
              <a:t>‹#›</a:t>
            </a:fld>
            <a:endParaRPr lang="zh-TW" altLang="en-US" dirty="0"/>
          </a:p>
        </p:txBody>
      </p:sp>
    </p:spTree>
    <p:extLst>
      <p:ext uri="{BB962C8B-B14F-4D97-AF65-F5344CB8AC3E}">
        <p14:creationId xmlns:p14="http://schemas.microsoft.com/office/powerpoint/2010/main" val="376370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167640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fld id="{8DABA321-9644-4F02-A7C6-D9ECF3995DFF}" type="datetime1">
              <a:rPr lang="zh-TW" altLang="en-US"/>
              <a:pPr>
                <a:defRPr/>
              </a:pPr>
              <a:t>2014/9/30</a:t>
            </a:fld>
            <a:endParaRPr lang="zh-TW" altLang="en-US"/>
          </a:p>
        </p:txBody>
      </p:sp>
      <p:sp>
        <p:nvSpPr>
          <p:cNvPr id="5" name="頁尾版面配置區 2"/>
          <p:cNvSpPr>
            <a:spLocks noGrp="1"/>
          </p:cNvSpPr>
          <p:nvPr>
            <p:ph type="ftr" sz="quarter" idx="11"/>
          </p:nvPr>
        </p:nvSpPr>
        <p:spPr/>
        <p:txBody>
          <a:bodyPr/>
          <a:lstStyle>
            <a:lvl1pPr>
              <a:defRPr/>
            </a:lvl1pPr>
          </a:lstStyle>
          <a:p>
            <a:pPr>
              <a:defRPr/>
            </a:pPr>
            <a:endParaRPr lang="zh-TW" altLang="en-US"/>
          </a:p>
        </p:txBody>
      </p:sp>
      <p:sp>
        <p:nvSpPr>
          <p:cNvPr id="6" name="投影片編號版面配置區 22"/>
          <p:cNvSpPr>
            <a:spLocks noGrp="1"/>
          </p:cNvSpPr>
          <p:nvPr>
            <p:ph type="sldNum" sz="quarter" idx="12"/>
          </p:nvPr>
        </p:nvSpPr>
        <p:spPr/>
        <p:txBody>
          <a:bodyPr/>
          <a:lstStyle>
            <a:lvl1pPr>
              <a:defRPr/>
            </a:lvl1pPr>
          </a:lstStyle>
          <a:p>
            <a:pPr>
              <a:defRPr/>
            </a:pPr>
            <a:fld id="{94BB5183-E68B-4CB8-94D8-2716FF54457C}" type="slidenum">
              <a:rPr lang="zh-TW" altLang="en-US"/>
              <a:pPr>
                <a:defRPr/>
              </a:pPr>
              <a:t>‹#›</a:t>
            </a:fld>
            <a:endParaRPr lang="zh-TW" altLang="en-US" dirty="0"/>
          </a:p>
        </p:txBody>
      </p:sp>
    </p:spTree>
    <p:extLst>
      <p:ext uri="{BB962C8B-B14F-4D97-AF65-F5344CB8AC3E}">
        <p14:creationId xmlns:p14="http://schemas.microsoft.com/office/powerpoint/2010/main" val="4170627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3600"/>
            </a:lvl1pPr>
          </a:lstStyle>
          <a:p>
            <a:r>
              <a:rPr lang="zh-TW" altLang="en-US" dirty="0" smtClean="0"/>
              <a:t>按一下以編輯母片標題樣式</a:t>
            </a:r>
            <a:endParaRPr lang="en-US" dirty="0"/>
          </a:p>
        </p:txBody>
      </p:sp>
      <p:sp>
        <p:nvSpPr>
          <p:cNvPr id="8" name="內容版面配置區 7"/>
          <p:cNvSpPr>
            <a:spLocks noGrp="1"/>
          </p:cNvSpPr>
          <p:nvPr>
            <p:ph sz="quarter" idx="1"/>
          </p:nvPr>
        </p:nvSpPr>
        <p:spPr>
          <a:xfrm>
            <a:off x="457200" y="1484784"/>
            <a:ext cx="7467600" cy="4989168"/>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日期版面配置區 6"/>
          <p:cNvSpPr>
            <a:spLocks noGrp="1"/>
          </p:cNvSpPr>
          <p:nvPr>
            <p:ph type="dt" sz="half" idx="10"/>
          </p:nvPr>
        </p:nvSpPr>
        <p:spPr/>
        <p:txBody>
          <a:bodyPr rtlCol="0"/>
          <a:lstStyle>
            <a:lvl1pPr>
              <a:defRPr/>
            </a:lvl1pPr>
          </a:lstStyle>
          <a:p>
            <a:pPr>
              <a:defRPr/>
            </a:pPr>
            <a:fld id="{BC309ADF-D8F8-421A-B76F-770D96326729}" type="datetime1">
              <a:rPr lang="zh-TW" altLang="en-US"/>
              <a:pPr>
                <a:defRPr/>
              </a:pPr>
              <a:t>2014/9/30</a:t>
            </a:fld>
            <a:endParaRPr lang="zh-TW" altLang="en-US"/>
          </a:p>
        </p:txBody>
      </p:sp>
      <p:sp>
        <p:nvSpPr>
          <p:cNvPr id="5" name="投影片編號版面配置區 8"/>
          <p:cNvSpPr>
            <a:spLocks noGrp="1"/>
          </p:cNvSpPr>
          <p:nvPr>
            <p:ph type="sldNum" sz="quarter" idx="11"/>
          </p:nvPr>
        </p:nvSpPr>
        <p:spPr>
          <a:xfrm>
            <a:off x="8675688" y="6337300"/>
            <a:ext cx="609600" cy="520700"/>
          </a:xfrm>
        </p:spPr>
        <p:txBody>
          <a:bodyPr rtlCol="0"/>
          <a:lstStyle>
            <a:lvl1pPr>
              <a:defRPr/>
            </a:lvl1pPr>
          </a:lstStyle>
          <a:p>
            <a:pPr>
              <a:defRPr/>
            </a:pPr>
            <a:fld id="{704B2A2E-FC58-4718-A894-F51CD7C3C036}" type="slidenum">
              <a:rPr lang="zh-TW" altLang="en-US"/>
              <a:pPr>
                <a:defRPr/>
              </a:pPr>
              <a:t>‹#›</a:t>
            </a:fld>
            <a:endParaRPr lang="zh-TW" altLang="en-US" dirty="0"/>
          </a:p>
        </p:txBody>
      </p:sp>
      <p:sp>
        <p:nvSpPr>
          <p:cNvPr id="6" name="頁尾版面配置區 9"/>
          <p:cNvSpPr>
            <a:spLocks noGrp="1"/>
          </p:cNvSpPr>
          <p:nvPr>
            <p:ph type="ftr" sz="quarter" idx="12"/>
          </p:nvPr>
        </p:nvSpPr>
        <p:spPr/>
        <p:txBody>
          <a:bodyPr rtlCol="0"/>
          <a:lstStyle>
            <a:lvl1pPr>
              <a:defRPr/>
            </a:lvl1pPr>
          </a:lstStyle>
          <a:p>
            <a:pPr>
              <a:defRPr/>
            </a:pPr>
            <a:endParaRPr lang="zh-TW" altLang="en-US"/>
          </a:p>
        </p:txBody>
      </p:sp>
    </p:spTree>
    <p:extLst>
      <p:ext uri="{BB962C8B-B14F-4D97-AF65-F5344CB8AC3E}">
        <p14:creationId xmlns:p14="http://schemas.microsoft.com/office/powerpoint/2010/main" val="2773141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4" name="矩形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5" name="矩形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6" name="矩形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7" name="矩形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8" name="直線接點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kumimoji="0" lang="en-US"/>
          </a:p>
        </p:txBody>
      </p:sp>
      <p:sp>
        <p:nvSpPr>
          <p:cNvPr id="9" name="直線接點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kumimoji="0" lang="en-US"/>
          </a:p>
        </p:txBody>
      </p:sp>
      <p:sp>
        <p:nvSpPr>
          <p:cNvPr id="10" name="直線接點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kumimoji="0" lang="en-US"/>
          </a:p>
        </p:txBody>
      </p:sp>
      <p:sp>
        <p:nvSpPr>
          <p:cNvPr id="11" name="直線接點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kumimoji="0" lang="en-US"/>
          </a:p>
        </p:txBody>
      </p:sp>
      <p:sp>
        <p:nvSpPr>
          <p:cNvPr id="12" name="直線接點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kumimoji="0" lang="en-US"/>
          </a:p>
        </p:txBody>
      </p:sp>
      <p:sp>
        <p:nvSpPr>
          <p:cNvPr id="13" name="矩形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14" name="橢圓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15" name="橢圓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16" name="橢圓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17" name="橢圓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18" name="橢圓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19" name="直線接點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kumimoji="0" lang="en-US"/>
          </a:p>
        </p:txBody>
      </p:sp>
      <p:sp>
        <p:nvSpPr>
          <p:cNvPr id="2" name="標題 1"/>
          <p:cNvSpPr>
            <a:spLocks noGrp="1"/>
          </p:cNvSpPr>
          <p:nvPr>
            <p:ph type="title"/>
          </p:nvPr>
        </p:nvSpPr>
        <p:spPr>
          <a:xfrm>
            <a:off x="2286000" y="2895600"/>
            <a:ext cx="6172200" cy="2053590"/>
          </a:xfrm>
        </p:spPr>
        <p:txBody>
          <a:bodyPr/>
          <a:lstStyle>
            <a:lvl1pPr algn="l">
              <a:buNone/>
              <a:defRPr sz="3000" b="1" cap="small" baseline="0"/>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20" name="日期版面配置區 3"/>
          <p:cNvSpPr>
            <a:spLocks noGrp="1"/>
          </p:cNvSpPr>
          <p:nvPr>
            <p:ph type="dt" sz="half" idx="10"/>
          </p:nvPr>
        </p:nvSpPr>
        <p:spPr bwMode="auto">
          <a:xfrm rot="5400000">
            <a:off x="7762875" y="1169988"/>
            <a:ext cx="2286000" cy="381000"/>
          </a:xfrm>
        </p:spPr>
        <p:txBody>
          <a:bodyPr/>
          <a:lstStyle>
            <a:lvl1pPr>
              <a:defRPr/>
            </a:lvl1pPr>
          </a:lstStyle>
          <a:p>
            <a:pPr>
              <a:defRPr/>
            </a:pPr>
            <a:fld id="{8FC142DF-A11D-4EFA-A15B-ED88F2A32B3C}" type="datetime1">
              <a:rPr lang="zh-TW" altLang="en-US"/>
              <a:pPr>
                <a:defRPr/>
              </a:pPr>
              <a:t>2014/9/30</a:t>
            </a:fld>
            <a:endParaRPr lang="zh-TW" altLang="en-US"/>
          </a:p>
        </p:txBody>
      </p:sp>
      <p:sp>
        <p:nvSpPr>
          <p:cNvPr id="21" name="頁尾版面配置區 4"/>
          <p:cNvSpPr>
            <a:spLocks noGrp="1"/>
          </p:cNvSpPr>
          <p:nvPr>
            <p:ph type="ftr" sz="quarter" idx="11"/>
          </p:nvPr>
        </p:nvSpPr>
        <p:spPr bwMode="auto">
          <a:xfrm rot="5400000">
            <a:off x="7077076" y="4178300"/>
            <a:ext cx="3657600" cy="384175"/>
          </a:xfrm>
        </p:spPr>
        <p:txBody>
          <a:bodyPr/>
          <a:lstStyle>
            <a:lvl1pPr>
              <a:defRPr/>
            </a:lvl1pPr>
          </a:lstStyle>
          <a:p>
            <a:pPr>
              <a:defRPr/>
            </a:pPr>
            <a:endParaRPr lang="zh-TW" altLang="en-US"/>
          </a:p>
        </p:txBody>
      </p:sp>
      <p:sp>
        <p:nvSpPr>
          <p:cNvPr id="22" name="投影片編號版面配置區 5"/>
          <p:cNvSpPr>
            <a:spLocks noGrp="1"/>
          </p:cNvSpPr>
          <p:nvPr>
            <p:ph type="sldNum" sz="quarter" idx="12"/>
          </p:nvPr>
        </p:nvSpPr>
        <p:spPr bwMode="auto">
          <a:xfrm>
            <a:off x="1339850" y="4929188"/>
            <a:ext cx="609600" cy="517525"/>
          </a:xfrm>
        </p:spPr>
        <p:txBody>
          <a:bodyPr/>
          <a:lstStyle>
            <a:lvl1pPr>
              <a:defRPr/>
            </a:lvl1pPr>
          </a:lstStyle>
          <a:p>
            <a:pPr>
              <a:defRPr/>
            </a:pPr>
            <a:fld id="{87C17CD9-6534-4C19-B446-A4C529FB4588}" type="slidenum">
              <a:rPr lang="zh-TW" altLang="en-US"/>
              <a:pPr>
                <a:defRPr/>
              </a:pPr>
              <a:t>‹#›</a:t>
            </a:fld>
            <a:endParaRPr lang="zh-TW" altLang="en-US"/>
          </a:p>
        </p:txBody>
      </p:sp>
    </p:spTree>
    <p:extLst>
      <p:ext uri="{BB962C8B-B14F-4D97-AF65-F5344CB8AC3E}">
        <p14:creationId xmlns:p14="http://schemas.microsoft.com/office/powerpoint/2010/main" val="103938636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9" name="內容版面配置區 8"/>
          <p:cNvSpPr>
            <a:spLocks noGrp="1"/>
          </p:cNvSpPr>
          <p:nvPr>
            <p:ph sz="quarter" idx="1"/>
          </p:nvPr>
        </p:nvSpPr>
        <p:spPr>
          <a:xfrm>
            <a:off x="457200" y="1600200"/>
            <a:ext cx="36576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內容版面配置區 10"/>
          <p:cNvSpPr>
            <a:spLocks noGrp="1"/>
          </p:cNvSpPr>
          <p:nvPr>
            <p:ph sz="quarter" idx="2"/>
          </p:nvPr>
        </p:nvSpPr>
        <p:spPr>
          <a:xfrm>
            <a:off x="4270248" y="1600200"/>
            <a:ext cx="36576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13"/>
          <p:cNvSpPr>
            <a:spLocks noGrp="1"/>
          </p:cNvSpPr>
          <p:nvPr>
            <p:ph type="dt" sz="half" idx="10"/>
          </p:nvPr>
        </p:nvSpPr>
        <p:spPr/>
        <p:txBody>
          <a:bodyPr/>
          <a:lstStyle>
            <a:lvl1pPr>
              <a:defRPr/>
            </a:lvl1pPr>
          </a:lstStyle>
          <a:p>
            <a:pPr>
              <a:defRPr/>
            </a:pPr>
            <a:fld id="{88A79374-F625-4F0B-B727-9C28C86CC066}" type="datetime1">
              <a:rPr lang="zh-TW" altLang="en-US"/>
              <a:pPr>
                <a:defRPr/>
              </a:pPr>
              <a:t>2014/9/30</a:t>
            </a:fld>
            <a:endParaRPr lang="zh-TW" altLang="en-US"/>
          </a:p>
        </p:txBody>
      </p:sp>
      <p:sp>
        <p:nvSpPr>
          <p:cNvPr id="6" name="頁尾版面配置區 2"/>
          <p:cNvSpPr>
            <a:spLocks noGrp="1"/>
          </p:cNvSpPr>
          <p:nvPr>
            <p:ph type="ftr" sz="quarter" idx="11"/>
          </p:nvPr>
        </p:nvSpPr>
        <p:spPr/>
        <p:txBody>
          <a:bodyPr/>
          <a:lstStyle>
            <a:lvl1pPr>
              <a:defRPr/>
            </a:lvl1pPr>
          </a:lstStyle>
          <a:p>
            <a:pPr>
              <a:defRPr/>
            </a:pPr>
            <a:endParaRPr lang="zh-TW" altLang="en-US"/>
          </a:p>
        </p:txBody>
      </p:sp>
      <p:sp>
        <p:nvSpPr>
          <p:cNvPr id="7" name="投影片編號版面配置區 22"/>
          <p:cNvSpPr>
            <a:spLocks noGrp="1"/>
          </p:cNvSpPr>
          <p:nvPr>
            <p:ph type="sldNum" sz="quarter" idx="12"/>
          </p:nvPr>
        </p:nvSpPr>
        <p:spPr/>
        <p:txBody>
          <a:bodyPr/>
          <a:lstStyle>
            <a:lvl1pPr>
              <a:defRPr/>
            </a:lvl1pPr>
          </a:lstStyle>
          <a:p>
            <a:pPr>
              <a:defRPr/>
            </a:pPr>
            <a:fld id="{23F00604-68AE-424B-BC9E-424D1E204037}" type="slidenum">
              <a:rPr lang="zh-TW" altLang="en-US"/>
              <a:pPr>
                <a:defRPr/>
              </a:pPr>
              <a:t>‹#›</a:t>
            </a:fld>
            <a:endParaRPr lang="zh-TW" altLang="en-US" dirty="0"/>
          </a:p>
        </p:txBody>
      </p:sp>
    </p:spTree>
    <p:extLst>
      <p:ext uri="{BB962C8B-B14F-4D97-AF65-F5344CB8AC3E}">
        <p14:creationId xmlns:p14="http://schemas.microsoft.com/office/powerpoint/2010/main" val="2332255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7543800" cy="1143000"/>
          </a:xfrm>
        </p:spPr>
        <p:txBody>
          <a:bodyPr anchor="b"/>
          <a:lstStyle>
            <a:lvl1pPr>
              <a:defRPr/>
            </a:lvl1pPr>
          </a:lstStyle>
          <a:p>
            <a:r>
              <a:rPr lang="zh-TW" altLang="en-US" smtClean="0"/>
              <a:t>按一下以編輯母片標題樣式</a:t>
            </a:r>
            <a:endParaRPr lang="en-US"/>
          </a:p>
        </p:txBody>
      </p:sp>
      <p:sp>
        <p:nvSpPr>
          <p:cNvPr id="11" name="內容版面配置區 10"/>
          <p:cNvSpPr>
            <a:spLocks noGrp="1"/>
          </p:cNvSpPr>
          <p:nvPr>
            <p:ph sz="quarter" idx="2"/>
          </p:nvPr>
        </p:nvSpPr>
        <p:spPr>
          <a:xfrm>
            <a:off x="457200" y="2362200"/>
            <a:ext cx="36576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3" name="內容版面配置區 12"/>
          <p:cNvSpPr>
            <a:spLocks noGrp="1"/>
          </p:cNvSpPr>
          <p:nvPr>
            <p:ph sz="quarter" idx="4"/>
          </p:nvPr>
        </p:nvSpPr>
        <p:spPr>
          <a:xfrm>
            <a:off x="4371975" y="2362200"/>
            <a:ext cx="36576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2" name="文字版面配置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zh-TW" altLang="en-US" smtClean="0"/>
              <a:t>按一下以編輯母片文字樣式</a:t>
            </a:r>
          </a:p>
        </p:txBody>
      </p:sp>
      <p:sp>
        <p:nvSpPr>
          <p:cNvPr id="14" name="文字版面配置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zh-TW" altLang="en-US" smtClean="0"/>
              <a:t>按一下以編輯母片文字樣式</a:t>
            </a:r>
          </a:p>
        </p:txBody>
      </p:sp>
      <p:sp>
        <p:nvSpPr>
          <p:cNvPr id="7" name="日期版面配置區 13"/>
          <p:cNvSpPr>
            <a:spLocks noGrp="1"/>
          </p:cNvSpPr>
          <p:nvPr>
            <p:ph type="dt" sz="half" idx="10"/>
          </p:nvPr>
        </p:nvSpPr>
        <p:spPr/>
        <p:txBody>
          <a:bodyPr/>
          <a:lstStyle>
            <a:lvl1pPr>
              <a:defRPr/>
            </a:lvl1pPr>
          </a:lstStyle>
          <a:p>
            <a:pPr>
              <a:defRPr/>
            </a:pPr>
            <a:fld id="{5729653E-B7A5-41E6-9783-51FE821F6191}" type="datetime1">
              <a:rPr lang="zh-TW" altLang="en-US"/>
              <a:pPr>
                <a:defRPr/>
              </a:pPr>
              <a:t>2014/9/30</a:t>
            </a:fld>
            <a:endParaRPr lang="zh-TW" altLang="en-US"/>
          </a:p>
        </p:txBody>
      </p:sp>
      <p:sp>
        <p:nvSpPr>
          <p:cNvPr id="8" name="頁尾版面配置區 2"/>
          <p:cNvSpPr>
            <a:spLocks noGrp="1"/>
          </p:cNvSpPr>
          <p:nvPr>
            <p:ph type="ftr" sz="quarter" idx="11"/>
          </p:nvPr>
        </p:nvSpPr>
        <p:spPr/>
        <p:txBody>
          <a:bodyPr/>
          <a:lstStyle>
            <a:lvl1pPr>
              <a:defRPr/>
            </a:lvl1pPr>
          </a:lstStyle>
          <a:p>
            <a:pPr>
              <a:defRPr/>
            </a:pPr>
            <a:endParaRPr lang="zh-TW" altLang="en-US"/>
          </a:p>
        </p:txBody>
      </p:sp>
      <p:sp>
        <p:nvSpPr>
          <p:cNvPr id="9" name="投影片編號版面配置區 22"/>
          <p:cNvSpPr>
            <a:spLocks noGrp="1"/>
          </p:cNvSpPr>
          <p:nvPr>
            <p:ph type="sldNum" sz="quarter" idx="12"/>
          </p:nvPr>
        </p:nvSpPr>
        <p:spPr/>
        <p:txBody>
          <a:bodyPr/>
          <a:lstStyle>
            <a:lvl1pPr>
              <a:defRPr/>
            </a:lvl1pPr>
          </a:lstStyle>
          <a:p>
            <a:pPr>
              <a:defRPr/>
            </a:pPr>
            <a:fld id="{83003BD3-4F25-4FAB-A0ED-2D73E4463801}" type="slidenum">
              <a:rPr lang="zh-TW" altLang="en-US"/>
              <a:pPr>
                <a:defRPr/>
              </a:pPr>
              <a:t>‹#›</a:t>
            </a:fld>
            <a:endParaRPr lang="zh-TW" altLang="en-US" dirty="0"/>
          </a:p>
        </p:txBody>
      </p:sp>
    </p:spTree>
    <p:extLst>
      <p:ext uri="{BB962C8B-B14F-4D97-AF65-F5344CB8AC3E}">
        <p14:creationId xmlns:p14="http://schemas.microsoft.com/office/powerpoint/2010/main" val="3287751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5"/>
          <p:cNvSpPr>
            <a:spLocks noGrp="1"/>
          </p:cNvSpPr>
          <p:nvPr>
            <p:ph type="dt" sz="half" idx="10"/>
          </p:nvPr>
        </p:nvSpPr>
        <p:spPr/>
        <p:txBody>
          <a:bodyPr rtlCol="0"/>
          <a:lstStyle>
            <a:lvl1pPr>
              <a:defRPr/>
            </a:lvl1pPr>
          </a:lstStyle>
          <a:p>
            <a:pPr>
              <a:defRPr/>
            </a:pPr>
            <a:fld id="{0A2799B8-B209-4E14-B011-C3D191CBE775}" type="datetime1">
              <a:rPr lang="zh-TW" altLang="en-US"/>
              <a:pPr>
                <a:defRPr/>
              </a:pPr>
              <a:t>2014/9/30</a:t>
            </a:fld>
            <a:endParaRPr lang="zh-TW" altLang="en-US"/>
          </a:p>
        </p:txBody>
      </p:sp>
      <p:sp>
        <p:nvSpPr>
          <p:cNvPr id="4" name="投影片編號版面配置區 6"/>
          <p:cNvSpPr>
            <a:spLocks noGrp="1"/>
          </p:cNvSpPr>
          <p:nvPr>
            <p:ph type="sldNum" sz="quarter" idx="11"/>
          </p:nvPr>
        </p:nvSpPr>
        <p:spPr/>
        <p:txBody>
          <a:bodyPr rtlCol="0"/>
          <a:lstStyle>
            <a:lvl1pPr>
              <a:defRPr/>
            </a:lvl1pPr>
          </a:lstStyle>
          <a:p>
            <a:pPr>
              <a:defRPr/>
            </a:pPr>
            <a:fld id="{5B2D7CC8-D2B9-4D47-94E0-AFDEE89512CE}" type="slidenum">
              <a:rPr lang="zh-TW" altLang="en-US"/>
              <a:pPr>
                <a:defRPr/>
              </a:pPr>
              <a:t>‹#›</a:t>
            </a:fld>
            <a:endParaRPr lang="zh-TW" altLang="en-US"/>
          </a:p>
        </p:txBody>
      </p:sp>
      <p:sp>
        <p:nvSpPr>
          <p:cNvPr id="5" name="頁尾版面配置區 7"/>
          <p:cNvSpPr>
            <a:spLocks noGrp="1"/>
          </p:cNvSpPr>
          <p:nvPr>
            <p:ph type="ftr" sz="quarter" idx="12"/>
          </p:nvPr>
        </p:nvSpPr>
        <p:spPr/>
        <p:txBody>
          <a:bodyPr rtlCol="0"/>
          <a:lstStyle>
            <a:lvl1pPr>
              <a:defRPr/>
            </a:lvl1pPr>
          </a:lstStyle>
          <a:p>
            <a:pPr>
              <a:defRPr/>
            </a:pPr>
            <a:endParaRPr lang="zh-TW" altLang="en-US"/>
          </a:p>
        </p:txBody>
      </p:sp>
    </p:spTree>
    <p:extLst>
      <p:ext uri="{BB962C8B-B14F-4D97-AF65-F5344CB8AC3E}">
        <p14:creationId xmlns:p14="http://schemas.microsoft.com/office/powerpoint/2010/main" val="3249984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3"/>
          <p:cNvSpPr>
            <a:spLocks noGrp="1"/>
          </p:cNvSpPr>
          <p:nvPr>
            <p:ph type="dt" sz="half" idx="10"/>
          </p:nvPr>
        </p:nvSpPr>
        <p:spPr/>
        <p:txBody>
          <a:bodyPr/>
          <a:lstStyle>
            <a:lvl1pPr>
              <a:defRPr/>
            </a:lvl1pPr>
          </a:lstStyle>
          <a:p>
            <a:pPr>
              <a:defRPr/>
            </a:pPr>
            <a:fld id="{AE21ED47-E11B-4BE5-B5B8-24B1BBF86FA2}" type="datetime1">
              <a:rPr lang="zh-TW" altLang="en-US"/>
              <a:pPr>
                <a:defRPr/>
              </a:pPr>
              <a:t>2014/9/30</a:t>
            </a:fld>
            <a:endParaRPr lang="zh-TW" altLang="en-US"/>
          </a:p>
        </p:txBody>
      </p:sp>
      <p:sp>
        <p:nvSpPr>
          <p:cNvPr id="3" name="頁尾版面配置區 2"/>
          <p:cNvSpPr>
            <a:spLocks noGrp="1"/>
          </p:cNvSpPr>
          <p:nvPr>
            <p:ph type="ftr" sz="quarter" idx="11"/>
          </p:nvPr>
        </p:nvSpPr>
        <p:spPr/>
        <p:txBody>
          <a:bodyPr/>
          <a:lstStyle>
            <a:lvl1pPr>
              <a:defRPr/>
            </a:lvl1pPr>
          </a:lstStyle>
          <a:p>
            <a:pPr>
              <a:defRPr/>
            </a:pPr>
            <a:endParaRPr lang="zh-TW" altLang="en-US"/>
          </a:p>
        </p:txBody>
      </p:sp>
      <p:sp>
        <p:nvSpPr>
          <p:cNvPr id="4" name="投影片編號版面配置區 22"/>
          <p:cNvSpPr>
            <a:spLocks noGrp="1"/>
          </p:cNvSpPr>
          <p:nvPr>
            <p:ph type="sldNum" sz="quarter" idx="12"/>
          </p:nvPr>
        </p:nvSpPr>
        <p:spPr/>
        <p:txBody>
          <a:bodyPr/>
          <a:lstStyle>
            <a:lvl1pPr>
              <a:defRPr/>
            </a:lvl1pPr>
          </a:lstStyle>
          <a:p>
            <a:pPr>
              <a:defRPr/>
            </a:pPr>
            <a:fld id="{725F5EB4-4155-4777-9A1E-2CBD26B6F06E}" type="slidenum">
              <a:rPr lang="zh-TW" altLang="en-US"/>
              <a:pPr>
                <a:defRPr/>
              </a:pPr>
              <a:t>‹#›</a:t>
            </a:fld>
            <a:endParaRPr lang="zh-TW" altLang="en-US" dirty="0"/>
          </a:p>
        </p:txBody>
      </p:sp>
    </p:spTree>
    <p:extLst>
      <p:ext uri="{BB962C8B-B14F-4D97-AF65-F5344CB8AC3E}">
        <p14:creationId xmlns:p14="http://schemas.microsoft.com/office/powerpoint/2010/main" val="537125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5" name="直線接點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kumimoji="0" lang="en-US" dirty="0"/>
          </a:p>
        </p:txBody>
      </p:sp>
      <p:sp>
        <p:nvSpPr>
          <p:cNvPr id="6" name="直線接點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kumimoji="0" lang="en-US" dirty="0"/>
          </a:p>
        </p:txBody>
      </p:sp>
      <p:sp>
        <p:nvSpPr>
          <p:cNvPr id="7" name="直線接點 16"/>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 name="直線接點 17"/>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 name="矩形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10" name="直線接點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 name="橢圓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2" name="標題 1"/>
          <p:cNvSpPr>
            <a:spLocks noGrp="1"/>
          </p:cNvSpPr>
          <p:nvPr>
            <p:ph type="title"/>
          </p:nvPr>
        </p:nvSpPr>
        <p:spPr>
          <a:xfrm rot="5400000">
            <a:off x="3371850" y="3200400"/>
            <a:ext cx="6309360" cy="457200"/>
          </a:xfrm>
        </p:spPr>
        <p:txBody>
          <a:bodyPr anchor="b"/>
          <a:lstStyle>
            <a:lvl1pPr algn="l">
              <a:buNone/>
              <a:defRPr sz="2000" b="1" cap="small" baseline="0"/>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18" name="內容版面配置區 17"/>
          <p:cNvSpPr>
            <a:spLocks noGrp="1"/>
          </p:cNvSpPr>
          <p:nvPr>
            <p:ph sz="quarter" idx="1"/>
          </p:nvPr>
        </p:nvSpPr>
        <p:spPr>
          <a:xfrm>
            <a:off x="304800" y="274320"/>
            <a:ext cx="5638800" cy="632764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2" name="日期版面配置區 20"/>
          <p:cNvSpPr>
            <a:spLocks noGrp="1"/>
          </p:cNvSpPr>
          <p:nvPr>
            <p:ph type="dt" sz="half" idx="10"/>
          </p:nvPr>
        </p:nvSpPr>
        <p:spPr/>
        <p:txBody>
          <a:bodyPr rtlCol="0"/>
          <a:lstStyle>
            <a:lvl1pPr>
              <a:defRPr/>
            </a:lvl1pPr>
          </a:lstStyle>
          <a:p>
            <a:pPr>
              <a:defRPr/>
            </a:pPr>
            <a:fld id="{0891BB56-3011-4687-B1D8-AA29604DEF19}" type="datetime1">
              <a:rPr lang="zh-TW" altLang="en-US"/>
              <a:pPr>
                <a:defRPr/>
              </a:pPr>
              <a:t>2014/9/30</a:t>
            </a:fld>
            <a:endParaRPr lang="zh-TW" altLang="en-US"/>
          </a:p>
        </p:txBody>
      </p:sp>
      <p:sp>
        <p:nvSpPr>
          <p:cNvPr id="13" name="投影片編號版面配置區 21"/>
          <p:cNvSpPr>
            <a:spLocks noGrp="1"/>
          </p:cNvSpPr>
          <p:nvPr>
            <p:ph type="sldNum" sz="quarter" idx="11"/>
          </p:nvPr>
        </p:nvSpPr>
        <p:spPr/>
        <p:txBody>
          <a:bodyPr rtlCol="0"/>
          <a:lstStyle>
            <a:lvl1pPr>
              <a:defRPr/>
            </a:lvl1pPr>
          </a:lstStyle>
          <a:p>
            <a:pPr>
              <a:defRPr/>
            </a:pPr>
            <a:fld id="{29DAB357-C513-4333-9C7E-7703A0B20471}" type="slidenum">
              <a:rPr lang="zh-TW" altLang="en-US"/>
              <a:pPr>
                <a:defRPr/>
              </a:pPr>
              <a:t>‹#›</a:t>
            </a:fld>
            <a:endParaRPr lang="zh-TW" altLang="en-US"/>
          </a:p>
        </p:txBody>
      </p:sp>
      <p:sp>
        <p:nvSpPr>
          <p:cNvPr id="14" name="頁尾版面配置區 22"/>
          <p:cNvSpPr>
            <a:spLocks noGrp="1"/>
          </p:cNvSpPr>
          <p:nvPr>
            <p:ph type="ftr" sz="quarter" idx="12"/>
          </p:nvPr>
        </p:nvSpPr>
        <p:spPr/>
        <p:txBody>
          <a:bodyPr rtlCol="0"/>
          <a:lstStyle>
            <a:lvl1pPr>
              <a:defRPr/>
            </a:lvl1pPr>
          </a:lstStyle>
          <a:p>
            <a:pPr>
              <a:defRPr/>
            </a:pPr>
            <a:endParaRPr lang="zh-TW" altLang="en-US"/>
          </a:p>
        </p:txBody>
      </p:sp>
    </p:spTree>
    <p:extLst>
      <p:ext uri="{BB962C8B-B14F-4D97-AF65-F5344CB8AC3E}">
        <p14:creationId xmlns:p14="http://schemas.microsoft.com/office/powerpoint/2010/main" val="324857724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直線接點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kumimoji="0" lang="en-US"/>
          </a:p>
        </p:txBody>
      </p:sp>
      <p:sp>
        <p:nvSpPr>
          <p:cNvPr id="6" name="橢圓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7" name="直線接點 16"/>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 name="矩形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9" name="直線接點 18"/>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 name="直線接點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kumimoji="0" lang="en-US" dirty="0"/>
          </a:p>
        </p:txBody>
      </p:sp>
      <p:sp>
        <p:nvSpPr>
          <p:cNvPr id="11" name="直線接點 20"/>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 name="標題 1"/>
          <p:cNvSpPr>
            <a:spLocks noGrp="1"/>
          </p:cNvSpPr>
          <p:nvPr>
            <p:ph type="title"/>
          </p:nvPr>
        </p:nvSpPr>
        <p:spPr>
          <a:xfrm rot="5400000">
            <a:off x="3350133" y="3200400"/>
            <a:ext cx="6309360" cy="457200"/>
          </a:xfrm>
        </p:spPr>
        <p:txBody>
          <a:bodyPr anchor="b"/>
          <a:lstStyle>
            <a:lvl1pPr algn="l">
              <a:buNone/>
              <a:defRPr sz="2000" b="1"/>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4" name="文字版面配置區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zh-TW" altLang="en-US" smtClean="0"/>
              <a:t>按一下以編輯母片文字樣式</a:t>
            </a:r>
          </a:p>
        </p:txBody>
      </p:sp>
      <p:sp>
        <p:nvSpPr>
          <p:cNvPr id="12" name="日期版面配置區 16"/>
          <p:cNvSpPr>
            <a:spLocks noGrp="1"/>
          </p:cNvSpPr>
          <p:nvPr>
            <p:ph type="dt" sz="half" idx="10"/>
          </p:nvPr>
        </p:nvSpPr>
        <p:spPr/>
        <p:txBody>
          <a:bodyPr rtlCol="0"/>
          <a:lstStyle>
            <a:lvl1pPr>
              <a:defRPr/>
            </a:lvl1pPr>
          </a:lstStyle>
          <a:p>
            <a:pPr>
              <a:defRPr/>
            </a:pPr>
            <a:fld id="{B7BB6CFC-DB89-40C2-AFFC-42DF21506D02}" type="datetime1">
              <a:rPr lang="zh-TW" altLang="en-US"/>
              <a:pPr>
                <a:defRPr/>
              </a:pPr>
              <a:t>2014/9/30</a:t>
            </a:fld>
            <a:endParaRPr lang="zh-TW" altLang="en-US"/>
          </a:p>
        </p:txBody>
      </p:sp>
      <p:sp>
        <p:nvSpPr>
          <p:cNvPr id="13" name="投影片編號版面配置區 17"/>
          <p:cNvSpPr>
            <a:spLocks noGrp="1"/>
          </p:cNvSpPr>
          <p:nvPr>
            <p:ph type="sldNum" sz="quarter" idx="11"/>
          </p:nvPr>
        </p:nvSpPr>
        <p:spPr/>
        <p:txBody>
          <a:bodyPr rtlCol="0"/>
          <a:lstStyle>
            <a:lvl1pPr>
              <a:defRPr/>
            </a:lvl1pPr>
          </a:lstStyle>
          <a:p>
            <a:pPr>
              <a:defRPr/>
            </a:pPr>
            <a:fld id="{EB1E1A95-EC83-412B-ADD1-3EECD469DE72}" type="slidenum">
              <a:rPr lang="zh-TW" altLang="en-US"/>
              <a:pPr>
                <a:defRPr/>
              </a:pPr>
              <a:t>‹#›</a:t>
            </a:fld>
            <a:endParaRPr lang="zh-TW" altLang="en-US"/>
          </a:p>
        </p:txBody>
      </p:sp>
      <p:sp>
        <p:nvSpPr>
          <p:cNvPr id="14" name="頁尾版面配置區 20"/>
          <p:cNvSpPr>
            <a:spLocks noGrp="1"/>
          </p:cNvSpPr>
          <p:nvPr>
            <p:ph type="ftr" sz="quarter" idx="12"/>
          </p:nvPr>
        </p:nvSpPr>
        <p:spPr/>
        <p:txBody>
          <a:bodyPr rtlCol="0"/>
          <a:lstStyle>
            <a:lvl1pPr>
              <a:defRPr/>
            </a:lvl1pPr>
          </a:lstStyle>
          <a:p>
            <a:pPr>
              <a:defRPr/>
            </a:pPr>
            <a:endParaRPr lang="zh-TW" altLang="en-US"/>
          </a:p>
        </p:txBody>
      </p:sp>
    </p:spTree>
    <p:extLst>
      <p:ext uri="{BB962C8B-B14F-4D97-AF65-F5344CB8AC3E}">
        <p14:creationId xmlns:p14="http://schemas.microsoft.com/office/powerpoint/2010/main" val="2741676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接點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kumimoji="0" lang="en-US" dirty="0"/>
          </a:p>
        </p:txBody>
      </p:sp>
      <p:sp>
        <p:nvSpPr>
          <p:cNvPr id="22" name="標題版面配置區 21"/>
          <p:cNvSpPr>
            <a:spLocks noGrp="1"/>
          </p:cNvSpPr>
          <p:nvPr>
            <p:ph type="title"/>
          </p:nvPr>
        </p:nvSpPr>
        <p:spPr>
          <a:xfrm>
            <a:off x="457200" y="274638"/>
            <a:ext cx="7467600" cy="1143000"/>
          </a:xfrm>
          <a:prstGeom prst="rect">
            <a:avLst/>
          </a:prstGeom>
        </p:spPr>
        <p:txBody>
          <a:bodyPr vert="horz" anchor="ctr">
            <a:normAutofit/>
          </a:bodyPr>
          <a:lstStyle/>
          <a:p>
            <a:r>
              <a:rPr lang="zh-TW" altLang="en-US" dirty="0" smtClean="0"/>
              <a:t>按一下以編輯母片標題樣式</a:t>
            </a:r>
            <a:endParaRPr lang="en-US" dirty="0"/>
          </a:p>
        </p:txBody>
      </p:sp>
      <p:sp>
        <p:nvSpPr>
          <p:cNvPr id="1028" name="文字版面配置區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14" name="日期版面配置區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fld id="{8EF37335-45BD-4C33-AE32-15D9E07AD0E4}" type="datetime1">
              <a:rPr lang="zh-TW" altLang="en-US"/>
              <a:pPr>
                <a:defRPr/>
              </a:pPr>
              <a:t>2014/9/30</a:t>
            </a:fld>
            <a:endParaRPr lang="zh-TW" altLang="en-US"/>
          </a:p>
        </p:txBody>
      </p:sp>
      <p:sp>
        <p:nvSpPr>
          <p:cNvPr id="3" name="頁尾版面配置區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zh-TW" altLang="en-US"/>
          </a:p>
        </p:txBody>
      </p:sp>
      <p:sp>
        <p:nvSpPr>
          <p:cNvPr id="7" name="直線接點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kumimoji="0" lang="en-US"/>
          </a:p>
        </p:txBody>
      </p:sp>
      <p:sp>
        <p:nvSpPr>
          <p:cNvPr id="1032" name="直線接點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1034" name="直線接點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 name="投影片編號版面配置區 22"/>
          <p:cNvSpPr>
            <a:spLocks noGrp="1"/>
          </p:cNvSpPr>
          <p:nvPr>
            <p:ph type="sldNum" sz="quarter" idx="4"/>
          </p:nvPr>
        </p:nvSpPr>
        <p:spPr>
          <a:xfrm>
            <a:off x="8686800" y="6337300"/>
            <a:ext cx="609600" cy="520700"/>
          </a:xfrm>
          <a:prstGeom prst="rect">
            <a:avLst/>
          </a:prstGeom>
        </p:spPr>
        <p:txBody>
          <a:bodyPr vert="horz" anchor="ctr"/>
          <a:lstStyle>
            <a:lvl1pPr algn="ctr" eaLnBrk="1" latinLnBrk="0" hangingPunct="1">
              <a:defRPr kumimoji="0" sz="1800" b="1" baseline="0">
                <a:solidFill>
                  <a:schemeClr val="tx1"/>
                </a:solidFill>
              </a:defRPr>
            </a:lvl1pPr>
          </a:lstStyle>
          <a:p>
            <a:pPr>
              <a:defRPr/>
            </a:pPr>
            <a:fld id="{1E35CF83-04D6-4FC3-988F-88B007974B8D}" type="slidenum">
              <a:rPr lang="zh-TW" altLang="en-US"/>
              <a:pPr>
                <a:defRPr/>
              </a:pPr>
              <a:t>‹#›</a:t>
            </a:fld>
            <a:endParaRPr lang="zh-TW" altLang="en-US" dirty="0"/>
          </a:p>
        </p:txBody>
      </p:sp>
      <p:pic>
        <p:nvPicPr>
          <p:cNvPr id="1036" name="Picture 2" descr="C:\Users\a7300048\Desktop\勞動部LOGO正.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43888" y="0"/>
            <a:ext cx="9001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13" r:id="rId4"/>
    <p:sldLayoutId id="2147483914" r:id="rId5"/>
    <p:sldLayoutId id="2147483921" r:id="rId6"/>
    <p:sldLayoutId id="2147483915" r:id="rId7"/>
    <p:sldLayoutId id="2147483922" r:id="rId8"/>
    <p:sldLayoutId id="2147483923" r:id="rId9"/>
    <p:sldLayoutId id="2147483916" r:id="rId10"/>
    <p:sldLayoutId id="2147483917"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kern="1200" cap="small">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Arial" pitchFamily="34" charset="0"/>
          <a:ea typeface="微軟正黑體" pitchFamily="34" charset="-120"/>
        </a:defRPr>
      </a:lvl2pPr>
      <a:lvl3pPr algn="l" rtl="0" eaLnBrk="0" fontAlgn="base" hangingPunct="0">
        <a:spcBef>
          <a:spcPct val="0"/>
        </a:spcBef>
        <a:spcAft>
          <a:spcPct val="0"/>
        </a:spcAft>
        <a:defRPr sz="4000" b="1">
          <a:solidFill>
            <a:schemeClr val="tx1"/>
          </a:solidFill>
          <a:latin typeface="Arial" pitchFamily="34" charset="0"/>
          <a:ea typeface="微軟正黑體" pitchFamily="34" charset="-120"/>
        </a:defRPr>
      </a:lvl3pPr>
      <a:lvl4pPr algn="l" rtl="0" eaLnBrk="0" fontAlgn="base" hangingPunct="0">
        <a:spcBef>
          <a:spcPct val="0"/>
        </a:spcBef>
        <a:spcAft>
          <a:spcPct val="0"/>
        </a:spcAft>
        <a:defRPr sz="4000" b="1">
          <a:solidFill>
            <a:schemeClr val="tx1"/>
          </a:solidFill>
          <a:latin typeface="Arial" pitchFamily="34" charset="0"/>
          <a:ea typeface="微軟正黑體" pitchFamily="34" charset="-120"/>
        </a:defRPr>
      </a:lvl4pPr>
      <a:lvl5pPr algn="l" rtl="0" eaLnBrk="0" fontAlgn="base" hangingPunct="0">
        <a:spcBef>
          <a:spcPct val="0"/>
        </a:spcBef>
        <a:spcAft>
          <a:spcPct val="0"/>
        </a:spcAft>
        <a:defRPr sz="4000" b="1">
          <a:solidFill>
            <a:schemeClr val="tx1"/>
          </a:solidFill>
          <a:latin typeface="Arial" pitchFamily="34" charset="0"/>
          <a:ea typeface="微軟正黑體" pitchFamily="34" charset="-120"/>
        </a:defRPr>
      </a:lvl5pPr>
      <a:lvl6pPr marL="457200" algn="l" rtl="0" fontAlgn="base">
        <a:spcBef>
          <a:spcPct val="0"/>
        </a:spcBef>
        <a:spcAft>
          <a:spcPct val="0"/>
        </a:spcAft>
        <a:defRPr sz="4000" b="1">
          <a:solidFill>
            <a:schemeClr val="tx1"/>
          </a:solidFill>
          <a:latin typeface="Arial" pitchFamily="34" charset="0"/>
          <a:ea typeface="微軟正黑體" pitchFamily="34" charset="-120"/>
        </a:defRPr>
      </a:lvl6pPr>
      <a:lvl7pPr marL="914400" algn="l" rtl="0" fontAlgn="base">
        <a:spcBef>
          <a:spcPct val="0"/>
        </a:spcBef>
        <a:spcAft>
          <a:spcPct val="0"/>
        </a:spcAft>
        <a:defRPr sz="4000" b="1">
          <a:solidFill>
            <a:schemeClr val="tx1"/>
          </a:solidFill>
          <a:latin typeface="Arial" pitchFamily="34" charset="0"/>
          <a:ea typeface="微軟正黑體" pitchFamily="34" charset="-120"/>
        </a:defRPr>
      </a:lvl7pPr>
      <a:lvl8pPr marL="1371600" algn="l" rtl="0" fontAlgn="base">
        <a:spcBef>
          <a:spcPct val="0"/>
        </a:spcBef>
        <a:spcAft>
          <a:spcPct val="0"/>
        </a:spcAft>
        <a:defRPr sz="4000" b="1">
          <a:solidFill>
            <a:schemeClr val="tx1"/>
          </a:solidFill>
          <a:latin typeface="Arial" pitchFamily="34" charset="0"/>
          <a:ea typeface="微軟正黑體" pitchFamily="34" charset="-120"/>
        </a:defRPr>
      </a:lvl8pPr>
      <a:lvl9pPr marL="1828800" algn="l" rtl="0" fontAlgn="base">
        <a:spcBef>
          <a:spcPct val="0"/>
        </a:spcBef>
        <a:spcAft>
          <a:spcPct val="0"/>
        </a:spcAft>
        <a:defRPr sz="4000" b="1">
          <a:solidFill>
            <a:schemeClr val="tx1"/>
          </a:solidFill>
          <a:latin typeface="Arial" pitchFamily="34" charset="0"/>
          <a:ea typeface="微軟正黑體" pitchFamily="34" charset="-12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21335;&#25237;&#32291;&#31481;&#23665;&#37806;&#31481;&#29983;&#27963;&#25991;&#21270;&#21332;&#26371;%200528.mp4" TargetMode="External"/><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hyperlink" Target="&#22025;&#32681;&#32291;&#26495;&#38518;&#31407;&#25991;&#21270;&#30332;&#23637;&#21332;&#26371;.mp4" TargetMode="External"/><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18" Type="http://schemas.microsoft.com/office/2007/relationships/diagramDrawing" Target="../diagrams/drawing7.xml"/><Relationship Id="rId26" Type="http://schemas.openxmlformats.org/officeDocument/2006/relationships/diagramQuickStyle" Target="../diagrams/quickStyle9.xml"/><Relationship Id="rId3" Type="http://schemas.openxmlformats.org/officeDocument/2006/relationships/image" Target="../media/image38.png"/><Relationship Id="rId21" Type="http://schemas.openxmlformats.org/officeDocument/2006/relationships/diagramQuickStyle" Target="../diagrams/quickStyle8.xml"/><Relationship Id="rId7" Type="http://schemas.openxmlformats.org/officeDocument/2006/relationships/diagramColors" Target="../diagrams/colors5.xml"/><Relationship Id="rId12" Type="http://schemas.openxmlformats.org/officeDocument/2006/relationships/diagramColors" Target="../diagrams/colors6.xml"/><Relationship Id="rId17" Type="http://schemas.openxmlformats.org/officeDocument/2006/relationships/diagramColors" Target="../diagrams/colors7.xml"/><Relationship Id="rId25" Type="http://schemas.openxmlformats.org/officeDocument/2006/relationships/diagramLayout" Target="../diagrams/layout9.xml"/><Relationship Id="rId2" Type="http://schemas.openxmlformats.org/officeDocument/2006/relationships/image" Target="../media/image37.wmf"/><Relationship Id="rId16" Type="http://schemas.openxmlformats.org/officeDocument/2006/relationships/diagramQuickStyle" Target="../diagrams/quickStyle7.xml"/><Relationship Id="rId20" Type="http://schemas.openxmlformats.org/officeDocument/2006/relationships/diagramLayout" Target="../diagrams/layout8.xml"/><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24" Type="http://schemas.openxmlformats.org/officeDocument/2006/relationships/diagramData" Target="../diagrams/data9.xml"/><Relationship Id="rId5" Type="http://schemas.openxmlformats.org/officeDocument/2006/relationships/diagramLayout" Target="../diagrams/layout5.xml"/><Relationship Id="rId15" Type="http://schemas.openxmlformats.org/officeDocument/2006/relationships/diagramLayout" Target="../diagrams/layout7.xml"/><Relationship Id="rId23" Type="http://schemas.microsoft.com/office/2007/relationships/diagramDrawing" Target="../diagrams/drawing8.xml"/><Relationship Id="rId28" Type="http://schemas.microsoft.com/office/2007/relationships/diagramDrawing" Target="../diagrams/drawing9.xml"/><Relationship Id="rId10" Type="http://schemas.openxmlformats.org/officeDocument/2006/relationships/diagramLayout" Target="../diagrams/layout6.xml"/><Relationship Id="rId19" Type="http://schemas.openxmlformats.org/officeDocument/2006/relationships/diagramData" Target="../diagrams/data8.xml"/><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diagramData" Target="../diagrams/data7.xml"/><Relationship Id="rId22" Type="http://schemas.openxmlformats.org/officeDocument/2006/relationships/diagramColors" Target="../diagrams/colors8.xml"/><Relationship Id="rId27" Type="http://schemas.openxmlformats.org/officeDocument/2006/relationships/diagramColors" Target="../diagrams/colors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41.wmf"/><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7.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diagramLayout" Target="../diagrams/layout14.xml"/><Relationship Id="rId7" Type="http://schemas.openxmlformats.org/officeDocument/2006/relationships/image" Target="../media/image43.jpeg"/><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45.jpeg"/><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50.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jpeg"/></Relationships>
</file>

<file path=ppt/slides/_rels/slide41.xml.rels><?xml version="1.0" encoding="UTF-8" standalone="yes"?>
<Relationships xmlns="http://schemas.openxmlformats.org/package/2006/relationships"><Relationship Id="rId3" Type="http://schemas.openxmlformats.org/officeDocument/2006/relationships/hyperlink" Target="&#31038;&#22296;&#27861;&#20154;&#21488;&#21271;&#24066;&#35222;&#38556;&#32773;&#23478;&#38263;&#21332;&#26371;.m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jpeg"/></Relationships>
</file>

<file path=ppt/slides/_rels/slide4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7.png"/><Relationship Id="rId4" Type="http://schemas.openxmlformats.org/officeDocument/2006/relationships/hyperlink" Target="&#21335;&#25237;&#32291;&#20013;&#23534;&#37129;&#40845;&#30524;&#26519;&#31119;&#21033;&#21332;&#26371;.mp4"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eb.topwin.com.tw/Socialenterprise/index.aspx" TargetMode="Externa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ctrTitle"/>
          </p:nvPr>
        </p:nvSpPr>
        <p:spPr>
          <a:xfrm>
            <a:off x="2286000" y="3124200"/>
            <a:ext cx="6172200" cy="1893888"/>
          </a:xfrm>
        </p:spPr>
        <p:txBody>
          <a:bodyPr/>
          <a:lstStyle/>
          <a:p>
            <a:pPr eaLnBrk="1" fontAlgn="auto" hangingPunct="1">
              <a:spcAft>
                <a:spcPts val="0"/>
              </a:spcAft>
              <a:defRPr/>
            </a:pPr>
            <a:r>
              <a:rPr lang="zh-TW" altLang="en-US" dirty="0" smtClean="0"/>
              <a:t>照顧服務可以是</a:t>
            </a:r>
            <a:r>
              <a:rPr lang="en-US" altLang="zh-TW" dirty="0" smtClean="0"/>
              <a:t/>
            </a:r>
            <a:br>
              <a:rPr lang="en-US" altLang="zh-TW" dirty="0" smtClean="0"/>
            </a:br>
            <a:r>
              <a:rPr lang="zh-TW" altLang="en-US" dirty="0" smtClean="0"/>
              <a:t>社會企業嗎</a:t>
            </a:r>
            <a:r>
              <a:rPr lang="en-US" altLang="zh-TW" dirty="0" smtClean="0"/>
              <a:t>?</a:t>
            </a:r>
            <a:endParaRPr lang="zh-TW" altLang="en-US" dirty="0" smtClean="0"/>
          </a:p>
        </p:txBody>
      </p:sp>
      <p:sp>
        <p:nvSpPr>
          <p:cNvPr id="8195" name="副標題 2"/>
          <p:cNvSpPr>
            <a:spLocks noGrp="1"/>
          </p:cNvSpPr>
          <p:nvPr>
            <p:ph type="subTitle" idx="1"/>
          </p:nvPr>
        </p:nvSpPr>
        <p:spPr>
          <a:xfrm>
            <a:off x="2411413" y="4797425"/>
            <a:ext cx="6172200" cy="1371600"/>
          </a:xfrm>
        </p:spPr>
        <p:txBody>
          <a:bodyPr/>
          <a:lstStyle/>
          <a:p>
            <a:pPr eaLnBrk="1" hangingPunct="1">
              <a:buFont typeface="Symbol" pitchFamily="18" charset="2"/>
              <a:buNone/>
            </a:pPr>
            <a:endParaRPr lang="en-US" altLang="zh-TW" sz="2400" smtClean="0"/>
          </a:p>
          <a:p>
            <a:pPr eaLnBrk="1" hangingPunct="1">
              <a:buFont typeface="Symbol" pitchFamily="18" charset="2"/>
              <a:buNone/>
            </a:pPr>
            <a:r>
              <a:rPr lang="zh-TW" altLang="en-US" sz="2400" smtClean="0"/>
              <a:t>勞動部勞動力發展署</a:t>
            </a:r>
            <a:endParaRPr lang="en-US" altLang="zh-TW" sz="2400" smtClean="0"/>
          </a:p>
          <a:p>
            <a:pPr eaLnBrk="1" hangingPunct="1">
              <a:buFont typeface="Symbol" pitchFamily="18" charset="2"/>
              <a:buNone/>
            </a:pPr>
            <a:r>
              <a:rPr lang="zh-TW" altLang="en-US" sz="2400" smtClean="0"/>
              <a:t>賴樹立  副署長</a:t>
            </a:r>
          </a:p>
        </p:txBody>
      </p:sp>
      <p:sp>
        <p:nvSpPr>
          <p:cNvPr id="8196" name="投影片編號版面配置區 1"/>
          <p:cNvSpPr>
            <a:spLocks noGrp="1"/>
          </p:cNvSpPr>
          <p:nvPr>
            <p:ph type="sldNum" sz="quarter" idx="4294967295"/>
          </p:nvPr>
        </p:nvSpPr>
        <p:spPr bwMode="auto">
          <a:xfrm>
            <a:off x="8548688" y="6340475"/>
            <a:ext cx="6096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49F52375-C4B8-4649-8EBB-F7A1AB6C9874}" type="slidenum">
              <a:rPr kumimoji="0" lang="zh-TW" altLang="en-US" smtClean="0"/>
              <a:pPr eaLnBrk="1" hangingPunct="1"/>
              <a:t>1</a:t>
            </a:fld>
            <a:endParaRPr kumimoji="0" lang="zh-TW" altLang="en-US" smtClean="0"/>
          </a:p>
        </p:txBody>
      </p:sp>
      <p:pic>
        <p:nvPicPr>
          <p:cNvPr id="8197" name="Picture 5" descr="蜻蜓雅築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1268413"/>
            <a:ext cx="1722438"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 descr="C:\Documents and Settings\a7100089\桌面\照片.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2438" y="1250950"/>
            <a:ext cx="2074862"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9" name="群組 3"/>
          <p:cNvGrpSpPr>
            <a:grpSpLocks/>
          </p:cNvGrpSpPr>
          <p:nvPr/>
        </p:nvGrpSpPr>
        <p:grpSpPr bwMode="auto">
          <a:xfrm>
            <a:off x="5740400" y="1250950"/>
            <a:ext cx="1711325" cy="1844675"/>
            <a:chOff x="-2130860" y="525581"/>
            <a:chExt cx="1931804" cy="2623542"/>
          </a:xfrm>
        </p:grpSpPr>
        <p:pic>
          <p:nvPicPr>
            <p:cNvPr id="8202" name="Picture 5" descr="工坊開幕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0860" y="525581"/>
              <a:ext cx="1931804" cy="262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頑石設計-柿染坊LOGO-1"/>
            <p:cNvPicPr>
              <a:picLocks noChangeAspect="1" noChangeArrowheads="1"/>
            </p:cNvPicPr>
            <p:nvPr/>
          </p:nvPicPr>
          <p:blipFill>
            <a:blip r:embed="rId6" cstate="print">
              <a:clrChange>
                <a:clrFrom>
                  <a:srgbClr val="312723"/>
                </a:clrFrom>
                <a:clrTo>
                  <a:srgbClr val="312723">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618693" y="2813402"/>
              <a:ext cx="419637" cy="322545"/>
            </a:xfrm>
            <a:prstGeom prst="rect">
              <a:avLst/>
            </a:prstGeom>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pic>
        <p:nvPicPr>
          <p:cNvPr id="8200" name="Picture 13" descr="活動照片"/>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7300" y="1268413"/>
            <a:ext cx="1943100"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圖片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66013" y="1219200"/>
            <a:ext cx="1677987"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投影片編號版面配置區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B175E318-DF27-4766-ACD8-A87B04487B4E}" type="slidenum">
              <a:rPr kumimoji="0" lang="zh-TW" altLang="en-US" smtClean="0"/>
              <a:pPr eaLnBrk="1" hangingPunct="1"/>
              <a:t>10</a:t>
            </a:fld>
            <a:endParaRPr kumimoji="0" lang="zh-TW" altLang="en-US" smtClean="0"/>
          </a:p>
        </p:txBody>
      </p:sp>
      <p:sp>
        <p:nvSpPr>
          <p:cNvPr id="5" name="內容版面配置區 2"/>
          <p:cNvSpPr txBox="1">
            <a:spLocks/>
          </p:cNvSpPr>
          <p:nvPr/>
        </p:nvSpPr>
        <p:spPr bwMode="auto">
          <a:xfrm>
            <a:off x="556419" y="476672"/>
            <a:ext cx="806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fontAlgn="base">
              <a:spcBef>
                <a:spcPct val="20000"/>
              </a:spcBef>
              <a:spcAft>
                <a:spcPct val="0"/>
              </a:spcAft>
              <a:buClr>
                <a:schemeClr val="accent1"/>
              </a:buClr>
              <a:buSzPct val="100000"/>
              <a:buFont typeface="Wingdings" pitchFamily="2" charset="2"/>
              <a:buChar char="l"/>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Wingdings" pitchFamily="2" charset="2"/>
              <a:buChar char="Ø"/>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365125" indent="-365125" algn="just">
              <a:lnSpc>
                <a:spcPct val="90000"/>
              </a:lnSpc>
              <a:buFont typeface="Wingdings" pitchFamily="2" charset="2"/>
              <a:buChar char="n"/>
              <a:defRPr/>
            </a:pPr>
            <a:r>
              <a:rPr kumimoji="0" lang="zh-TW" altLang="en-US" sz="2800" b="1" dirty="0" smtClean="0">
                <a:solidFill>
                  <a:srgbClr val="0000FF"/>
                </a:solidFill>
                <a:effectLst>
                  <a:outerShdw blurRad="38100" dist="38100" dir="2700000" algn="tl">
                    <a:srgbClr val="C0C0C0"/>
                  </a:outerShdw>
                </a:effectLst>
                <a:latin typeface="微軟正黑體" pitchFamily="34" charset="-120"/>
              </a:rPr>
              <a:t>國內發展現況：社企型</a:t>
            </a:r>
            <a:r>
              <a:rPr kumimoji="0" lang="en-US" altLang="zh-TW" sz="2800" b="1" dirty="0" smtClean="0">
                <a:solidFill>
                  <a:srgbClr val="0000FF"/>
                </a:solidFill>
                <a:effectLst>
                  <a:outerShdw blurRad="38100" dist="38100" dir="2700000" algn="tl">
                    <a:srgbClr val="C0C0C0"/>
                  </a:outerShdw>
                </a:effectLst>
                <a:latin typeface="微軟正黑體" pitchFamily="34" charset="-120"/>
              </a:rPr>
              <a:t>NPO</a:t>
            </a:r>
            <a:endParaRPr lang="zh-TW" altLang="en-US" b="1" dirty="0">
              <a:solidFill>
                <a:srgbClr val="0000FF"/>
              </a:solidFill>
              <a:effectLst>
                <a:outerShdw blurRad="38100" dist="38100" dir="2700000" algn="tl">
                  <a:srgbClr val="C0C0C0"/>
                </a:outerShdw>
              </a:effectLst>
              <a:latin typeface="+mn-ea"/>
              <a:cs typeface="Times New Roman" pitchFamily="18" charset="0"/>
            </a:endParaRPr>
          </a:p>
        </p:txBody>
      </p:sp>
      <p:grpSp>
        <p:nvGrpSpPr>
          <p:cNvPr id="17413" name="群組 5"/>
          <p:cNvGrpSpPr>
            <a:grpSpLocks/>
          </p:cNvGrpSpPr>
          <p:nvPr/>
        </p:nvGrpSpPr>
        <p:grpSpPr bwMode="auto">
          <a:xfrm>
            <a:off x="1015731" y="1295400"/>
            <a:ext cx="7008812" cy="3149600"/>
            <a:chOff x="467544" y="2319916"/>
            <a:chExt cx="8142599" cy="3638311"/>
          </a:xfrm>
        </p:grpSpPr>
        <p:grpSp>
          <p:nvGrpSpPr>
            <p:cNvPr id="17459" name="群組 6"/>
            <p:cNvGrpSpPr>
              <a:grpSpLocks/>
            </p:cNvGrpSpPr>
            <p:nvPr/>
          </p:nvGrpSpPr>
          <p:grpSpPr bwMode="auto">
            <a:xfrm>
              <a:off x="2740082" y="2377547"/>
              <a:ext cx="3653371" cy="3416140"/>
              <a:chOff x="2627784" y="2420888"/>
              <a:chExt cx="3853429" cy="3603208"/>
            </a:xfrm>
          </p:grpSpPr>
          <p:graphicFrame>
            <p:nvGraphicFramePr>
              <p:cNvPr id="16" name="圖表 15"/>
              <p:cNvGraphicFramePr/>
              <p:nvPr/>
            </p:nvGraphicFramePr>
            <p:xfrm>
              <a:off x="2627784" y="2420888"/>
              <a:ext cx="3853429" cy="3603208"/>
            </p:xfrm>
            <a:graphic>
              <a:graphicData uri="http://schemas.openxmlformats.org/drawingml/2006/chart">
                <c:chart xmlns:c="http://schemas.openxmlformats.org/drawingml/2006/chart" xmlns:r="http://schemas.openxmlformats.org/officeDocument/2006/relationships" r:id="rId3"/>
              </a:graphicData>
            </a:graphic>
          </p:graphicFrame>
          <p:sp>
            <p:nvSpPr>
              <p:cNvPr id="17" name="橢圓 16"/>
              <p:cNvSpPr/>
              <p:nvPr/>
            </p:nvSpPr>
            <p:spPr>
              <a:xfrm>
                <a:off x="3961882" y="3621230"/>
                <a:ext cx="1190522" cy="1123797"/>
              </a:xfrm>
              <a:prstGeom prst="ellipse">
                <a:avLst/>
              </a:prstGeom>
              <a:solidFill>
                <a:schemeClr val="bg1"/>
              </a:solidFill>
              <a:ln w="63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600" b="1">
                  <a:ln>
                    <a:solidFill>
                      <a:schemeClr val="bg1"/>
                    </a:solidFill>
                  </a:ln>
                  <a:latin typeface="Times New Roman" pitchFamily="18" charset="0"/>
                  <a:cs typeface="Times New Roman" pitchFamily="18" charset="0"/>
                </a:endParaRPr>
              </a:p>
            </p:txBody>
          </p:sp>
          <p:sp>
            <p:nvSpPr>
              <p:cNvPr id="18" name="橢圓 17"/>
              <p:cNvSpPr/>
              <p:nvPr/>
            </p:nvSpPr>
            <p:spPr>
              <a:xfrm>
                <a:off x="4078600" y="3725679"/>
                <a:ext cx="966812" cy="914898"/>
              </a:xfrm>
              <a:prstGeom prst="ellipse">
                <a:avLst/>
              </a:prstGeom>
              <a:solidFill>
                <a:srgbClr val="FFD243"/>
              </a:solidFill>
              <a:ln w="63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2000" b="1" dirty="0">
                  <a:ln>
                    <a:solidFill>
                      <a:schemeClr val="bg1"/>
                    </a:solidFill>
                  </a:ln>
                  <a:solidFill>
                    <a:schemeClr val="accent6">
                      <a:lumMod val="50000"/>
                    </a:schemeClr>
                  </a:solidFill>
                  <a:latin typeface="Times New Roman" pitchFamily="18" charset="0"/>
                  <a:cs typeface="Times New Roman" pitchFamily="18" charset="0"/>
                </a:endParaRPr>
              </a:p>
            </p:txBody>
          </p:sp>
          <p:sp>
            <p:nvSpPr>
              <p:cNvPr id="19" name="Rectangle 57"/>
              <p:cNvSpPr>
                <a:spLocks noChangeArrowheads="1"/>
              </p:cNvSpPr>
              <p:nvPr/>
            </p:nvSpPr>
            <p:spPr bwMode="auto">
              <a:xfrm>
                <a:off x="4644008" y="2780928"/>
                <a:ext cx="783741" cy="78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defRPr/>
                </a:pPr>
                <a:r>
                  <a:rPr lang="zh-TW" altLang="en-US" sz="2000" b="1" dirty="0">
                    <a:ln>
                      <a:solidFill>
                        <a:schemeClr val="bg1"/>
                      </a:solidFill>
                    </a:ln>
                    <a:latin typeface="Times New Roman" pitchFamily="18" charset="0"/>
                    <a:ea typeface="微軟正黑體" pitchFamily="34" charset="-120"/>
                    <a:cs typeface="Times New Roman" pitchFamily="18" charset="0"/>
                  </a:rPr>
                  <a:t>社區</a:t>
                </a:r>
                <a:endParaRPr lang="en-US" altLang="zh-TW" sz="2000" b="1" dirty="0">
                  <a:ln>
                    <a:solidFill>
                      <a:schemeClr val="bg1"/>
                    </a:solidFill>
                  </a:ln>
                  <a:latin typeface="Times New Roman" pitchFamily="18" charset="0"/>
                  <a:ea typeface="微軟正黑體" pitchFamily="34" charset="-120"/>
                  <a:cs typeface="Times New Roman" pitchFamily="18" charset="0"/>
                </a:endParaRPr>
              </a:p>
              <a:p>
                <a:pPr algn="ctr">
                  <a:defRPr/>
                </a:pPr>
                <a:r>
                  <a:rPr lang="zh-TW" altLang="en-US" sz="2000" b="1" dirty="0">
                    <a:ln>
                      <a:solidFill>
                        <a:schemeClr val="bg1"/>
                      </a:solidFill>
                    </a:ln>
                    <a:latin typeface="Times New Roman" pitchFamily="18" charset="0"/>
                    <a:ea typeface="微軟正黑體" pitchFamily="34" charset="-120"/>
                    <a:cs typeface="Times New Roman" pitchFamily="18" charset="0"/>
                  </a:rPr>
                  <a:t>營造</a:t>
                </a:r>
                <a:endParaRPr lang="en-US" altLang="ko-KR" sz="2000" b="1" dirty="0">
                  <a:ln>
                    <a:solidFill>
                      <a:schemeClr val="bg1"/>
                    </a:solidFill>
                  </a:ln>
                  <a:latin typeface="Times New Roman" pitchFamily="18" charset="0"/>
                  <a:ea typeface="微軟正黑體" pitchFamily="34" charset="-120"/>
                  <a:cs typeface="Times New Roman" pitchFamily="18" charset="0"/>
                </a:endParaRPr>
              </a:p>
            </p:txBody>
          </p:sp>
          <p:sp>
            <p:nvSpPr>
              <p:cNvPr id="20" name="Rectangle 57"/>
              <p:cNvSpPr>
                <a:spLocks noChangeArrowheads="1"/>
              </p:cNvSpPr>
              <p:nvPr/>
            </p:nvSpPr>
            <p:spPr bwMode="auto">
              <a:xfrm>
                <a:off x="3707904" y="2780928"/>
                <a:ext cx="783741" cy="7837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defRPr/>
                </a:pPr>
                <a:r>
                  <a:rPr lang="zh-TW" altLang="en-US" sz="2000" b="1" dirty="0">
                    <a:ln>
                      <a:solidFill>
                        <a:schemeClr val="bg1"/>
                      </a:solidFill>
                    </a:ln>
                    <a:latin typeface="Times New Roman" pitchFamily="18" charset="0"/>
                    <a:ea typeface="微軟正黑體" pitchFamily="34" charset="-120"/>
                    <a:cs typeface="Times New Roman" pitchFamily="18" charset="0"/>
                  </a:rPr>
                  <a:t>產業</a:t>
                </a:r>
                <a:endParaRPr lang="en-US" altLang="zh-TW" sz="2000" b="1" dirty="0">
                  <a:ln>
                    <a:solidFill>
                      <a:schemeClr val="bg1"/>
                    </a:solidFill>
                  </a:ln>
                  <a:latin typeface="Times New Roman" pitchFamily="18" charset="0"/>
                  <a:ea typeface="微軟正黑體" pitchFamily="34" charset="-120"/>
                  <a:cs typeface="Times New Roman" pitchFamily="18" charset="0"/>
                </a:endParaRPr>
              </a:p>
              <a:p>
                <a:pPr algn="ctr">
                  <a:defRPr/>
                </a:pPr>
                <a:r>
                  <a:rPr lang="zh-TW" altLang="en-US" sz="2000" b="1" dirty="0">
                    <a:ln>
                      <a:solidFill>
                        <a:schemeClr val="bg1"/>
                      </a:solidFill>
                    </a:ln>
                    <a:latin typeface="Times New Roman" pitchFamily="18" charset="0"/>
                    <a:ea typeface="微軟正黑體" pitchFamily="34" charset="-120"/>
                    <a:cs typeface="Times New Roman" pitchFamily="18" charset="0"/>
                  </a:rPr>
                  <a:t>重建</a:t>
                </a:r>
                <a:endParaRPr lang="en-US" altLang="ko-KR" sz="2000" b="1" dirty="0">
                  <a:ln>
                    <a:solidFill>
                      <a:schemeClr val="bg1"/>
                    </a:solidFill>
                  </a:ln>
                  <a:latin typeface="Times New Roman" pitchFamily="18" charset="0"/>
                  <a:ea typeface="微軟正黑體" pitchFamily="34" charset="-120"/>
                  <a:cs typeface="Times New Roman" pitchFamily="18" charset="0"/>
                </a:endParaRPr>
              </a:p>
            </p:txBody>
          </p:sp>
          <p:sp>
            <p:nvSpPr>
              <p:cNvPr id="21" name="Rectangle 57"/>
              <p:cNvSpPr>
                <a:spLocks noChangeArrowheads="1"/>
              </p:cNvSpPr>
              <p:nvPr/>
            </p:nvSpPr>
            <p:spPr bwMode="auto">
              <a:xfrm>
                <a:off x="2987824" y="3501008"/>
                <a:ext cx="783741" cy="78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defRPr/>
                </a:pPr>
                <a:r>
                  <a:rPr lang="zh-TW" altLang="en-US" sz="2000" b="1" dirty="0">
                    <a:ln>
                      <a:solidFill>
                        <a:schemeClr val="bg1"/>
                      </a:solidFill>
                    </a:ln>
                    <a:latin typeface="Times New Roman" pitchFamily="18" charset="0"/>
                    <a:ea typeface="微軟正黑體" pitchFamily="34" charset="-120"/>
                    <a:cs typeface="Times New Roman" pitchFamily="18" charset="0"/>
                  </a:rPr>
                  <a:t>農業</a:t>
                </a:r>
                <a:endParaRPr lang="en-US" altLang="zh-TW" sz="2000" b="1" dirty="0">
                  <a:ln>
                    <a:solidFill>
                      <a:schemeClr val="bg1"/>
                    </a:solidFill>
                  </a:ln>
                  <a:latin typeface="Times New Roman" pitchFamily="18" charset="0"/>
                  <a:ea typeface="微軟正黑體" pitchFamily="34" charset="-120"/>
                  <a:cs typeface="Times New Roman" pitchFamily="18" charset="0"/>
                </a:endParaRPr>
              </a:p>
              <a:p>
                <a:pPr algn="ctr">
                  <a:defRPr/>
                </a:pPr>
                <a:r>
                  <a:rPr lang="zh-TW" altLang="en-US" sz="2000" b="1" dirty="0">
                    <a:ln>
                      <a:solidFill>
                        <a:schemeClr val="bg1"/>
                      </a:solidFill>
                    </a:ln>
                    <a:latin typeface="Times New Roman" pitchFamily="18" charset="0"/>
                    <a:ea typeface="微軟正黑體" pitchFamily="34" charset="-120"/>
                    <a:cs typeface="Times New Roman" pitchFamily="18" charset="0"/>
                  </a:rPr>
                  <a:t>發展</a:t>
                </a:r>
                <a:endParaRPr lang="en-US" altLang="ko-KR" sz="2000" b="1" dirty="0">
                  <a:ln>
                    <a:solidFill>
                      <a:schemeClr val="bg1"/>
                    </a:solidFill>
                  </a:ln>
                  <a:latin typeface="Times New Roman" pitchFamily="18" charset="0"/>
                  <a:ea typeface="微軟正黑體" pitchFamily="34" charset="-120"/>
                  <a:cs typeface="Times New Roman" pitchFamily="18" charset="0"/>
                </a:endParaRPr>
              </a:p>
            </p:txBody>
          </p:sp>
          <p:sp>
            <p:nvSpPr>
              <p:cNvPr id="22" name="Rectangle 57"/>
              <p:cNvSpPr>
                <a:spLocks noChangeArrowheads="1"/>
              </p:cNvSpPr>
              <p:nvPr/>
            </p:nvSpPr>
            <p:spPr bwMode="auto">
              <a:xfrm>
                <a:off x="5372435" y="3501008"/>
                <a:ext cx="783741" cy="78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defRPr/>
                </a:pPr>
                <a:r>
                  <a:rPr lang="zh-TW" altLang="en-US" sz="2000" b="1" dirty="0">
                    <a:ln>
                      <a:solidFill>
                        <a:schemeClr val="bg1"/>
                      </a:solidFill>
                    </a:ln>
                    <a:latin typeface="Times New Roman" pitchFamily="18" charset="0"/>
                    <a:ea typeface="微軟正黑體" pitchFamily="34" charset="-120"/>
                    <a:cs typeface="Times New Roman" pitchFamily="18" charset="0"/>
                  </a:rPr>
                  <a:t>工作</a:t>
                </a:r>
                <a:endParaRPr lang="en-US" altLang="zh-TW" sz="2000" b="1" dirty="0">
                  <a:ln>
                    <a:solidFill>
                      <a:schemeClr val="bg1"/>
                    </a:solidFill>
                  </a:ln>
                  <a:latin typeface="Times New Roman" pitchFamily="18" charset="0"/>
                  <a:ea typeface="微軟正黑體" pitchFamily="34" charset="-120"/>
                  <a:cs typeface="Times New Roman" pitchFamily="18" charset="0"/>
                </a:endParaRPr>
              </a:p>
              <a:p>
                <a:pPr algn="ctr">
                  <a:defRPr/>
                </a:pPr>
                <a:r>
                  <a:rPr lang="zh-TW" altLang="en-US" sz="2000" b="1" dirty="0">
                    <a:ln>
                      <a:solidFill>
                        <a:schemeClr val="bg1"/>
                      </a:solidFill>
                    </a:ln>
                    <a:latin typeface="Times New Roman" pitchFamily="18" charset="0"/>
                    <a:ea typeface="微軟正黑體" pitchFamily="34" charset="-120"/>
                    <a:cs typeface="Times New Roman" pitchFamily="18" charset="0"/>
                  </a:rPr>
                  <a:t>整合</a:t>
                </a:r>
                <a:endParaRPr lang="en-US" altLang="ko-KR" sz="2000" b="1" dirty="0">
                  <a:ln>
                    <a:solidFill>
                      <a:schemeClr val="bg1"/>
                    </a:solidFill>
                  </a:ln>
                  <a:latin typeface="Times New Roman" pitchFamily="18" charset="0"/>
                  <a:ea typeface="微軟正黑體" pitchFamily="34" charset="-120"/>
                  <a:cs typeface="Times New Roman" pitchFamily="18" charset="0"/>
                </a:endParaRPr>
              </a:p>
            </p:txBody>
          </p:sp>
          <p:sp>
            <p:nvSpPr>
              <p:cNvPr id="23" name="Rectangle 57"/>
              <p:cNvSpPr>
                <a:spLocks noChangeArrowheads="1"/>
              </p:cNvSpPr>
              <p:nvPr/>
            </p:nvSpPr>
            <p:spPr bwMode="auto">
              <a:xfrm>
                <a:off x="4171578" y="4864621"/>
                <a:ext cx="783741" cy="78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defRPr/>
                </a:pPr>
                <a:r>
                  <a:rPr lang="zh-TW" altLang="en-US" sz="2000" b="1" dirty="0">
                    <a:ln>
                      <a:solidFill>
                        <a:schemeClr val="bg1"/>
                      </a:solidFill>
                    </a:ln>
                    <a:latin typeface="Times New Roman" pitchFamily="18" charset="0"/>
                    <a:ea typeface="微軟正黑體" pitchFamily="34" charset="-120"/>
                    <a:cs typeface="Times New Roman" pitchFamily="18" charset="0"/>
                  </a:rPr>
                  <a:t>弱勢</a:t>
                </a:r>
                <a:endParaRPr lang="en-US" altLang="zh-TW" sz="2000" b="1" dirty="0">
                  <a:ln>
                    <a:solidFill>
                      <a:schemeClr val="bg1"/>
                    </a:solidFill>
                  </a:ln>
                  <a:latin typeface="Times New Roman" pitchFamily="18" charset="0"/>
                  <a:ea typeface="微軟正黑體" pitchFamily="34" charset="-120"/>
                  <a:cs typeface="Times New Roman" pitchFamily="18" charset="0"/>
                </a:endParaRPr>
              </a:p>
              <a:p>
                <a:pPr algn="ctr">
                  <a:defRPr/>
                </a:pPr>
                <a:r>
                  <a:rPr lang="zh-TW" altLang="en-US" sz="2000" b="1" dirty="0">
                    <a:ln>
                      <a:solidFill>
                        <a:schemeClr val="bg1"/>
                      </a:solidFill>
                    </a:ln>
                    <a:latin typeface="Times New Roman" pitchFamily="18" charset="0"/>
                    <a:ea typeface="微軟正黑體" pitchFamily="34" charset="-120"/>
                    <a:cs typeface="Times New Roman" pitchFamily="18" charset="0"/>
                  </a:rPr>
                  <a:t>就業</a:t>
                </a:r>
                <a:endParaRPr lang="en-US" altLang="ko-KR" sz="2000" b="1" dirty="0">
                  <a:ln>
                    <a:solidFill>
                      <a:schemeClr val="bg1"/>
                    </a:solidFill>
                  </a:ln>
                  <a:latin typeface="Times New Roman" pitchFamily="18" charset="0"/>
                  <a:ea typeface="微軟正黑體" pitchFamily="34" charset="-120"/>
                  <a:cs typeface="Times New Roman" pitchFamily="18" charset="0"/>
                </a:endParaRPr>
              </a:p>
            </p:txBody>
          </p:sp>
          <p:sp>
            <p:nvSpPr>
              <p:cNvPr id="24" name="Rectangle 57"/>
              <p:cNvSpPr>
                <a:spLocks noChangeArrowheads="1"/>
              </p:cNvSpPr>
              <p:nvPr/>
            </p:nvSpPr>
            <p:spPr bwMode="auto">
              <a:xfrm>
                <a:off x="3275856" y="4517467"/>
                <a:ext cx="783741" cy="78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defRPr/>
                </a:pPr>
                <a:r>
                  <a:rPr lang="zh-TW" altLang="en-US" sz="2000" b="1" dirty="0">
                    <a:ln>
                      <a:solidFill>
                        <a:schemeClr val="bg1"/>
                      </a:solidFill>
                    </a:ln>
                    <a:latin typeface="Times New Roman" pitchFamily="18" charset="0"/>
                    <a:ea typeface="微軟正黑體" pitchFamily="34" charset="-120"/>
                    <a:cs typeface="Times New Roman" pitchFamily="18" charset="0"/>
                  </a:rPr>
                  <a:t>公平</a:t>
                </a:r>
                <a:endParaRPr lang="en-US" altLang="zh-TW" sz="2000" b="1" dirty="0">
                  <a:ln>
                    <a:solidFill>
                      <a:schemeClr val="bg1"/>
                    </a:solidFill>
                  </a:ln>
                  <a:latin typeface="Times New Roman" pitchFamily="18" charset="0"/>
                  <a:ea typeface="微軟正黑體" pitchFamily="34" charset="-120"/>
                  <a:cs typeface="Times New Roman" pitchFamily="18" charset="0"/>
                </a:endParaRPr>
              </a:p>
              <a:p>
                <a:pPr algn="ctr">
                  <a:defRPr/>
                </a:pPr>
                <a:r>
                  <a:rPr lang="zh-TW" altLang="en-US" sz="2000" b="1" dirty="0">
                    <a:ln>
                      <a:solidFill>
                        <a:schemeClr val="bg1"/>
                      </a:solidFill>
                    </a:ln>
                    <a:latin typeface="Times New Roman" pitchFamily="18" charset="0"/>
                    <a:ea typeface="微軟正黑體" pitchFamily="34" charset="-120"/>
                    <a:cs typeface="Times New Roman" pitchFamily="18" charset="0"/>
                  </a:rPr>
                  <a:t>貿易</a:t>
                </a:r>
                <a:endParaRPr lang="en-US" altLang="ko-KR" sz="2000" b="1" dirty="0">
                  <a:ln>
                    <a:solidFill>
                      <a:schemeClr val="bg1"/>
                    </a:solidFill>
                  </a:ln>
                  <a:latin typeface="Times New Roman" pitchFamily="18" charset="0"/>
                  <a:ea typeface="微軟正黑體" pitchFamily="34" charset="-120"/>
                  <a:cs typeface="Times New Roman" pitchFamily="18" charset="0"/>
                </a:endParaRPr>
              </a:p>
            </p:txBody>
          </p:sp>
          <p:sp>
            <p:nvSpPr>
              <p:cNvPr id="25" name="Rectangle 57"/>
              <p:cNvSpPr>
                <a:spLocks noChangeArrowheads="1"/>
              </p:cNvSpPr>
              <p:nvPr/>
            </p:nvSpPr>
            <p:spPr bwMode="auto">
              <a:xfrm>
                <a:off x="5084403" y="4517467"/>
                <a:ext cx="783741" cy="78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defRPr/>
                </a:pPr>
                <a:r>
                  <a:rPr lang="zh-TW" altLang="en-US" sz="2000" b="1" dirty="0">
                    <a:ln>
                      <a:solidFill>
                        <a:schemeClr val="bg1"/>
                      </a:solidFill>
                    </a:ln>
                    <a:latin typeface="Times New Roman" pitchFamily="18" charset="0"/>
                    <a:ea typeface="微軟正黑體" pitchFamily="34" charset="-120"/>
                    <a:cs typeface="Times New Roman" pitchFamily="18" charset="0"/>
                  </a:rPr>
                  <a:t>銀髮</a:t>
                </a:r>
                <a:endParaRPr lang="en-US" altLang="zh-TW" sz="2000" b="1" dirty="0">
                  <a:ln>
                    <a:solidFill>
                      <a:schemeClr val="bg1"/>
                    </a:solidFill>
                  </a:ln>
                  <a:latin typeface="Times New Roman" pitchFamily="18" charset="0"/>
                  <a:ea typeface="微軟正黑體" pitchFamily="34" charset="-120"/>
                  <a:cs typeface="Times New Roman" pitchFamily="18" charset="0"/>
                </a:endParaRPr>
              </a:p>
              <a:p>
                <a:pPr algn="ctr">
                  <a:defRPr/>
                </a:pPr>
                <a:r>
                  <a:rPr lang="zh-TW" altLang="en-US" sz="2000" b="1" dirty="0">
                    <a:ln>
                      <a:solidFill>
                        <a:schemeClr val="bg1"/>
                      </a:solidFill>
                    </a:ln>
                    <a:latin typeface="Times New Roman" pitchFamily="18" charset="0"/>
                    <a:ea typeface="微軟正黑體" pitchFamily="34" charset="-120"/>
                    <a:cs typeface="Times New Roman" pitchFamily="18" charset="0"/>
                  </a:rPr>
                  <a:t>照顧</a:t>
                </a:r>
                <a:endParaRPr lang="en-US" altLang="ko-KR" sz="2000" b="1" dirty="0">
                  <a:ln>
                    <a:solidFill>
                      <a:schemeClr val="bg1"/>
                    </a:solidFill>
                  </a:ln>
                  <a:latin typeface="Times New Roman" pitchFamily="18" charset="0"/>
                  <a:ea typeface="微軟正黑體" pitchFamily="34" charset="-120"/>
                  <a:cs typeface="Times New Roman" pitchFamily="18" charset="0"/>
                </a:endParaRPr>
              </a:p>
            </p:txBody>
          </p:sp>
          <p:sp>
            <p:nvSpPr>
              <p:cNvPr id="26" name="Rectangle 57"/>
              <p:cNvSpPr>
                <a:spLocks noChangeArrowheads="1"/>
              </p:cNvSpPr>
              <p:nvPr/>
            </p:nvSpPr>
            <p:spPr bwMode="auto">
              <a:xfrm>
                <a:off x="4183646" y="3785640"/>
                <a:ext cx="783954" cy="785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defRPr/>
                </a:pPr>
                <a:r>
                  <a:rPr lang="zh-TW" altLang="en-US" sz="2000" b="1" dirty="0">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社會</a:t>
                </a:r>
                <a:endParaRPr lang="en-US" altLang="zh-TW" sz="2000" b="1" dirty="0">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algn="ctr">
                  <a:defRPr/>
                </a:pPr>
                <a:r>
                  <a:rPr lang="zh-TW" altLang="en-US" sz="2000" b="1" dirty="0">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企業</a:t>
                </a:r>
                <a:endParaRPr lang="en-US" altLang="ko-KR" sz="2000" b="1" dirty="0">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p:txBody>
          </p:sp>
        </p:grpSp>
        <p:grpSp>
          <p:nvGrpSpPr>
            <p:cNvPr id="17460" name="群組 7"/>
            <p:cNvGrpSpPr>
              <a:grpSpLocks/>
            </p:cNvGrpSpPr>
            <p:nvPr/>
          </p:nvGrpSpPr>
          <p:grpSpPr bwMode="auto">
            <a:xfrm>
              <a:off x="467544" y="2319916"/>
              <a:ext cx="8142599" cy="3638311"/>
              <a:chOff x="428086" y="2452195"/>
              <a:chExt cx="8588483" cy="3837541"/>
            </a:xfrm>
          </p:grpSpPr>
          <p:sp>
            <p:nvSpPr>
              <p:cNvPr id="9" name="矩形圖說文字 8"/>
              <p:cNvSpPr/>
              <p:nvPr/>
            </p:nvSpPr>
            <p:spPr>
              <a:xfrm>
                <a:off x="5137648" y="2452195"/>
                <a:ext cx="3056061" cy="311413"/>
              </a:xfrm>
              <a:prstGeom prst="wedgeRectCallout">
                <a:avLst>
                  <a:gd name="adj1" fmla="val -36977"/>
                  <a:gd name="adj2" fmla="val 103207"/>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1200" b="1" kern="100" dirty="0">
                    <a:solidFill>
                      <a:schemeClr val="tx1"/>
                    </a:solidFill>
                    <a:latin typeface="Times New Roman" pitchFamily="18" charset="0"/>
                    <a:cs typeface="Times New Roman" pitchFamily="18" charset="0"/>
                  </a:rPr>
                  <a:t>案例：</a:t>
                </a:r>
                <a:r>
                  <a:rPr lang="zh-TW" altLang="en-US" sz="1200" b="1" dirty="0">
                    <a:solidFill>
                      <a:srgbClr val="C00000"/>
                    </a:solidFill>
                    <a:latin typeface="Times New Roman" pitchFamily="18" charset="0"/>
                    <a:cs typeface="Times New Roman" pitchFamily="18" charset="0"/>
                  </a:rPr>
                  <a:t>嘉義縣板陶窯文化發展協會</a:t>
                </a:r>
                <a:endParaRPr lang="en-US" altLang="zh-TW" sz="1200" b="1" kern="100" dirty="0">
                  <a:solidFill>
                    <a:srgbClr val="C00000"/>
                  </a:solidFill>
                  <a:latin typeface="Times New Roman" pitchFamily="18" charset="0"/>
                  <a:cs typeface="Times New Roman" pitchFamily="18" charset="0"/>
                </a:endParaRPr>
              </a:p>
            </p:txBody>
          </p:sp>
          <p:sp>
            <p:nvSpPr>
              <p:cNvPr id="10" name="矩形圖說文字 9"/>
              <p:cNvSpPr/>
              <p:nvPr/>
            </p:nvSpPr>
            <p:spPr>
              <a:xfrm>
                <a:off x="692646" y="2452195"/>
                <a:ext cx="3620196" cy="323018"/>
              </a:xfrm>
              <a:prstGeom prst="wedgeRectCallout">
                <a:avLst>
                  <a:gd name="adj1" fmla="val 37172"/>
                  <a:gd name="adj2" fmla="val 116302"/>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1200" b="1" kern="100" dirty="0">
                    <a:solidFill>
                      <a:schemeClr val="tx1"/>
                    </a:solidFill>
                    <a:latin typeface="Times New Roman" pitchFamily="18" charset="0"/>
                    <a:cs typeface="Times New Roman" pitchFamily="18" charset="0"/>
                  </a:rPr>
                  <a:t>案例：</a:t>
                </a:r>
                <a:r>
                  <a:rPr lang="zh-TW" altLang="zh-TW" sz="1200" b="1" dirty="0">
                    <a:solidFill>
                      <a:srgbClr val="C00000"/>
                    </a:solidFill>
                    <a:latin typeface="Times New Roman" pitchFamily="18" charset="0"/>
                    <a:cs typeface="Times New Roman" pitchFamily="18" charset="0"/>
                  </a:rPr>
                  <a:t>台灣八八水災小林村重建發展協會</a:t>
                </a:r>
                <a:endParaRPr lang="zh-TW" altLang="en-US" sz="1200" b="1" kern="100" dirty="0">
                  <a:solidFill>
                    <a:srgbClr val="C00000"/>
                  </a:solidFill>
                  <a:latin typeface="Times New Roman" pitchFamily="18" charset="0"/>
                  <a:cs typeface="Times New Roman" pitchFamily="18" charset="0"/>
                </a:endParaRPr>
              </a:p>
            </p:txBody>
          </p:sp>
          <p:sp>
            <p:nvSpPr>
              <p:cNvPr id="11" name="矩形圖說文字 10"/>
              <p:cNvSpPr/>
              <p:nvPr/>
            </p:nvSpPr>
            <p:spPr>
              <a:xfrm>
                <a:off x="6351513" y="3378697"/>
                <a:ext cx="2665056" cy="560931"/>
              </a:xfrm>
              <a:prstGeom prst="wedgeRectCallout">
                <a:avLst>
                  <a:gd name="adj1" fmla="val -49123"/>
                  <a:gd name="adj2" fmla="val 72976"/>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1200" b="1" kern="100" dirty="0">
                    <a:solidFill>
                      <a:schemeClr val="tx1"/>
                    </a:solidFill>
                    <a:latin typeface="Times New Roman" pitchFamily="18" charset="0"/>
                    <a:cs typeface="Times New Roman" pitchFamily="18" charset="0"/>
                  </a:rPr>
                  <a:t>案例：</a:t>
                </a:r>
                <a:r>
                  <a:rPr lang="zh-TW" altLang="zh-TW" sz="1200" b="1" dirty="0">
                    <a:solidFill>
                      <a:srgbClr val="C00000"/>
                    </a:solidFill>
                    <a:latin typeface="Times New Roman" pitchFamily="18" charset="0"/>
                    <a:cs typeface="Times New Roman" pitchFamily="18" charset="0"/>
                  </a:rPr>
                  <a:t>喜憨兒福利基金會</a:t>
                </a:r>
                <a:endParaRPr lang="zh-TW" altLang="en-US" sz="1600" b="1" dirty="0">
                  <a:solidFill>
                    <a:srgbClr val="C00000"/>
                  </a:solidFill>
                  <a:latin typeface="Times New Roman" pitchFamily="18" charset="0"/>
                  <a:cs typeface="Times New Roman" pitchFamily="18" charset="0"/>
                </a:endParaRPr>
              </a:p>
            </p:txBody>
          </p:sp>
          <p:sp>
            <p:nvSpPr>
              <p:cNvPr id="12" name="矩形圖說文字 11"/>
              <p:cNvSpPr/>
              <p:nvPr/>
            </p:nvSpPr>
            <p:spPr>
              <a:xfrm>
                <a:off x="428086" y="3378697"/>
                <a:ext cx="2665056" cy="560931"/>
              </a:xfrm>
              <a:prstGeom prst="wedgeRectCallout">
                <a:avLst>
                  <a:gd name="adj1" fmla="val 50551"/>
                  <a:gd name="adj2" fmla="val 67835"/>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1200" b="1" dirty="0">
                    <a:solidFill>
                      <a:schemeClr val="tx1"/>
                    </a:solidFill>
                    <a:latin typeface="Times New Roman" pitchFamily="18" charset="0"/>
                    <a:cs typeface="Times New Roman" pitchFamily="18" charset="0"/>
                  </a:rPr>
                  <a:t>案例：</a:t>
                </a:r>
                <a:r>
                  <a:rPr lang="zh-TW" altLang="zh-TW" sz="1200" b="1" dirty="0">
                    <a:solidFill>
                      <a:srgbClr val="C00000"/>
                    </a:solidFill>
                    <a:latin typeface="Times New Roman" pitchFamily="18" charset="0"/>
                    <a:cs typeface="Times New Roman" pitchFamily="18" charset="0"/>
                  </a:rPr>
                  <a:t>社團法人中華民國瑪納有機文化生活促進會</a:t>
                </a:r>
                <a:endParaRPr lang="zh-TW" altLang="en-US" sz="1200" b="1" kern="100" dirty="0">
                  <a:solidFill>
                    <a:srgbClr val="C00000"/>
                  </a:solidFill>
                  <a:latin typeface="Times New Roman" pitchFamily="18" charset="0"/>
                  <a:cs typeface="Times New Roman" pitchFamily="18" charset="0"/>
                </a:endParaRPr>
              </a:p>
            </p:txBody>
          </p:sp>
          <p:sp>
            <p:nvSpPr>
              <p:cNvPr id="13" name="矩形圖說文字 12"/>
              <p:cNvSpPr/>
              <p:nvPr/>
            </p:nvSpPr>
            <p:spPr>
              <a:xfrm>
                <a:off x="6351513" y="5046016"/>
                <a:ext cx="2665056" cy="526114"/>
              </a:xfrm>
              <a:prstGeom prst="wedgeRectCallout">
                <a:avLst>
                  <a:gd name="adj1" fmla="val -63893"/>
                  <a:gd name="adj2" fmla="val 9222"/>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1200" b="1" kern="100" dirty="0">
                    <a:solidFill>
                      <a:schemeClr val="tx1"/>
                    </a:solidFill>
                    <a:latin typeface="Times New Roman" pitchFamily="18" charset="0"/>
                    <a:cs typeface="Times New Roman" pitchFamily="18" charset="0"/>
                  </a:rPr>
                  <a:t>案例：</a:t>
                </a:r>
                <a:r>
                  <a:rPr lang="zh-TW" altLang="zh-TW" sz="1200" b="1" dirty="0">
                    <a:solidFill>
                      <a:srgbClr val="C00000"/>
                    </a:solidFill>
                    <a:latin typeface="Times New Roman" pitchFamily="18" charset="0"/>
                    <a:cs typeface="Times New Roman" pitchFamily="18" charset="0"/>
                  </a:rPr>
                  <a:t>南投縣中寮鄉龍眼林福利協會</a:t>
                </a:r>
                <a:endParaRPr lang="zh-TW" altLang="en-US" sz="1200" b="1" dirty="0">
                  <a:solidFill>
                    <a:srgbClr val="C00000"/>
                  </a:solidFill>
                  <a:latin typeface="Times New Roman" pitchFamily="18" charset="0"/>
                  <a:cs typeface="Times New Roman" pitchFamily="18" charset="0"/>
                </a:endParaRPr>
              </a:p>
            </p:txBody>
          </p:sp>
          <p:sp>
            <p:nvSpPr>
              <p:cNvPr id="14" name="矩形圖說文字 13"/>
              <p:cNvSpPr/>
              <p:nvPr/>
            </p:nvSpPr>
            <p:spPr>
              <a:xfrm>
                <a:off x="433921" y="5046016"/>
                <a:ext cx="2665056" cy="526114"/>
              </a:xfrm>
              <a:prstGeom prst="wedgeRectCallout">
                <a:avLst>
                  <a:gd name="adj1" fmla="val 64104"/>
                  <a:gd name="adj2" fmla="val 2920"/>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1200" b="1" dirty="0">
                    <a:solidFill>
                      <a:schemeClr val="tx1"/>
                    </a:solidFill>
                    <a:latin typeface="Times New Roman" pitchFamily="18" charset="0"/>
                    <a:cs typeface="Times New Roman" pitchFamily="18" charset="0"/>
                  </a:rPr>
                  <a:t>案例：</a:t>
                </a:r>
                <a:r>
                  <a:rPr lang="zh-TW" altLang="zh-TW" sz="1200" b="1" dirty="0">
                    <a:solidFill>
                      <a:srgbClr val="C00000"/>
                    </a:solidFill>
                    <a:latin typeface="Times New Roman" pitchFamily="18" charset="0"/>
                    <a:cs typeface="Times New Roman" pitchFamily="18" charset="0"/>
                  </a:rPr>
                  <a:t>社團法人台灣公平貿易推廣協會</a:t>
                </a:r>
                <a:endParaRPr lang="zh-TW" altLang="en-US" sz="1200" b="1" dirty="0">
                  <a:solidFill>
                    <a:srgbClr val="C00000"/>
                  </a:solidFill>
                  <a:latin typeface="Times New Roman" pitchFamily="18" charset="0"/>
                  <a:cs typeface="Times New Roman" pitchFamily="18" charset="0"/>
                </a:endParaRPr>
              </a:p>
            </p:txBody>
          </p:sp>
          <p:sp>
            <p:nvSpPr>
              <p:cNvPr id="15" name="矩形圖說文字 14"/>
              <p:cNvSpPr/>
              <p:nvPr/>
            </p:nvSpPr>
            <p:spPr>
              <a:xfrm>
                <a:off x="2988096" y="6011205"/>
                <a:ext cx="3528768" cy="278531"/>
              </a:xfrm>
              <a:prstGeom prst="wedgeRectCallout">
                <a:avLst>
                  <a:gd name="adj1" fmla="val -7036"/>
                  <a:gd name="adj2" fmla="val -92422"/>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1200" b="1" kern="100" dirty="0">
                    <a:solidFill>
                      <a:schemeClr val="tx1"/>
                    </a:solidFill>
                    <a:latin typeface="Times New Roman" pitchFamily="18" charset="0"/>
                    <a:cs typeface="Times New Roman" pitchFamily="18" charset="0"/>
                  </a:rPr>
                  <a:t>案例：</a:t>
                </a:r>
                <a:r>
                  <a:rPr lang="zh-TW" altLang="zh-TW" sz="1200" b="1" dirty="0">
                    <a:solidFill>
                      <a:srgbClr val="C00000"/>
                    </a:solidFill>
                    <a:latin typeface="Times New Roman" pitchFamily="18" charset="0"/>
                    <a:cs typeface="Times New Roman" pitchFamily="18" charset="0"/>
                  </a:rPr>
                  <a:t>社團法人台北市視障者家長協會</a:t>
                </a:r>
                <a:endParaRPr lang="zh-TW" altLang="en-US" sz="1200" b="1" kern="100" dirty="0">
                  <a:solidFill>
                    <a:srgbClr val="C00000"/>
                  </a:solidFill>
                  <a:latin typeface="Times New Roman" pitchFamily="18" charset="0"/>
                  <a:cs typeface="Times New Roman" pitchFamily="18" charset="0"/>
                </a:endParaRPr>
              </a:p>
            </p:txBody>
          </p:sp>
        </p:grpSp>
      </p:grpSp>
      <p:graphicFrame>
        <p:nvGraphicFramePr>
          <p:cNvPr id="27" name="表格 26"/>
          <p:cNvGraphicFramePr>
            <a:graphicFrameLocks noGrp="1"/>
          </p:cNvGraphicFramePr>
          <p:nvPr>
            <p:extLst>
              <p:ext uri="{D42A27DB-BD31-4B8C-83A1-F6EECF244321}">
                <p14:modId xmlns:p14="http://schemas.microsoft.com/office/powerpoint/2010/main" val="2759435190"/>
              </p:ext>
            </p:extLst>
          </p:nvPr>
        </p:nvGraphicFramePr>
        <p:xfrm>
          <a:off x="512493" y="4608512"/>
          <a:ext cx="8064499" cy="1284336"/>
        </p:xfrm>
        <a:graphic>
          <a:graphicData uri="http://schemas.openxmlformats.org/drawingml/2006/table">
            <a:tbl>
              <a:tblPr/>
              <a:tblGrid>
                <a:gridCol w="653489"/>
                <a:gridCol w="653489"/>
                <a:gridCol w="627862"/>
                <a:gridCol w="725565"/>
                <a:gridCol w="727166"/>
                <a:gridCol w="725564"/>
                <a:gridCol w="725565"/>
                <a:gridCol w="1643332"/>
                <a:gridCol w="805648"/>
                <a:gridCol w="776819"/>
              </a:tblGrid>
              <a:tr h="243829">
                <a:tc rowSpan="2">
                  <a:txBody>
                    <a:bodyPr/>
                    <a:lstStyle>
                      <a:lvl1pPr>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微軟正黑體" pitchFamily="34" charset="-120"/>
                          <a:cs typeface="Times New Roman" pitchFamily="18" charset="0"/>
                        </a:rPr>
                        <a:t>年度</a:t>
                      </a:r>
                    </a:p>
                  </a:txBody>
                  <a:tcPr marL="74974" marR="74974"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BEEF4"/>
                    </a:solidFill>
                  </a:tcPr>
                </a:tc>
                <a:tc>
                  <a:txBody>
                    <a:bodyPr/>
                    <a:lstStyle>
                      <a:lvl1pPr>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微軟正黑體" pitchFamily="34" charset="-120"/>
                          <a:cs typeface="Times New Roman" pitchFamily="18" charset="0"/>
                        </a:rPr>
                        <a:t>模式</a:t>
                      </a:r>
                    </a:p>
                  </a:txBody>
                  <a:tcPr marL="74974" marR="74974"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EEF4"/>
                    </a:solidFill>
                  </a:tcPr>
                </a:tc>
                <a:tc gridSpan="5">
                  <a:txBody>
                    <a:bodyPr/>
                    <a:lstStyle>
                      <a:lvl1pPr>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微軟正黑體" pitchFamily="34" charset="-120"/>
                          <a:cs typeface="Times New Roman" pitchFamily="18" charset="0"/>
                        </a:rPr>
                        <a:t>社區經濟模式</a:t>
                      </a:r>
                    </a:p>
                  </a:txBody>
                  <a:tcPr marL="74974" marR="74974"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EEF4"/>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微軟正黑體" pitchFamily="34" charset="-120"/>
                          <a:cs typeface="Times New Roman" pitchFamily="18" charset="0"/>
                        </a:rPr>
                        <a:t>合作經濟模式</a:t>
                      </a:r>
                    </a:p>
                  </a:txBody>
                  <a:tcPr marL="74974" marR="749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EEF4"/>
                    </a:solidFill>
                  </a:tcPr>
                </a:tc>
                <a:tc gridSpan="2">
                  <a:txBody>
                    <a:bodyPr/>
                    <a:lstStyle>
                      <a:lvl1pPr>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微軟正黑體" pitchFamily="34" charset="-120"/>
                          <a:cs typeface="Times New Roman" pitchFamily="18" charset="0"/>
                        </a:rPr>
                        <a:t>工作整合模式</a:t>
                      </a:r>
                    </a:p>
                  </a:txBody>
                  <a:tcPr marL="74974" marR="74974"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EEF4"/>
                    </a:solidFill>
                  </a:tcPr>
                </a:tc>
                <a:tc hMerge="1">
                  <a:txBody>
                    <a:bodyPr/>
                    <a:lstStyle/>
                    <a:p>
                      <a:endParaRPr lang="zh-TW" altLang="en-US"/>
                    </a:p>
                  </a:txBody>
                  <a:tcPr/>
                </a:tc>
              </a:tr>
              <a:tr h="426701">
                <a:tc vMerge="1">
                  <a:txBody>
                    <a:bodyPr/>
                    <a:lstStyle>
                      <a:lvl1pPr>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4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微軟正黑體" pitchFamily="34" charset="-120"/>
                        <a:cs typeface="Times New Roman" pitchFamily="18" charset="0"/>
                      </a:endParaRPr>
                    </a:p>
                  </a:txBody>
                  <a:tcPr marL="74978" marR="74978"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BEEF4"/>
                    </a:solidFill>
                  </a:tcPr>
                </a:tc>
                <a:tc>
                  <a:txBody>
                    <a:bodyPr/>
                    <a:lstStyle>
                      <a:lvl1pPr>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微軟正黑體" pitchFamily="34" charset="-120"/>
                          <a:cs typeface="Times New Roman" pitchFamily="18" charset="0"/>
                        </a:rPr>
                        <a:t>單位</a:t>
                      </a:r>
                      <a:endParaRPr kumimoji="0" lang="zh-TW" altLang="zh-TW" sz="14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微軟正黑體"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微軟正黑體" pitchFamily="34" charset="-120"/>
                          <a:cs typeface="Times New Roman" pitchFamily="18" charset="0"/>
                        </a:rPr>
                        <a:t>總數</a:t>
                      </a:r>
                    </a:p>
                  </a:txBody>
                  <a:tcPr marL="74974" marR="74974"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BEEF4"/>
                    </a:solidFill>
                  </a:tcPr>
                </a:tc>
                <a:tc>
                  <a:txBody>
                    <a:bodyPr/>
                    <a:lstStyle>
                      <a:lvl1pPr>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微軟正黑體" pitchFamily="34" charset="-120"/>
                          <a:cs typeface="Times New Roman" pitchFamily="18" charset="0"/>
                        </a:rPr>
                        <a:t>協會</a:t>
                      </a:r>
                    </a:p>
                  </a:txBody>
                  <a:tcPr marL="74974" marR="74974"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BEEF4"/>
                    </a:solidFill>
                  </a:tcPr>
                </a:tc>
                <a:tc>
                  <a:txBody>
                    <a:bodyPr/>
                    <a:lstStyle>
                      <a:lvl1pPr>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微軟正黑體" pitchFamily="34" charset="-120"/>
                          <a:cs typeface="Times New Roman" pitchFamily="18" charset="0"/>
                        </a:rPr>
                        <a:t>農漁</a:t>
                      </a:r>
                      <a:endParaRPr kumimoji="0" lang="en-US" altLang="zh-TW" sz="14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微軟正黑體"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微軟正黑體" pitchFamily="34" charset="-120"/>
                          <a:cs typeface="Times New Roman" pitchFamily="18" charset="0"/>
                        </a:rPr>
                        <a:t>工會</a:t>
                      </a:r>
                    </a:p>
                  </a:txBody>
                  <a:tcPr marL="74974" marR="749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BEEF4"/>
                    </a:solidFill>
                  </a:tcPr>
                </a:tc>
                <a:tc>
                  <a:txBody>
                    <a:bodyPr/>
                    <a:lstStyle>
                      <a:lvl1pPr>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微軟正黑體" pitchFamily="34" charset="-120"/>
                          <a:cs typeface="Times New Roman" pitchFamily="18" charset="0"/>
                        </a:rPr>
                        <a:t>基金會</a:t>
                      </a:r>
                    </a:p>
                  </a:txBody>
                  <a:tcPr marL="74974" marR="749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BEEF4"/>
                    </a:solidFill>
                  </a:tcPr>
                </a:tc>
                <a:tc>
                  <a:txBody>
                    <a:bodyPr/>
                    <a:lstStyle>
                      <a:lvl1pPr>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微軟正黑體" pitchFamily="34" charset="-120"/>
                          <a:cs typeface="Times New Roman" pitchFamily="18" charset="0"/>
                        </a:rPr>
                        <a:t>原民</a:t>
                      </a:r>
                      <a:endParaRPr kumimoji="0" lang="en-US" altLang="zh-TW" sz="14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微軟正黑體"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微軟正黑體" pitchFamily="34" charset="-120"/>
                          <a:cs typeface="Times New Roman" pitchFamily="18" charset="0"/>
                        </a:rPr>
                        <a:t>部落</a:t>
                      </a:r>
                    </a:p>
                  </a:txBody>
                  <a:tcPr marL="74974" marR="749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BEEF4"/>
                    </a:solidFill>
                  </a:tcPr>
                </a:tc>
                <a:tc>
                  <a:txBody>
                    <a:bodyPr/>
                    <a:lstStyle>
                      <a:lvl1pPr>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微軟正黑體" pitchFamily="34" charset="-120"/>
                          <a:cs typeface="Times New Roman" pitchFamily="18" charset="0"/>
                        </a:rPr>
                        <a:t>其他</a:t>
                      </a:r>
                    </a:p>
                  </a:txBody>
                  <a:tcPr marL="74974" marR="749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BEEF4"/>
                    </a:solidFill>
                  </a:tcPr>
                </a:tc>
                <a:tc>
                  <a:txBody>
                    <a:bodyPr/>
                    <a:lstStyle>
                      <a:lvl1pPr>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微軟正黑體" pitchFamily="34" charset="-120"/>
                          <a:cs typeface="Times New Roman" pitchFamily="18" charset="0"/>
                        </a:rPr>
                        <a:t>合作社</a:t>
                      </a:r>
                    </a:p>
                  </a:txBody>
                  <a:tcPr marL="74974" marR="749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BEEF4"/>
                    </a:solidFill>
                  </a:tcPr>
                </a:tc>
                <a:tc>
                  <a:txBody>
                    <a:bodyPr/>
                    <a:lstStyle>
                      <a:lvl1pPr>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微軟正黑體" pitchFamily="34" charset="-120"/>
                          <a:cs typeface="Times New Roman" pitchFamily="18" charset="0"/>
                        </a:rPr>
                        <a:t>社福</a:t>
                      </a:r>
                      <a:endParaRPr kumimoji="0" lang="en-US" altLang="zh-TW" sz="14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微軟正黑體"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微軟正黑體" pitchFamily="34" charset="-120"/>
                          <a:cs typeface="Times New Roman" pitchFamily="18" charset="0"/>
                        </a:rPr>
                        <a:t>機構</a:t>
                      </a:r>
                    </a:p>
                  </a:txBody>
                  <a:tcPr marL="74974" marR="749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BEEF4"/>
                    </a:solidFill>
                  </a:tcPr>
                </a:tc>
                <a:tc>
                  <a:txBody>
                    <a:bodyPr/>
                    <a:lstStyle>
                      <a:lvl1pPr>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微軟正黑體" pitchFamily="34" charset="-120"/>
                          <a:cs typeface="Times New Roman" pitchFamily="18" charset="0"/>
                        </a:rPr>
                        <a:t>身障</a:t>
                      </a:r>
                      <a:endParaRPr kumimoji="0" lang="en-US" altLang="zh-TW" sz="14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微軟正黑體"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微軟正黑體" pitchFamily="34" charset="-120"/>
                          <a:cs typeface="Times New Roman" pitchFamily="18" charset="0"/>
                        </a:rPr>
                        <a:t>團體</a:t>
                      </a:r>
                    </a:p>
                  </a:txBody>
                  <a:tcPr marL="74974" marR="74974"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BEEF4"/>
                    </a:solidFill>
                  </a:tcPr>
                </a:tc>
              </a:tr>
              <a:tr h="306879">
                <a:tc rowSpan="2">
                  <a:txBody>
                    <a:bodyPr/>
                    <a:lstStyle>
                      <a:lvl1pPr>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
                          <a:schemeClr val="bg2"/>
                        </a:buClr>
                        <a:buSzPct val="75000"/>
                        <a:buFontTx/>
                        <a:buNone/>
                        <a:tabLst/>
                      </a:pPr>
                      <a:r>
                        <a:rPr kumimoji="0" lang="en-US" altLang="zh-TW" sz="1400" b="1" i="0" u="none" strike="noStrike" cap="none" normalizeH="0" baseline="0" dirty="0" smtClean="0">
                          <a:ln>
                            <a:noFill/>
                          </a:ln>
                          <a:solidFill>
                            <a:srgbClr val="C00000"/>
                          </a:solidFill>
                          <a:effectLst/>
                          <a:latin typeface="Times New Roman" pitchFamily="18" charset="0"/>
                          <a:ea typeface="微軟正黑體" pitchFamily="34" charset="-120"/>
                          <a:cs typeface="Times New Roman" pitchFamily="18" charset="0"/>
                        </a:rPr>
                        <a:t>102</a:t>
                      </a:r>
                    </a:p>
                  </a:txBody>
                  <a:tcPr marL="89996" marR="89996" marT="46764" marB="4676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BF1DE"/>
                    </a:solidFill>
                  </a:tcPr>
                </a:tc>
                <a:tc rowSpan="2">
                  <a:txBody>
                    <a:bodyPr/>
                    <a:lstStyle>
                      <a:lvl1pPr>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
                          <a:schemeClr val="bg2"/>
                        </a:buClr>
                        <a:buSzPct val="75000"/>
                        <a:buFontTx/>
                        <a:buNone/>
                        <a:tabLst/>
                      </a:pPr>
                      <a:r>
                        <a:rPr kumimoji="0" lang="en-US" altLang="zh-TW" sz="1400" b="1" i="0" u="none" strike="noStrike" cap="none" normalizeH="0" baseline="0" dirty="0" smtClean="0">
                          <a:ln>
                            <a:noFill/>
                          </a:ln>
                          <a:solidFill>
                            <a:srgbClr val="C00000"/>
                          </a:solidFill>
                          <a:effectLst/>
                          <a:latin typeface="Times New Roman" pitchFamily="18" charset="0"/>
                          <a:ea typeface="微軟正黑體" pitchFamily="34" charset="-120"/>
                          <a:cs typeface="Times New Roman" pitchFamily="18" charset="0"/>
                        </a:rPr>
                        <a:t>597</a:t>
                      </a:r>
                    </a:p>
                  </a:txBody>
                  <a:tcPr marL="89996" marR="89996" marT="46764" marB="4676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BF1DE"/>
                    </a:solidFill>
                  </a:tcPr>
                </a:tc>
                <a:tc>
                  <a:txBody>
                    <a:bodyPr/>
                    <a:lstStyle>
                      <a:lvl1pPr>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
                          <a:schemeClr val="bg2"/>
                        </a:buClr>
                        <a:buSzPct val="75000"/>
                        <a:buFontTx/>
                        <a:buNone/>
                        <a:tabLst/>
                      </a:pPr>
                      <a:r>
                        <a:rPr kumimoji="0" lang="en-US" altLang="zh-TW" sz="1400" b="1" i="0" u="none" strike="noStrike" cap="none" normalizeH="0" baseline="0" dirty="0" smtClean="0">
                          <a:ln>
                            <a:noFill/>
                          </a:ln>
                          <a:solidFill>
                            <a:srgbClr val="C00000"/>
                          </a:solidFill>
                          <a:effectLst>
                            <a:outerShdw blurRad="38100" dist="38100" dir="2700000" algn="tl">
                              <a:srgbClr val="C0C0C0"/>
                            </a:outerShdw>
                          </a:effectLst>
                          <a:latin typeface="Times New Roman" pitchFamily="18" charset="0"/>
                          <a:ea typeface="微軟正黑體" pitchFamily="34" charset="-120"/>
                          <a:cs typeface="Times New Roman" pitchFamily="18" charset="0"/>
                        </a:rPr>
                        <a:t>282</a:t>
                      </a:r>
                    </a:p>
                  </a:txBody>
                  <a:tcPr marL="89996" marR="89996" marT="46764" marB="4676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
                          <a:schemeClr val="bg2"/>
                        </a:buClr>
                        <a:buSzPct val="75000"/>
                        <a:buFontTx/>
                        <a:buNone/>
                        <a:tabLst/>
                      </a:pPr>
                      <a:r>
                        <a:rPr kumimoji="0" lang="en-US" altLang="zh-TW" sz="1400" b="1" i="0" u="none" strike="noStrike" cap="none" normalizeH="0" baseline="0" dirty="0" smtClean="0">
                          <a:ln>
                            <a:noFill/>
                          </a:ln>
                          <a:solidFill>
                            <a:srgbClr val="C00000"/>
                          </a:solidFill>
                          <a:effectLst>
                            <a:outerShdw blurRad="38100" dist="38100" dir="2700000" algn="tl">
                              <a:srgbClr val="C0C0C0"/>
                            </a:outerShdw>
                          </a:effectLst>
                          <a:latin typeface="Times New Roman" pitchFamily="18" charset="0"/>
                          <a:ea typeface="微軟正黑體" pitchFamily="34" charset="-120"/>
                          <a:cs typeface="Times New Roman" pitchFamily="18" charset="0"/>
                        </a:rPr>
                        <a:t>19</a:t>
                      </a:r>
                    </a:p>
                  </a:txBody>
                  <a:tcPr marL="89996" marR="89996" marT="46764" marB="4676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
                          <a:schemeClr val="bg2"/>
                        </a:buClr>
                        <a:buSzPct val="75000"/>
                        <a:buFontTx/>
                        <a:buNone/>
                        <a:tabLst/>
                      </a:pPr>
                      <a:r>
                        <a:rPr kumimoji="0" lang="en-US" altLang="zh-TW" sz="1400" b="1" i="0" u="none" strike="noStrike" cap="none" normalizeH="0" baseline="0" dirty="0" smtClean="0">
                          <a:ln>
                            <a:noFill/>
                          </a:ln>
                          <a:solidFill>
                            <a:srgbClr val="C00000"/>
                          </a:solidFill>
                          <a:effectLst>
                            <a:outerShdw blurRad="38100" dist="38100" dir="2700000" algn="tl">
                              <a:srgbClr val="C0C0C0"/>
                            </a:outerShdw>
                          </a:effectLst>
                          <a:latin typeface="Times New Roman" pitchFamily="18" charset="0"/>
                          <a:ea typeface="微軟正黑體" pitchFamily="34" charset="-120"/>
                          <a:cs typeface="Times New Roman" pitchFamily="18" charset="0"/>
                        </a:rPr>
                        <a:t>27</a:t>
                      </a:r>
                    </a:p>
                  </a:txBody>
                  <a:tcPr marL="89996" marR="89996" marT="46764" marB="4676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
                          <a:schemeClr val="bg2"/>
                        </a:buClr>
                        <a:buSzPct val="75000"/>
                        <a:buFontTx/>
                        <a:buNone/>
                        <a:tabLst/>
                      </a:pPr>
                      <a:r>
                        <a:rPr kumimoji="0" lang="en-US" altLang="zh-TW" sz="1400" b="1" i="0" u="none" strike="noStrike" cap="none" normalizeH="0" baseline="0" dirty="0" smtClean="0">
                          <a:ln>
                            <a:noFill/>
                          </a:ln>
                          <a:solidFill>
                            <a:srgbClr val="C00000"/>
                          </a:solidFill>
                          <a:effectLst>
                            <a:outerShdw blurRad="38100" dist="38100" dir="2700000" algn="tl">
                              <a:srgbClr val="C0C0C0"/>
                            </a:outerShdw>
                          </a:effectLst>
                          <a:latin typeface="Times New Roman" pitchFamily="18" charset="0"/>
                          <a:ea typeface="微軟正黑體" pitchFamily="34" charset="-120"/>
                          <a:cs typeface="Times New Roman" pitchFamily="18" charset="0"/>
                        </a:rPr>
                        <a:t>88</a:t>
                      </a:r>
                    </a:p>
                  </a:txBody>
                  <a:tcPr marL="89996" marR="89996" marT="46764" marB="4676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
                          <a:schemeClr val="bg2"/>
                        </a:buClr>
                        <a:buSzPct val="75000"/>
                        <a:buFontTx/>
                        <a:buNone/>
                        <a:tabLst/>
                      </a:pPr>
                      <a:r>
                        <a:rPr kumimoji="0" lang="en-US" altLang="zh-TW" sz="1400" b="1" i="0" u="none" strike="noStrike" cap="none" normalizeH="0" baseline="0" dirty="0" smtClean="0">
                          <a:ln>
                            <a:noFill/>
                          </a:ln>
                          <a:solidFill>
                            <a:srgbClr val="C00000"/>
                          </a:solidFill>
                          <a:effectLst>
                            <a:outerShdw blurRad="38100" dist="38100" dir="2700000" algn="tl">
                              <a:srgbClr val="C0C0C0"/>
                            </a:outerShdw>
                          </a:effectLst>
                          <a:latin typeface="Times New Roman" pitchFamily="18" charset="0"/>
                          <a:ea typeface="微軟正黑體" pitchFamily="34" charset="-120"/>
                          <a:cs typeface="Times New Roman" pitchFamily="18" charset="0"/>
                        </a:rPr>
                        <a:t>86</a:t>
                      </a:r>
                    </a:p>
                  </a:txBody>
                  <a:tcPr marL="89996" marR="89996" marT="46764" marB="4676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
                          <a:schemeClr val="bg2"/>
                        </a:buClr>
                        <a:buSzPct val="75000"/>
                        <a:buFontTx/>
                        <a:buNone/>
                        <a:tabLst/>
                      </a:pPr>
                      <a:r>
                        <a:rPr kumimoji="0" lang="en-US" altLang="zh-TW" sz="1400" b="1" i="0" u="none" strike="noStrike" cap="none" normalizeH="0" baseline="0" dirty="0" smtClean="0">
                          <a:ln>
                            <a:noFill/>
                          </a:ln>
                          <a:solidFill>
                            <a:srgbClr val="C00000"/>
                          </a:solidFill>
                          <a:effectLst>
                            <a:outerShdw blurRad="38100" dist="38100" dir="2700000" algn="tl">
                              <a:srgbClr val="C0C0C0"/>
                            </a:outerShdw>
                          </a:effectLst>
                          <a:latin typeface="Times New Roman" pitchFamily="18" charset="0"/>
                          <a:ea typeface="微軟正黑體" pitchFamily="34" charset="-120"/>
                          <a:cs typeface="Times New Roman" pitchFamily="18" charset="0"/>
                        </a:rPr>
                        <a:t>15</a:t>
                      </a:r>
                    </a:p>
                  </a:txBody>
                  <a:tcPr marL="89996" marR="89996" marT="46764" marB="4676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
                          <a:schemeClr val="bg2"/>
                        </a:buClr>
                        <a:buSzPct val="75000"/>
                        <a:buFontTx/>
                        <a:buNone/>
                        <a:tabLst/>
                      </a:pPr>
                      <a:r>
                        <a:rPr kumimoji="0" lang="en-US" altLang="zh-TW" sz="1400" b="1" i="0" u="none" strike="noStrike" cap="none" normalizeH="0" baseline="0" dirty="0" smtClean="0">
                          <a:ln>
                            <a:noFill/>
                          </a:ln>
                          <a:solidFill>
                            <a:srgbClr val="C00000"/>
                          </a:solidFill>
                          <a:effectLst>
                            <a:outerShdw blurRad="38100" dist="38100" dir="2700000" algn="tl">
                              <a:srgbClr val="C0C0C0"/>
                            </a:outerShdw>
                          </a:effectLst>
                          <a:latin typeface="Times New Roman" pitchFamily="18" charset="0"/>
                          <a:ea typeface="微軟正黑體" pitchFamily="34" charset="-120"/>
                          <a:cs typeface="Times New Roman" pitchFamily="18" charset="0"/>
                        </a:rPr>
                        <a:t>36</a:t>
                      </a:r>
                    </a:p>
                  </a:txBody>
                  <a:tcPr marL="89996" marR="89996" marT="46764" marB="4676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
                          <a:schemeClr val="bg2"/>
                        </a:buClr>
                        <a:buSzPct val="75000"/>
                        <a:buFontTx/>
                        <a:buNone/>
                        <a:tabLst/>
                      </a:pPr>
                      <a:r>
                        <a:rPr kumimoji="0" lang="en-US" altLang="zh-TW" sz="1400" b="1" i="0" u="none" strike="noStrike" cap="none" normalizeH="0" baseline="0" dirty="0" smtClean="0">
                          <a:ln>
                            <a:noFill/>
                          </a:ln>
                          <a:solidFill>
                            <a:srgbClr val="C00000"/>
                          </a:solidFill>
                          <a:effectLst>
                            <a:outerShdw blurRad="38100" dist="38100" dir="2700000" algn="tl">
                              <a:srgbClr val="C0C0C0"/>
                            </a:outerShdw>
                          </a:effectLst>
                          <a:latin typeface="Times New Roman" pitchFamily="18" charset="0"/>
                          <a:ea typeface="微軟正黑體" pitchFamily="34" charset="-120"/>
                          <a:cs typeface="Times New Roman" pitchFamily="18" charset="0"/>
                        </a:rPr>
                        <a:t>44</a:t>
                      </a:r>
                    </a:p>
                  </a:txBody>
                  <a:tcPr marL="89996" marR="89996" marT="46764" marB="4676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879">
                <a:tc vMerge="1">
                  <a:txBody>
                    <a:bodyPr/>
                    <a:lstStyle/>
                    <a:p>
                      <a:endParaRPr lang="zh-TW" altLang="en-US"/>
                    </a:p>
                  </a:txBody>
                  <a:tcPr/>
                </a:tc>
                <a:tc vMerge="1">
                  <a:txBody>
                    <a:bodyPr/>
                    <a:lstStyle/>
                    <a:p>
                      <a:endParaRPr lang="zh-TW" altLang="en-US"/>
                    </a:p>
                  </a:txBody>
                  <a:tcPr/>
                </a:tc>
                <a:tc gridSpan="5">
                  <a:txBody>
                    <a:bodyPr/>
                    <a:lstStyle>
                      <a:lvl1pPr>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C00000"/>
                          </a:solidFill>
                          <a:effectLst>
                            <a:outerShdw blurRad="38100" dist="38100" dir="2700000" algn="tl">
                              <a:srgbClr val="C0C0C0"/>
                            </a:outerShdw>
                          </a:effectLst>
                          <a:latin typeface="Times New Roman" pitchFamily="18" charset="0"/>
                          <a:ea typeface="微軟正黑體" pitchFamily="34" charset="-120"/>
                          <a:cs typeface="Times New Roman" pitchFamily="18" charset="0"/>
                        </a:rPr>
                        <a:t>502</a:t>
                      </a:r>
                      <a:r>
                        <a:rPr kumimoji="0" lang="zh-TW" altLang="en-US" sz="1400" b="1" i="0" u="none" strike="noStrike" cap="none" normalizeH="0" baseline="0" dirty="0" smtClean="0">
                          <a:ln>
                            <a:noFill/>
                          </a:ln>
                          <a:solidFill>
                            <a:srgbClr val="C00000"/>
                          </a:solidFill>
                          <a:effectLst>
                            <a:outerShdw blurRad="38100" dist="38100" dir="2700000" algn="tl">
                              <a:srgbClr val="C0C0C0"/>
                            </a:outerShdw>
                          </a:effectLst>
                          <a:latin typeface="Times New Roman" pitchFamily="18" charset="0"/>
                          <a:ea typeface="微軟正黑體" pitchFamily="34" charset="-120"/>
                          <a:cs typeface="Times New Roman" pitchFamily="18" charset="0"/>
                        </a:rPr>
                        <a:t> </a:t>
                      </a:r>
                      <a:r>
                        <a:rPr kumimoji="0" lang="en-US" altLang="zh-TW" sz="1400" b="1" i="0" u="none" strike="noStrike" cap="none" normalizeH="0" baseline="0" dirty="0" smtClean="0">
                          <a:ln>
                            <a:noFill/>
                          </a:ln>
                          <a:solidFill>
                            <a:srgbClr val="C00000"/>
                          </a:solidFill>
                          <a:effectLst>
                            <a:outerShdw blurRad="38100" dist="38100" dir="2700000" algn="tl">
                              <a:srgbClr val="C0C0C0"/>
                            </a:outerShdw>
                          </a:effectLst>
                          <a:latin typeface="Times New Roman" pitchFamily="18" charset="0"/>
                          <a:ea typeface="微軟正黑體" pitchFamily="34" charset="-120"/>
                          <a:cs typeface="Times New Roman" pitchFamily="18" charset="0"/>
                        </a:rPr>
                        <a:t>(84.1%)</a:t>
                      </a:r>
                    </a:p>
                  </a:txBody>
                  <a:tcPr marL="89996" marR="89996" marT="46764" marB="4676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
                          <a:schemeClr val="bg2"/>
                        </a:buClr>
                        <a:buSzPct val="75000"/>
                        <a:buFontTx/>
                        <a:buNone/>
                        <a:tabLst/>
                      </a:pPr>
                      <a:r>
                        <a:rPr kumimoji="0" lang="en-US" altLang="zh-TW" sz="1400" b="1" i="0" u="none" strike="noStrike" cap="none" normalizeH="0" baseline="0" dirty="0" smtClean="0">
                          <a:ln>
                            <a:noFill/>
                          </a:ln>
                          <a:solidFill>
                            <a:srgbClr val="C00000"/>
                          </a:solidFill>
                          <a:effectLst>
                            <a:outerShdw blurRad="38100" dist="38100" dir="2700000" algn="tl">
                              <a:srgbClr val="C0C0C0"/>
                            </a:outerShdw>
                          </a:effectLst>
                          <a:latin typeface="Times New Roman" pitchFamily="18" charset="0"/>
                          <a:ea typeface="微軟正黑體" pitchFamily="34" charset="-120"/>
                          <a:cs typeface="Times New Roman" pitchFamily="18" charset="0"/>
                        </a:rPr>
                        <a:t>2.5%</a:t>
                      </a:r>
                    </a:p>
                  </a:txBody>
                  <a:tcPr marL="89996" marR="89996" marT="46764" marB="4676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
                          <a:schemeClr val="bg2"/>
                        </a:buClr>
                        <a:buSzPct val="75000"/>
                        <a:buFontTx/>
                        <a:buNone/>
                        <a:tabLst/>
                      </a:pPr>
                      <a:r>
                        <a:rPr kumimoji="0" lang="en-US" altLang="zh-TW" sz="1400" b="1" i="0" u="none" strike="noStrike" cap="none" normalizeH="0" baseline="0" dirty="0" smtClean="0">
                          <a:ln>
                            <a:noFill/>
                          </a:ln>
                          <a:solidFill>
                            <a:srgbClr val="C00000"/>
                          </a:solidFill>
                          <a:effectLst>
                            <a:outerShdw blurRad="38100" dist="38100" dir="2700000" algn="tl">
                              <a:srgbClr val="C0C0C0"/>
                            </a:outerShdw>
                          </a:effectLst>
                          <a:latin typeface="Times New Roman" pitchFamily="18" charset="0"/>
                          <a:ea typeface="微軟正黑體" pitchFamily="34" charset="-120"/>
                          <a:cs typeface="Times New Roman" pitchFamily="18" charset="0"/>
                        </a:rPr>
                        <a:t>80</a:t>
                      </a:r>
                      <a:r>
                        <a:rPr kumimoji="0" lang="zh-TW" altLang="en-US" sz="1400" b="1" i="0" u="none" strike="noStrike" cap="none" normalizeH="0" baseline="0" dirty="0" smtClean="0">
                          <a:ln>
                            <a:noFill/>
                          </a:ln>
                          <a:solidFill>
                            <a:srgbClr val="C00000"/>
                          </a:solidFill>
                          <a:effectLst>
                            <a:outerShdw blurRad="38100" dist="38100" dir="2700000" algn="tl">
                              <a:srgbClr val="C0C0C0"/>
                            </a:outerShdw>
                          </a:effectLst>
                          <a:latin typeface="Times New Roman" pitchFamily="18" charset="0"/>
                          <a:ea typeface="微軟正黑體" pitchFamily="34" charset="-120"/>
                          <a:cs typeface="Times New Roman" pitchFamily="18" charset="0"/>
                        </a:rPr>
                        <a:t> </a:t>
                      </a:r>
                      <a:r>
                        <a:rPr kumimoji="0" lang="en-US" altLang="zh-TW" sz="1400" b="1" i="0" u="none" strike="noStrike" cap="none" normalizeH="0" baseline="0" dirty="0" smtClean="0">
                          <a:ln>
                            <a:noFill/>
                          </a:ln>
                          <a:solidFill>
                            <a:srgbClr val="C00000"/>
                          </a:solidFill>
                          <a:effectLst>
                            <a:outerShdw blurRad="38100" dist="38100" dir="2700000" algn="tl">
                              <a:srgbClr val="C0C0C0"/>
                            </a:outerShdw>
                          </a:effectLst>
                          <a:latin typeface="Times New Roman" pitchFamily="18" charset="0"/>
                          <a:ea typeface="微軟正黑體" pitchFamily="34" charset="-120"/>
                          <a:cs typeface="Times New Roman" pitchFamily="18" charset="0"/>
                        </a:rPr>
                        <a:t>(13.4%)</a:t>
                      </a:r>
                    </a:p>
                  </a:txBody>
                  <a:tcPr marL="89996" marR="89996" marT="46764" marB="4676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r>
            </a:tbl>
          </a:graphicData>
        </a:graphic>
      </p:graphicFrame>
      <p:sp>
        <p:nvSpPr>
          <p:cNvPr id="28" name="文字方塊 27"/>
          <p:cNvSpPr txBox="1"/>
          <p:nvPr/>
        </p:nvSpPr>
        <p:spPr>
          <a:xfrm>
            <a:off x="441056" y="5903912"/>
            <a:ext cx="8064500" cy="277813"/>
          </a:xfrm>
          <a:prstGeom prst="rect">
            <a:avLst/>
          </a:prstGeom>
          <a:noFill/>
        </p:spPr>
        <p:txBody>
          <a:bodyPr>
            <a:spAutoFit/>
          </a:bodyPr>
          <a:lstStyle/>
          <a:p>
            <a:pPr fontAlgn="auto">
              <a:spcBef>
                <a:spcPts val="0"/>
              </a:spcBef>
              <a:spcAft>
                <a:spcPts val="0"/>
              </a:spcAft>
              <a:defRPr/>
            </a:pPr>
            <a:r>
              <a:rPr kumimoji="0" lang="zh-TW" altLang="en-US" sz="1200"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資料來源：勞動部勞動力發展署提供，樣本來源自「多元就業開發方案」協助對象統計。</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投影片編號版面配置區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D04D5552-A86D-420E-AEE5-2D30EA4D11B8}" type="slidenum">
              <a:rPr kumimoji="0" lang="zh-TW" altLang="en-US" smtClean="0"/>
              <a:pPr eaLnBrk="1" hangingPunct="1"/>
              <a:t>11</a:t>
            </a:fld>
            <a:endParaRPr kumimoji="0" lang="zh-TW" altLang="en-US" smtClean="0"/>
          </a:p>
        </p:txBody>
      </p:sp>
      <p:sp>
        <p:nvSpPr>
          <p:cNvPr id="5" name="矩形 4"/>
          <p:cNvSpPr/>
          <p:nvPr/>
        </p:nvSpPr>
        <p:spPr>
          <a:xfrm>
            <a:off x="323850" y="1277144"/>
            <a:ext cx="8642350" cy="1576388"/>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矩形 5"/>
          <p:cNvSpPr/>
          <p:nvPr/>
        </p:nvSpPr>
        <p:spPr>
          <a:xfrm>
            <a:off x="396875" y="1362869"/>
            <a:ext cx="503238" cy="1417638"/>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effectLst>
                  <a:outerShdw blurRad="38100" dist="38100" dir="2700000" algn="tl">
                    <a:srgbClr val="000000">
                      <a:alpha val="43137"/>
                    </a:srgbClr>
                  </a:outerShdw>
                </a:effectLst>
                <a:latin typeface="微軟正黑體" panose="020B0604030504040204" pitchFamily="34" charset="-120"/>
              </a:rPr>
              <a:t>勞動部</a:t>
            </a:r>
          </a:p>
        </p:txBody>
      </p:sp>
      <p:sp>
        <p:nvSpPr>
          <p:cNvPr id="7" name="矩形 6"/>
          <p:cNvSpPr/>
          <p:nvPr/>
        </p:nvSpPr>
        <p:spPr>
          <a:xfrm>
            <a:off x="1116013" y="1351757"/>
            <a:ext cx="7735887" cy="1428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266700" indent="-266700">
              <a:buFont typeface="+mj-lt"/>
              <a:buAutoNum type="arabicPeriod"/>
              <a:defRPr/>
            </a:pPr>
            <a:r>
              <a:rPr lang="zh-TW" altLang="en-US" sz="1600" b="1" dirty="0">
                <a:solidFill>
                  <a:schemeClr val="tx1"/>
                </a:solidFill>
                <a:latin typeface="Times New Roman" panose="02020603050405020304" pitchFamily="18" charset="0"/>
                <a:cs typeface="Times New Roman" panose="02020603050405020304" pitchFamily="18" charset="0"/>
              </a:rPr>
              <a:t>倡議及宣導活動</a:t>
            </a:r>
            <a:r>
              <a:rPr lang="zh-TW" altLang="en-US" sz="1600" dirty="0">
                <a:solidFill>
                  <a:schemeClr val="tx1"/>
                </a:solidFill>
                <a:latin typeface="Times New Roman" panose="02020603050405020304" pitchFamily="18" charset="0"/>
                <a:cs typeface="Times New Roman" panose="02020603050405020304" pitchFamily="18" charset="0"/>
              </a:rPr>
              <a:t>：辦理相關經驗分享、論壇、影片等活動，</a:t>
            </a:r>
            <a:r>
              <a:rPr lang="zh-TW" altLang="en-US" sz="1600" dirty="0">
                <a:solidFill>
                  <a:srgbClr val="C00000"/>
                </a:solidFill>
                <a:latin typeface="Times New Roman" panose="02020603050405020304" pitchFamily="18" charset="0"/>
                <a:cs typeface="Times New Roman" panose="02020603050405020304" pitchFamily="18" charset="0"/>
              </a:rPr>
              <a:t>以強化大眾認知</a:t>
            </a:r>
            <a:r>
              <a:rPr lang="zh-TW" altLang="en-US" sz="1600" dirty="0">
                <a:solidFill>
                  <a:schemeClr val="tx1"/>
                </a:solidFill>
                <a:latin typeface="Times New Roman" panose="02020603050405020304" pitchFamily="18" charset="0"/>
                <a:cs typeface="Times New Roman" panose="02020603050405020304" pitchFamily="18" charset="0"/>
              </a:rPr>
              <a:t>，並挖掘社會企業潛力單位，建立學習</a:t>
            </a:r>
            <a:r>
              <a:rPr lang="zh-TW" altLang="en-US" sz="1600" dirty="0">
                <a:solidFill>
                  <a:srgbClr val="C00000"/>
                </a:solidFill>
                <a:latin typeface="Times New Roman" panose="02020603050405020304" pitchFamily="18" charset="0"/>
                <a:cs typeface="Times New Roman" panose="02020603050405020304" pitchFamily="18" charset="0"/>
              </a:rPr>
              <a:t>楷模典範</a:t>
            </a:r>
            <a:r>
              <a:rPr lang="zh-TW" altLang="en-US" sz="1600" dirty="0">
                <a:solidFill>
                  <a:schemeClr val="tx1"/>
                </a:solidFill>
                <a:latin typeface="Times New Roman" panose="02020603050405020304" pitchFamily="18" charset="0"/>
                <a:cs typeface="Times New Roman" panose="02020603050405020304" pitchFamily="18" charset="0"/>
              </a:rPr>
              <a:t>，另舉辦</a:t>
            </a:r>
            <a:r>
              <a:rPr lang="zh-TW" altLang="en-US" sz="1600" dirty="0">
                <a:solidFill>
                  <a:srgbClr val="C00000"/>
                </a:solidFill>
                <a:latin typeface="Times New Roman" panose="02020603050405020304" pitchFamily="18" charset="0"/>
                <a:cs typeface="Times New Roman" panose="02020603050405020304" pitchFamily="18" charset="0"/>
              </a:rPr>
              <a:t>產品行銷網絡與市集</a:t>
            </a:r>
            <a:r>
              <a:rPr lang="zh-TW" altLang="en-US" sz="1600" dirty="0">
                <a:solidFill>
                  <a:schemeClr val="tx1"/>
                </a:solidFill>
                <a:latin typeface="Times New Roman" panose="02020603050405020304" pitchFamily="18" charset="0"/>
                <a:cs typeface="Times New Roman" panose="02020603050405020304" pitchFamily="18" charset="0"/>
              </a:rPr>
              <a:t>等行銷活動，擴展社會企業潛力單位之商業模式。</a:t>
            </a:r>
            <a:endParaRPr lang="en-US" altLang="zh-TW" sz="1600" dirty="0">
              <a:solidFill>
                <a:schemeClr val="tx1"/>
              </a:solidFill>
              <a:latin typeface="Times New Roman" panose="02020603050405020304" pitchFamily="18" charset="0"/>
              <a:cs typeface="Times New Roman" panose="02020603050405020304" pitchFamily="18" charset="0"/>
            </a:endParaRPr>
          </a:p>
          <a:p>
            <a:pPr marL="266700" indent="-266700">
              <a:buFont typeface="+mj-lt"/>
              <a:buAutoNum type="arabicPeriod" startAt="2"/>
              <a:defRPr/>
            </a:pPr>
            <a:r>
              <a:rPr lang="zh-TW" altLang="en-US" sz="1600" b="1" dirty="0">
                <a:solidFill>
                  <a:schemeClr val="tx1"/>
                </a:solidFill>
                <a:latin typeface="Times New Roman" panose="02020603050405020304" pitchFamily="18" charset="0"/>
                <a:cs typeface="Times New Roman" panose="02020603050405020304" pitchFamily="18" charset="0"/>
              </a:rPr>
              <a:t>補助及諮詢輔導措施</a:t>
            </a:r>
            <a:r>
              <a:rPr lang="zh-TW" altLang="en-US" sz="1600" dirty="0">
                <a:solidFill>
                  <a:schemeClr val="tx1"/>
                </a:solidFill>
                <a:latin typeface="Times New Roman" panose="02020603050405020304" pitchFamily="18" charset="0"/>
                <a:cs typeface="Times New Roman" panose="02020603050405020304" pitchFamily="18" charset="0"/>
              </a:rPr>
              <a:t>：運用</a:t>
            </a:r>
            <a:r>
              <a:rPr lang="zh-TW" altLang="en-US" sz="1600" dirty="0">
                <a:solidFill>
                  <a:srgbClr val="C00000"/>
                </a:solidFill>
                <a:latin typeface="Times New Roman" panose="02020603050405020304" pitchFamily="18" charset="0"/>
                <a:cs typeface="Times New Roman" panose="02020603050405020304" pitchFamily="18" charset="0"/>
              </a:rPr>
              <a:t>多元就業開發方案</a:t>
            </a:r>
            <a:r>
              <a:rPr lang="zh-TW" altLang="en-US" sz="1600" dirty="0">
                <a:solidFill>
                  <a:schemeClr val="tx1"/>
                </a:solidFill>
                <a:latin typeface="Times New Roman" panose="02020603050405020304" pitchFamily="18" charset="0"/>
                <a:cs typeface="Times New Roman" panose="02020603050405020304" pitchFamily="18" charset="0"/>
              </a:rPr>
              <a:t>以及</a:t>
            </a:r>
            <a:r>
              <a:rPr lang="zh-TW" altLang="en-US" sz="1600" dirty="0">
                <a:solidFill>
                  <a:srgbClr val="C00000"/>
                </a:solidFill>
                <a:latin typeface="Times New Roman" panose="02020603050405020304" pitchFamily="18" charset="0"/>
                <a:cs typeface="Times New Roman" panose="02020603050405020304" pitchFamily="18" charset="0"/>
              </a:rPr>
              <a:t>培力就業計畫</a:t>
            </a:r>
            <a:r>
              <a:rPr lang="zh-TW" altLang="en-US" sz="1600" dirty="0">
                <a:solidFill>
                  <a:schemeClr val="tx1"/>
                </a:solidFill>
                <a:latin typeface="Times New Roman" panose="02020603050405020304" pitchFamily="18" charset="0"/>
                <a:cs typeface="Times New Roman" panose="02020603050405020304" pitchFamily="18" charset="0"/>
              </a:rPr>
              <a:t>，補助及輔導民間團體，合作創造就業機會，並鼓勵提出具有創新意涵之用人計畫，增益社會經濟發展，作為推動社會企業的具體行動方案。</a:t>
            </a:r>
          </a:p>
        </p:txBody>
      </p:sp>
      <p:sp>
        <p:nvSpPr>
          <p:cNvPr id="8" name="向右箭號 7"/>
          <p:cNvSpPr/>
          <p:nvPr/>
        </p:nvSpPr>
        <p:spPr>
          <a:xfrm>
            <a:off x="900113" y="1845469"/>
            <a:ext cx="258762" cy="431800"/>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矩形 8"/>
          <p:cNvSpPr/>
          <p:nvPr/>
        </p:nvSpPr>
        <p:spPr>
          <a:xfrm>
            <a:off x="323850" y="2924969"/>
            <a:ext cx="8642350" cy="1368425"/>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矩形 9"/>
          <p:cNvSpPr/>
          <p:nvPr/>
        </p:nvSpPr>
        <p:spPr>
          <a:xfrm>
            <a:off x="396875" y="3009107"/>
            <a:ext cx="503238" cy="1211262"/>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effectLst>
                  <a:outerShdw blurRad="38100" dist="38100" dir="2700000" algn="tl">
                    <a:srgbClr val="000000">
                      <a:alpha val="43137"/>
                    </a:srgbClr>
                  </a:outerShdw>
                </a:effectLst>
                <a:latin typeface="微軟正黑體" panose="020B0604030504040204" pitchFamily="34" charset="-120"/>
              </a:rPr>
              <a:t>經濟部</a:t>
            </a:r>
          </a:p>
        </p:txBody>
      </p:sp>
      <p:sp>
        <p:nvSpPr>
          <p:cNvPr id="11" name="矩形 10"/>
          <p:cNvSpPr/>
          <p:nvPr/>
        </p:nvSpPr>
        <p:spPr>
          <a:xfrm>
            <a:off x="1116013" y="2999582"/>
            <a:ext cx="7735887" cy="1220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266700" indent="-266700">
              <a:buFont typeface="+mj-lt"/>
              <a:buAutoNum type="arabicPeriod"/>
              <a:defRPr/>
            </a:pPr>
            <a:r>
              <a:rPr lang="zh-TW" altLang="en-US" sz="1600" b="1" dirty="0">
                <a:solidFill>
                  <a:schemeClr val="tx1"/>
                </a:solidFill>
                <a:latin typeface="Times New Roman" panose="02020603050405020304" pitchFamily="18" charset="0"/>
                <a:cs typeface="Times New Roman" panose="02020603050405020304" pitchFamily="18" charset="0"/>
              </a:rPr>
              <a:t>社企育成</a:t>
            </a:r>
            <a:r>
              <a:rPr lang="zh-TW" altLang="en-US" sz="1600" dirty="0">
                <a:solidFill>
                  <a:schemeClr val="tx1"/>
                </a:solidFill>
                <a:latin typeface="Times New Roman" panose="02020603050405020304" pitchFamily="18" charset="0"/>
                <a:cs typeface="Times New Roman" panose="02020603050405020304" pitchFamily="18" charset="0"/>
              </a:rPr>
              <a:t>：透過輔大、交大等育成中心培育新創社會企業。</a:t>
            </a:r>
          </a:p>
          <a:p>
            <a:pPr marL="266700" indent="-266700">
              <a:buFont typeface="+mj-lt"/>
              <a:buAutoNum type="arabicPeriod"/>
              <a:defRPr/>
            </a:pPr>
            <a:r>
              <a:rPr lang="zh-TW" altLang="en-US" sz="1600" b="1" dirty="0">
                <a:solidFill>
                  <a:schemeClr val="tx1"/>
                </a:solidFill>
                <a:latin typeface="Times New Roman" panose="02020603050405020304" pitchFamily="18" charset="0"/>
                <a:cs typeface="Times New Roman" panose="02020603050405020304" pitchFamily="18" charset="0"/>
              </a:rPr>
              <a:t>社企輔導</a:t>
            </a:r>
            <a:r>
              <a:rPr lang="zh-TW" altLang="en-US" sz="1600" dirty="0">
                <a:solidFill>
                  <a:schemeClr val="tx1"/>
                </a:solidFill>
                <a:latin typeface="Times New Roman" panose="02020603050405020304" pitchFamily="18" charset="0"/>
                <a:cs typeface="Times New Roman" panose="02020603050405020304" pitchFamily="18" charset="0"/>
              </a:rPr>
              <a:t>：透過財團法人輔導大愛感恩、富勝紡織等社企型公司。</a:t>
            </a:r>
          </a:p>
          <a:p>
            <a:pPr marL="266700" indent="-266700">
              <a:buFont typeface="+mj-lt"/>
              <a:buAutoNum type="arabicPeriod"/>
              <a:defRPr/>
            </a:pPr>
            <a:r>
              <a:rPr lang="en-US" altLang="zh-TW" sz="1600" b="1" dirty="0">
                <a:solidFill>
                  <a:schemeClr val="tx1"/>
                </a:solidFill>
                <a:latin typeface="Times New Roman" panose="02020603050405020304" pitchFamily="18" charset="0"/>
                <a:cs typeface="Times New Roman" panose="02020603050405020304" pitchFamily="18" charset="0"/>
              </a:rPr>
              <a:t>CSR</a:t>
            </a:r>
            <a:r>
              <a:rPr lang="zh-TW" altLang="en-US" sz="1600" b="1" dirty="0">
                <a:solidFill>
                  <a:schemeClr val="tx1"/>
                </a:solidFill>
                <a:latin typeface="Times New Roman" panose="02020603050405020304" pitchFamily="18" charset="0"/>
                <a:cs typeface="Times New Roman" panose="02020603050405020304" pitchFamily="18" charset="0"/>
              </a:rPr>
              <a:t>頒獎</a:t>
            </a:r>
            <a:r>
              <a:rPr lang="zh-TW" altLang="en-US" sz="1600" dirty="0">
                <a:solidFill>
                  <a:schemeClr val="tx1"/>
                </a:solidFill>
                <a:latin typeface="Times New Roman" panose="02020603050405020304" pitchFamily="18" charset="0"/>
                <a:cs typeface="Times New Roman" panose="02020603050405020304" pitchFamily="18" charset="0"/>
              </a:rPr>
              <a:t>：每年與法務部共同舉辦企業社會責任頒獎。</a:t>
            </a:r>
          </a:p>
          <a:p>
            <a:pPr marL="266700" indent="-266700">
              <a:buFont typeface="+mj-lt"/>
              <a:buAutoNum type="arabicPeriod"/>
              <a:defRPr/>
            </a:pPr>
            <a:r>
              <a:rPr lang="zh-TW" altLang="en-US" sz="1600" b="1" dirty="0">
                <a:solidFill>
                  <a:schemeClr val="tx1"/>
                </a:solidFill>
                <a:latin typeface="Times New Roman" panose="02020603050405020304" pitchFamily="18" charset="0"/>
                <a:cs typeface="Times New Roman" panose="02020603050405020304" pitchFamily="18" charset="0"/>
              </a:rPr>
              <a:t>法規調適</a:t>
            </a:r>
            <a:r>
              <a:rPr lang="zh-TW" altLang="en-US" sz="1600" dirty="0">
                <a:solidFill>
                  <a:schemeClr val="tx1"/>
                </a:solidFill>
                <a:latin typeface="Times New Roman" panose="02020603050405020304" pitchFamily="18" charset="0"/>
                <a:cs typeface="Times New Roman" panose="02020603050405020304" pitchFamily="18" charset="0"/>
              </a:rPr>
              <a:t>：透過法規調適機制，協助解決社會企業經營輔導法規問題。</a:t>
            </a:r>
          </a:p>
          <a:p>
            <a:pPr marL="266700" indent="-266700">
              <a:buFont typeface="+mj-lt"/>
              <a:buAutoNum type="arabicPeriod"/>
              <a:defRPr/>
            </a:pPr>
            <a:r>
              <a:rPr lang="zh-TW" altLang="en-US" sz="1600" b="1" dirty="0">
                <a:solidFill>
                  <a:schemeClr val="tx1"/>
                </a:solidFill>
                <a:latin typeface="Times New Roman" panose="02020603050405020304" pitchFamily="18" charset="0"/>
                <a:cs typeface="Times New Roman" panose="02020603050405020304" pitchFamily="18" charset="0"/>
              </a:rPr>
              <a:t>鼓勵財團法人投資社企型公司</a:t>
            </a:r>
            <a:r>
              <a:rPr lang="zh-TW" altLang="en-US" sz="1600" dirty="0">
                <a:solidFill>
                  <a:schemeClr val="tx1"/>
                </a:solidFill>
                <a:latin typeface="Times New Roman" panose="02020603050405020304" pitchFamily="18" charset="0"/>
                <a:cs typeface="Times New Roman" panose="02020603050405020304" pitchFamily="18" charset="0"/>
              </a:rPr>
              <a:t>：</a:t>
            </a:r>
            <a:r>
              <a:rPr lang="en-US" altLang="zh-TW" sz="1600" dirty="0">
                <a:solidFill>
                  <a:schemeClr val="tx1"/>
                </a:solidFill>
                <a:latin typeface="Times New Roman" panose="02020603050405020304" pitchFamily="18" charset="0"/>
                <a:cs typeface="Times New Roman" panose="02020603050405020304" pitchFamily="18" charset="0"/>
              </a:rPr>
              <a:t>102</a:t>
            </a:r>
            <a:r>
              <a:rPr lang="zh-TW" altLang="en-US" sz="1600" dirty="0">
                <a:solidFill>
                  <a:schemeClr val="tx1"/>
                </a:solidFill>
                <a:latin typeface="Times New Roman" panose="02020603050405020304" pitchFamily="18" charset="0"/>
                <a:cs typeface="Times New Roman" panose="02020603050405020304" pitchFamily="18" charset="0"/>
              </a:rPr>
              <a:t>年核准</a:t>
            </a:r>
            <a:r>
              <a:rPr lang="zh-TW" altLang="en-US" sz="1600" dirty="0">
                <a:solidFill>
                  <a:srgbClr val="C00000"/>
                </a:solidFill>
                <a:latin typeface="Times New Roman" panose="02020603050405020304" pitchFamily="18" charset="0"/>
                <a:cs typeface="Times New Roman" panose="02020603050405020304" pitchFamily="18" charset="0"/>
              </a:rPr>
              <a:t>工研院</a:t>
            </a:r>
            <a:r>
              <a:rPr lang="zh-TW" altLang="en-US" sz="1600" dirty="0">
                <a:solidFill>
                  <a:schemeClr val="tx1"/>
                </a:solidFill>
                <a:latin typeface="Times New Roman" panose="02020603050405020304" pitchFamily="18" charset="0"/>
                <a:cs typeface="Times New Roman" panose="02020603050405020304" pitchFamily="18" charset="0"/>
              </a:rPr>
              <a:t>成立</a:t>
            </a:r>
            <a:r>
              <a:rPr lang="zh-TW" altLang="en-US" sz="1600" b="1" dirty="0">
                <a:solidFill>
                  <a:schemeClr val="tx1"/>
                </a:solidFill>
                <a:latin typeface="Times New Roman" panose="02020603050405020304" pitchFamily="18" charset="0"/>
                <a:cs typeface="Times New Roman" panose="02020603050405020304" pitchFamily="18" charset="0"/>
              </a:rPr>
              <a:t>究心公益科技有限公司</a:t>
            </a:r>
            <a:r>
              <a:rPr lang="zh-TW" altLang="en-US" sz="1600" dirty="0">
                <a:solidFill>
                  <a:schemeClr val="tx1"/>
                </a:solidFill>
                <a:latin typeface="Times New Roman" panose="02020603050405020304" pitchFamily="18" charset="0"/>
                <a:cs typeface="Times New Roman" panose="02020603050405020304" pitchFamily="18" charset="0"/>
              </a:rPr>
              <a:t>。</a:t>
            </a:r>
          </a:p>
        </p:txBody>
      </p:sp>
      <p:sp>
        <p:nvSpPr>
          <p:cNvPr id="12" name="向右箭號 11"/>
          <p:cNvSpPr/>
          <p:nvPr/>
        </p:nvSpPr>
        <p:spPr>
          <a:xfrm>
            <a:off x="900113" y="3428207"/>
            <a:ext cx="258762" cy="433387"/>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p:nvPr/>
        </p:nvSpPr>
        <p:spPr>
          <a:xfrm>
            <a:off x="323850" y="4364832"/>
            <a:ext cx="8642350" cy="1008062"/>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矩形 13"/>
          <p:cNvSpPr/>
          <p:nvPr/>
        </p:nvSpPr>
        <p:spPr>
          <a:xfrm>
            <a:off x="396875" y="4448969"/>
            <a:ext cx="504825" cy="852488"/>
          </a:xfrm>
          <a:prstGeom prst="rect">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effectLst>
                  <a:outerShdw blurRad="38100" dist="38100" dir="2700000" algn="tl">
                    <a:srgbClr val="000000">
                      <a:alpha val="43137"/>
                    </a:srgbClr>
                  </a:outerShdw>
                </a:effectLst>
                <a:latin typeface="微軟正黑體" panose="020B0604030504040204" pitchFamily="34" charset="-120"/>
              </a:rPr>
              <a:t>內政部</a:t>
            </a:r>
          </a:p>
        </p:txBody>
      </p:sp>
      <p:sp>
        <p:nvSpPr>
          <p:cNvPr id="15" name="矩形 14"/>
          <p:cNvSpPr/>
          <p:nvPr/>
        </p:nvSpPr>
        <p:spPr>
          <a:xfrm>
            <a:off x="1117600" y="4439444"/>
            <a:ext cx="7734300" cy="8620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266700" indent="-266700">
              <a:buFont typeface="Wingdings" panose="05000000000000000000" pitchFamily="2" charset="2"/>
              <a:buChar char="n"/>
              <a:defRPr/>
            </a:pPr>
            <a:r>
              <a:rPr lang="zh-TW" altLang="en-US" sz="1600" b="1" dirty="0">
                <a:solidFill>
                  <a:schemeClr val="tx1"/>
                </a:solidFill>
                <a:latin typeface="Times New Roman" panose="02020603050405020304" pitchFamily="18" charset="0"/>
                <a:cs typeface="Times New Roman" panose="02020603050405020304" pitchFamily="18" charset="0"/>
              </a:rPr>
              <a:t>推動社企型合作社</a:t>
            </a:r>
            <a:r>
              <a:rPr lang="zh-TW" altLang="en-US" sz="1600" dirty="0">
                <a:solidFill>
                  <a:schemeClr val="tx1"/>
                </a:solidFill>
                <a:latin typeface="Times New Roman" panose="02020603050405020304" pitchFamily="18" charset="0"/>
                <a:cs typeface="Times New Roman" panose="02020603050405020304" pitchFamily="18" charset="0"/>
              </a:rPr>
              <a:t>：為協助合作社型態之社會企業發展，</a:t>
            </a:r>
            <a:r>
              <a:rPr lang="zh-TW" altLang="en-US" sz="1600" dirty="0">
                <a:solidFill>
                  <a:srgbClr val="C00000"/>
                </a:solidFill>
                <a:latin typeface="Times New Roman" panose="02020603050405020304" pitchFamily="18" charset="0"/>
                <a:cs typeface="Times New Roman" panose="02020603050405020304" pitchFamily="18" charset="0"/>
              </a:rPr>
              <a:t>檢修合作社法規</a:t>
            </a:r>
            <a:r>
              <a:rPr lang="zh-TW" altLang="en-US" sz="1600" dirty="0">
                <a:solidFill>
                  <a:schemeClr val="tx1"/>
                </a:solidFill>
                <a:latin typeface="Times New Roman" panose="02020603050405020304" pitchFamily="18" charset="0"/>
                <a:cs typeface="Times New Roman" panose="02020603050405020304" pitchFamily="18" charset="0"/>
              </a:rPr>
              <a:t>，朝法規鬆綁政策方向修正、</a:t>
            </a:r>
            <a:r>
              <a:rPr lang="zh-TW" altLang="en-US" sz="1600" dirty="0">
                <a:solidFill>
                  <a:srgbClr val="C00000"/>
                </a:solidFill>
                <a:latin typeface="Times New Roman" panose="02020603050405020304" pitchFamily="18" charset="0"/>
                <a:cs typeface="Times New Roman" panose="02020603050405020304" pitchFamily="18" charset="0"/>
              </a:rPr>
              <a:t>籌組輔導、合作社幹部教育訓練</a:t>
            </a:r>
            <a:r>
              <a:rPr lang="zh-TW" altLang="en-US" sz="1600" dirty="0">
                <a:solidFill>
                  <a:schemeClr val="tx1"/>
                </a:solidFill>
                <a:latin typeface="Times New Roman" panose="02020603050405020304" pitchFamily="18" charset="0"/>
                <a:cs typeface="Times New Roman" panose="02020603050405020304" pitchFamily="18" charset="0"/>
              </a:rPr>
              <a:t>以提升組織經營管理知能、</a:t>
            </a:r>
            <a:r>
              <a:rPr lang="zh-TW" altLang="en-US" sz="1600" dirty="0">
                <a:solidFill>
                  <a:srgbClr val="C00000"/>
                </a:solidFill>
                <a:latin typeface="Times New Roman" panose="02020603050405020304" pitchFamily="18" charset="0"/>
                <a:cs typeface="Times New Roman" panose="02020603050405020304" pitchFamily="18" charset="0"/>
              </a:rPr>
              <a:t>辦理國際合作社節</a:t>
            </a:r>
            <a:r>
              <a:rPr lang="zh-TW" altLang="en-US" sz="1600" dirty="0">
                <a:solidFill>
                  <a:schemeClr val="tx1"/>
                </a:solidFill>
                <a:latin typeface="Times New Roman" panose="02020603050405020304" pitchFamily="18" charset="0"/>
                <a:cs typeface="Times New Roman" panose="02020603050405020304" pitchFamily="18" charset="0"/>
              </a:rPr>
              <a:t>系列活動及</a:t>
            </a:r>
            <a:r>
              <a:rPr lang="zh-TW" altLang="en-US" sz="1600" dirty="0">
                <a:solidFill>
                  <a:srgbClr val="C00000"/>
                </a:solidFill>
                <a:latin typeface="Times New Roman" panose="02020603050405020304" pitchFamily="18" charset="0"/>
                <a:cs typeface="Times New Roman" panose="02020603050405020304" pitchFamily="18" charset="0"/>
              </a:rPr>
              <a:t>儲蓄互助社推廣</a:t>
            </a:r>
            <a:r>
              <a:rPr lang="zh-TW" altLang="en-US" sz="1600" dirty="0">
                <a:solidFill>
                  <a:schemeClr val="tx1"/>
                </a:solidFill>
                <a:latin typeface="Times New Roman" panose="02020603050405020304" pitchFamily="18" charset="0"/>
                <a:cs typeface="Times New Roman" panose="02020603050405020304" pitchFamily="18" charset="0"/>
              </a:rPr>
              <a:t>，宣導合作事業並營造有利發展環境。</a:t>
            </a:r>
          </a:p>
        </p:txBody>
      </p:sp>
      <p:sp>
        <p:nvSpPr>
          <p:cNvPr id="16" name="向右箭號 15"/>
          <p:cNvSpPr/>
          <p:nvPr/>
        </p:nvSpPr>
        <p:spPr>
          <a:xfrm>
            <a:off x="901700" y="4653757"/>
            <a:ext cx="257175" cy="431800"/>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矩形 16"/>
          <p:cNvSpPr/>
          <p:nvPr/>
        </p:nvSpPr>
        <p:spPr>
          <a:xfrm>
            <a:off x="323850" y="5444332"/>
            <a:ext cx="4249738" cy="1081087"/>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矩形 17"/>
          <p:cNvSpPr/>
          <p:nvPr/>
        </p:nvSpPr>
        <p:spPr>
          <a:xfrm>
            <a:off x="396875" y="5530057"/>
            <a:ext cx="503238" cy="922337"/>
          </a:xfrm>
          <a:prstGeom prst="rect">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effectLst>
                  <a:outerShdw blurRad="38100" dist="38100" dir="2700000" algn="tl">
                    <a:srgbClr val="000000">
                      <a:alpha val="43137"/>
                    </a:srgbClr>
                  </a:outerShdw>
                </a:effectLst>
                <a:latin typeface="微軟正黑體" panose="020B0604030504040204" pitchFamily="34" charset="-120"/>
              </a:rPr>
              <a:t>衛福部</a:t>
            </a:r>
          </a:p>
        </p:txBody>
      </p:sp>
      <p:sp>
        <p:nvSpPr>
          <p:cNvPr id="19" name="矩形 18"/>
          <p:cNvSpPr/>
          <p:nvPr/>
        </p:nvSpPr>
        <p:spPr>
          <a:xfrm>
            <a:off x="1116013" y="5518944"/>
            <a:ext cx="3384550" cy="933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266700" indent="-266700">
              <a:buFont typeface="Wingdings" panose="05000000000000000000" pitchFamily="2" charset="2"/>
              <a:buChar char="n"/>
              <a:defRPr/>
            </a:pPr>
            <a:r>
              <a:rPr lang="zh-TW" altLang="en-US" sz="1600" b="1" dirty="0">
                <a:solidFill>
                  <a:schemeClr val="tx1"/>
                </a:solidFill>
                <a:latin typeface="Times New Roman" panose="02020603050405020304" pitchFamily="18" charset="0"/>
                <a:cs typeface="Times New Roman" panose="02020603050405020304" pitchFamily="18" charset="0"/>
              </a:rPr>
              <a:t>鼓勵財團法人投資社會企業：</a:t>
            </a:r>
            <a:r>
              <a:rPr lang="zh-TW" altLang="en-US" sz="1600" b="1" dirty="0">
                <a:solidFill>
                  <a:srgbClr val="C00000"/>
                </a:solidFill>
                <a:latin typeface="Times New Roman" panose="02020603050405020304" pitchFamily="18" charset="0"/>
                <a:cs typeface="Times New Roman" panose="02020603050405020304" pitchFamily="18" charset="0"/>
              </a:rPr>
              <a:t>財團法人愛盲基金會</a:t>
            </a:r>
            <a:r>
              <a:rPr lang="zh-TW" altLang="en-US" sz="1600" dirty="0">
                <a:solidFill>
                  <a:schemeClr val="tx1"/>
                </a:solidFill>
                <a:latin typeface="Times New Roman" panose="02020603050405020304" pitchFamily="18" charset="0"/>
                <a:cs typeface="Times New Roman" panose="02020603050405020304" pitchFamily="18" charset="0"/>
              </a:rPr>
              <a:t>投資</a:t>
            </a:r>
            <a:r>
              <a:rPr lang="zh-TW" altLang="en-US" sz="1600" b="1" dirty="0">
                <a:solidFill>
                  <a:schemeClr val="tx1"/>
                </a:solidFill>
                <a:latin typeface="Times New Roman" panose="02020603050405020304" pitchFamily="18" charset="0"/>
                <a:cs typeface="Times New Roman" panose="02020603050405020304" pitchFamily="18" charset="0"/>
              </a:rPr>
              <a:t>黑暗對話社會企業</a:t>
            </a:r>
            <a:r>
              <a:rPr lang="zh-TW" altLang="en-US" sz="1600" dirty="0">
                <a:solidFill>
                  <a:schemeClr val="tx1"/>
                </a:solidFill>
                <a:latin typeface="Times New Roman" panose="02020603050405020304" pitchFamily="18" charset="0"/>
                <a:cs typeface="Times New Roman" panose="02020603050405020304" pitchFamily="18" charset="0"/>
              </a:rPr>
              <a:t>及</a:t>
            </a:r>
            <a:r>
              <a:rPr lang="zh-TW" altLang="en-US" sz="1600" b="1" dirty="0">
                <a:solidFill>
                  <a:schemeClr val="tx1"/>
                </a:solidFill>
                <a:latin typeface="Times New Roman" panose="02020603050405020304" pitchFamily="18" charset="0"/>
                <a:cs typeface="Times New Roman" panose="02020603050405020304" pitchFamily="18" charset="0"/>
              </a:rPr>
              <a:t>多扶事業</a:t>
            </a:r>
            <a:r>
              <a:rPr lang="zh-TW" altLang="en-US" sz="1600" dirty="0">
                <a:solidFill>
                  <a:schemeClr val="tx1"/>
                </a:solidFill>
                <a:latin typeface="Times New Roman" panose="02020603050405020304" pitchFamily="18" charset="0"/>
                <a:cs typeface="Times New Roman" panose="02020603050405020304" pitchFamily="18" charset="0"/>
              </a:rPr>
              <a:t>有限公司</a:t>
            </a:r>
            <a:r>
              <a:rPr lang="zh-TW" altLang="en-US" sz="1600" b="1" dirty="0">
                <a:solidFill>
                  <a:schemeClr val="tx1"/>
                </a:solidFill>
                <a:latin typeface="Times New Roman" panose="02020603050405020304" pitchFamily="18" charset="0"/>
                <a:cs typeface="Times New Roman" panose="02020603050405020304" pitchFamily="18" charset="0"/>
              </a:rPr>
              <a:t>。</a:t>
            </a:r>
            <a:endParaRPr lang="zh-TW" altLang="en-US" sz="1600" dirty="0">
              <a:solidFill>
                <a:schemeClr val="tx1"/>
              </a:solidFill>
              <a:latin typeface="Times New Roman" panose="02020603050405020304" pitchFamily="18" charset="0"/>
              <a:cs typeface="Times New Roman" panose="02020603050405020304" pitchFamily="18" charset="0"/>
            </a:endParaRPr>
          </a:p>
        </p:txBody>
      </p:sp>
      <p:sp>
        <p:nvSpPr>
          <p:cNvPr id="20" name="向右箭號 19"/>
          <p:cNvSpPr/>
          <p:nvPr/>
        </p:nvSpPr>
        <p:spPr>
          <a:xfrm>
            <a:off x="900113" y="5733257"/>
            <a:ext cx="258762" cy="431800"/>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 name="矩形 20"/>
          <p:cNvSpPr/>
          <p:nvPr/>
        </p:nvSpPr>
        <p:spPr>
          <a:xfrm>
            <a:off x="4716463" y="5444332"/>
            <a:ext cx="4249737" cy="1081087"/>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 name="矩形 21"/>
          <p:cNvSpPr/>
          <p:nvPr/>
        </p:nvSpPr>
        <p:spPr>
          <a:xfrm>
            <a:off x="4789488" y="5530057"/>
            <a:ext cx="503237" cy="922337"/>
          </a:xfrm>
          <a:prstGeom prst="rect">
            <a:avLst/>
          </a:prstGeom>
          <a:solidFill>
            <a:schemeClr val="bg1"/>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effectLst>
                  <a:outerShdw blurRad="38100" dist="38100" dir="2700000" algn="tl">
                    <a:srgbClr val="000000">
                      <a:alpha val="43137"/>
                    </a:srgbClr>
                  </a:outerShdw>
                </a:effectLst>
                <a:latin typeface="微軟正黑體" panose="020B0604030504040204" pitchFamily="34" charset="-120"/>
              </a:rPr>
              <a:t>金管會</a:t>
            </a:r>
          </a:p>
        </p:txBody>
      </p:sp>
      <p:sp>
        <p:nvSpPr>
          <p:cNvPr id="23" name="矩形 22"/>
          <p:cNvSpPr/>
          <p:nvPr/>
        </p:nvSpPr>
        <p:spPr>
          <a:xfrm>
            <a:off x="5508625" y="5518944"/>
            <a:ext cx="3384550" cy="933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266700" indent="-266700">
              <a:buFont typeface="Wingdings" panose="05000000000000000000" pitchFamily="2" charset="2"/>
              <a:buChar char="n"/>
              <a:defRPr/>
            </a:pPr>
            <a:r>
              <a:rPr lang="zh-TW" altLang="en-US" sz="1600" dirty="0">
                <a:solidFill>
                  <a:schemeClr val="tx1"/>
                </a:solidFill>
                <a:latin typeface="Times New Roman" panose="02020603050405020304" pitchFamily="18" charset="0"/>
                <a:cs typeface="Times New Roman" panose="02020603050405020304" pitchFamily="18" charset="0"/>
              </a:rPr>
              <a:t>自</a:t>
            </a:r>
            <a:r>
              <a:rPr lang="en-US" altLang="zh-TW" sz="1600" dirty="0">
                <a:solidFill>
                  <a:schemeClr val="tx1"/>
                </a:solidFill>
                <a:latin typeface="Times New Roman" panose="02020603050405020304" pitchFamily="18" charset="0"/>
                <a:cs typeface="Times New Roman" panose="02020603050405020304" pitchFamily="18" charset="0"/>
              </a:rPr>
              <a:t>102</a:t>
            </a:r>
            <a:r>
              <a:rPr lang="zh-TW" altLang="en-US" sz="1600" dirty="0">
                <a:solidFill>
                  <a:schemeClr val="tx1"/>
                </a:solidFill>
                <a:latin typeface="Times New Roman" panose="02020603050405020304" pitchFamily="18" charset="0"/>
                <a:cs typeface="Times New Roman" panose="02020603050405020304" pitchFamily="18" charset="0"/>
              </a:rPr>
              <a:t>年籌設</a:t>
            </a:r>
            <a:r>
              <a:rPr lang="zh-TW" altLang="en-US" sz="1600" b="1" dirty="0">
                <a:solidFill>
                  <a:schemeClr val="tx1"/>
                </a:solidFill>
                <a:latin typeface="Times New Roman" panose="02020603050405020304" pitchFamily="18" charset="0"/>
                <a:cs typeface="Times New Roman" panose="02020603050405020304" pitchFamily="18" charset="0"/>
              </a:rPr>
              <a:t>創櫃板</a:t>
            </a:r>
            <a:r>
              <a:rPr lang="zh-TW" altLang="en-US" sz="1600" dirty="0">
                <a:solidFill>
                  <a:schemeClr val="tx1"/>
                </a:solidFill>
                <a:latin typeface="Times New Roman" panose="02020603050405020304" pitchFamily="18" charset="0"/>
                <a:cs typeface="Times New Roman" panose="02020603050405020304" pitchFamily="18" charset="0"/>
              </a:rPr>
              <a:t>起即積極輔導社會企業登錄，目前</a:t>
            </a:r>
            <a:r>
              <a:rPr lang="zh-TW" altLang="en-US" sz="1600" b="1" dirty="0">
                <a:solidFill>
                  <a:srgbClr val="C00000"/>
                </a:solidFill>
                <a:latin typeface="Times New Roman" panose="02020603050405020304" pitchFamily="18" charset="0"/>
                <a:cs typeface="Times New Roman" panose="02020603050405020304" pitchFamily="18" charset="0"/>
              </a:rPr>
              <a:t>多扶事業</a:t>
            </a:r>
            <a:r>
              <a:rPr lang="zh-TW" altLang="en-US" sz="1600" dirty="0">
                <a:solidFill>
                  <a:schemeClr val="tx1"/>
                </a:solidFill>
                <a:latin typeface="Times New Roman" panose="02020603050405020304" pitchFamily="18" charset="0"/>
                <a:cs typeface="Times New Roman" panose="02020603050405020304" pitchFamily="18" charset="0"/>
              </a:rPr>
              <a:t>及</a:t>
            </a:r>
            <a:r>
              <a:rPr lang="zh-TW" altLang="en-US" sz="1600" b="1" dirty="0">
                <a:solidFill>
                  <a:srgbClr val="C00000"/>
                </a:solidFill>
                <a:latin typeface="Times New Roman" panose="02020603050405020304" pitchFamily="18" charset="0"/>
                <a:cs typeface="Times New Roman" panose="02020603050405020304" pitchFamily="18" charset="0"/>
              </a:rPr>
              <a:t>生態綠</a:t>
            </a:r>
            <a:r>
              <a:rPr lang="zh-TW" altLang="en-US" sz="1600" dirty="0">
                <a:solidFill>
                  <a:srgbClr val="C00000"/>
                </a:solidFill>
                <a:latin typeface="Times New Roman" panose="02020603050405020304" pitchFamily="18" charset="0"/>
                <a:cs typeface="Times New Roman" panose="02020603050405020304" pitchFamily="18" charset="0"/>
              </a:rPr>
              <a:t> </a:t>
            </a:r>
            <a:r>
              <a:rPr lang="en-US" altLang="zh-TW" sz="1600" dirty="0">
                <a:solidFill>
                  <a:srgbClr val="C00000"/>
                </a:solidFill>
                <a:latin typeface="Times New Roman" panose="02020603050405020304" pitchFamily="18" charset="0"/>
                <a:cs typeface="Times New Roman" panose="02020603050405020304" pitchFamily="18" charset="0"/>
              </a:rPr>
              <a:t>(</a:t>
            </a:r>
            <a:r>
              <a:rPr lang="zh-TW" altLang="en-US" sz="1600" dirty="0">
                <a:solidFill>
                  <a:srgbClr val="C00000"/>
                </a:solidFill>
                <a:latin typeface="Times New Roman" panose="02020603050405020304" pitchFamily="18" charset="0"/>
                <a:cs typeface="Times New Roman" panose="02020603050405020304" pitchFamily="18" charset="0"/>
              </a:rPr>
              <a:t>股</a:t>
            </a:r>
            <a:r>
              <a:rPr lang="en-US" altLang="zh-TW" sz="1600" dirty="0">
                <a:solidFill>
                  <a:srgbClr val="C00000"/>
                </a:solidFill>
                <a:latin typeface="Times New Roman" panose="02020603050405020304" pitchFamily="18" charset="0"/>
                <a:cs typeface="Times New Roman" panose="02020603050405020304" pitchFamily="18" charset="0"/>
              </a:rPr>
              <a:t>)</a:t>
            </a:r>
            <a:r>
              <a:rPr lang="zh-TW" altLang="en-US" sz="1600" dirty="0">
                <a:solidFill>
                  <a:srgbClr val="C00000"/>
                </a:solidFill>
                <a:latin typeface="Times New Roman" panose="02020603050405020304" pitchFamily="18" charset="0"/>
                <a:cs typeface="Times New Roman" panose="02020603050405020304" pitchFamily="18" charset="0"/>
              </a:rPr>
              <a:t> </a:t>
            </a:r>
            <a:r>
              <a:rPr lang="zh-TW" altLang="en-US" sz="1600" dirty="0">
                <a:solidFill>
                  <a:schemeClr val="tx1"/>
                </a:solidFill>
                <a:latin typeface="Times New Roman" panose="02020603050405020304" pitchFamily="18" charset="0"/>
                <a:cs typeface="Times New Roman" panose="02020603050405020304" pitchFamily="18" charset="0"/>
              </a:rPr>
              <a:t>等已完成登錄，期未來能朝興櫃，甚至上市上櫃發展。</a:t>
            </a:r>
          </a:p>
        </p:txBody>
      </p:sp>
      <p:sp>
        <p:nvSpPr>
          <p:cNvPr id="24" name="向右箭號 23"/>
          <p:cNvSpPr/>
          <p:nvPr/>
        </p:nvSpPr>
        <p:spPr>
          <a:xfrm>
            <a:off x="5292725" y="5733257"/>
            <a:ext cx="258763" cy="431800"/>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5" name="內容版面配置區 2"/>
          <p:cNvSpPr txBox="1">
            <a:spLocks/>
          </p:cNvSpPr>
          <p:nvPr/>
        </p:nvSpPr>
        <p:spPr bwMode="auto">
          <a:xfrm>
            <a:off x="323850" y="523083"/>
            <a:ext cx="806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fontAlgn="base">
              <a:spcBef>
                <a:spcPct val="20000"/>
              </a:spcBef>
              <a:spcAft>
                <a:spcPct val="0"/>
              </a:spcAft>
              <a:buClr>
                <a:schemeClr val="accent1"/>
              </a:buClr>
              <a:buSzPct val="100000"/>
              <a:buFont typeface="Wingdings" pitchFamily="2" charset="2"/>
              <a:buChar char="l"/>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Wingdings" pitchFamily="2" charset="2"/>
              <a:buChar char="Ø"/>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365125" indent="-365125" algn="just">
              <a:lnSpc>
                <a:spcPct val="90000"/>
              </a:lnSpc>
              <a:buFont typeface="Wingdings" pitchFamily="2" charset="2"/>
              <a:buChar char="n"/>
              <a:defRPr/>
            </a:pPr>
            <a:r>
              <a:rPr kumimoji="0" lang="zh-TW" altLang="en-US" sz="2800" b="1" dirty="0" smtClean="0">
                <a:solidFill>
                  <a:srgbClr val="0000FF"/>
                </a:solidFill>
                <a:effectLst>
                  <a:outerShdw blurRad="38100" dist="38100" dir="2700000" algn="tl">
                    <a:srgbClr val="C0C0C0"/>
                  </a:outerShdw>
                </a:effectLst>
                <a:latin typeface="微軟正黑體" pitchFamily="34" charset="-120"/>
              </a:rPr>
              <a:t>現行相關政策</a:t>
            </a:r>
            <a:endParaRPr lang="zh-TW" altLang="en-US" b="1" dirty="0">
              <a:solidFill>
                <a:srgbClr val="0000FF"/>
              </a:solidFill>
              <a:effectLst>
                <a:outerShdw blurRad="38100" dist="38100" dir="2700000" algn="tl">
                  <a:srgbClr val="C0C0C0"/>
                </a:outerShdw>
              </a:effectLst>
              <a:latin typeface="+mn-ea"/>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投影片編號版面配置區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BC2E3DE8-9EAF-45C1-90A2-9CEFF35AC9FF}" type="slidenum">
              <a:rPr kumimoji="0" lang="zh-TW" altLang="en-US" smtClean="0"/>
              <a:pPr eaLnBrk="1" hangingPunct="1"/>
              <a:t>12</a:t>
            </a:fld>
            <a:endParaRPr kumimoji="0" lang="zh-TW" altLang="en-US" smtClean="0"/>
          </a:p>
        </p:txBody>
      </p:sp>
      <p:graphicFrame>
        <p:nvGraphicFramePr>
          <p:cNvPr id="5" name="表格 4"/>
          <p:cNvGraphicFramePr>
            <a:graphicFrameLocks noGrp="1"/>
          </p:cNvGraphicFramePr>
          <p:nvPr/>
        </p:nvGraphicFramePr>
        <p:xfrm>
          <a:off x="468313" y="1557338"/>
          <a:ext cx="7920037" cy="4864120"/>
        </p:xfrm>
        <a:graphic>
          <a:graphicData uri="http://schemas.openxmlformats.org/drawingml/2006/table">
            <a:tbl>
              <a:tblPr/>
              <a:tblGrid>
                <a:gridCol w="958492"/>
                <a:gridCol w="6961545"/>
              </a:tblGrid>
              <a:tr h="986506">
                <a:tc>
                  <a:txBody>
                    <a:bodyPr/>
                    <a:lstStyle>
                      <a:lvl1pPr>
                        <a:lnSpc>
                          <a:spcPct val="90000"/>
                        </a:lnSpc>
                        <a:spcBef>
                          <a:spcPts val="1000"/>
                        </a:spcBef>
                        <a:buFont typeface="Arial" pitchFamily="34" charset="0"/>
                        <a:defRPr kumimoji="1" sz="2400">
                          <a:solidFill>
                            <a:schemeClr val="tx1"/>
                          </a:solidFill>
                          <a:latin typeface="Arial" pitchFamily="34" charset="0"/>
                          <a:ea typeface="文鼎圓體M" charset="-120"/>
                          <a:cs typeface="Arial" pitchFamily="34" charset="0"/>
                        </a:defRPr>
                      </a:lvl1pPr>
                      <a:lvl2pPr marL="742950" indent="-285750">
                        <a:lnSpc>
                          <a:spcPct val="90000"/>
                        </a:lnSpc>
                        <a:spcBef>
                          <a:spcPts val="500"/>
                        </a:spcBef>
                        <a:buFont typeface="Arial" pitchFamily="34" charset="0"/>
                        <a:defRPr kumimoji="1" sz="2000">
                          <a:solidFill>
                            <a:schemeClr val="tx1"/>
                          </a:solidFill>
                          <a:latin typeface="Arial" pitchFamily="34" charset="0"/>
                          <a:ea typeface="文鼎圓體M" charset="-120"/>
                          <a:cs typeface="Arial" pitchFamily="34" charset="0"/>
                        </a:defRPr>
                      </a:lvl2pPr>
                      <a:lvl3pPr marL="1143000" indent="-228600">
                        <a:lnSpc>
                          <a:spcPct val="90000"/>
                        </a:lnSpc>
                        <a:spcBef>
                          <a:spcPts val="500"/>
                        </a:spcBef>
                        <a:buFont typeface="Arial" pitchFamily="34" charset="0"/>
                        <a:defRPr kumimoji="1">
                          <a:solidFill>
                            <a:schemeClr val="tx1"/>
                          </a:solidFill>
                          <a:latin typeface="Arial" pitchFamily="34" charset="0"/>
                          <a:ea typeface="文鼎圓體M" charset="-120"/>
                          <a:cs typeface="Arial" pitchFamily="34" charset="0"/>
                        </a:defRPr>
                      </a:lvl3pPr>
                      <a:lvl4pPr marL="1600200" indent="-228600">
                        <a:lnSpc>
                          <a:spcPct val="90000"/>
                        </a:lnSpc>
                        <a:spcBef>
                          <a:spcPts val="500"/>
                        </a:spcBef>
                        <a:buFont typeface="Arial" pitchFamily="34" charset="0"/>
                        <a:defRPr kumimoji="1" sz="1600">
                          <a:solidFill>
                            <a:schemeClr val="tx1"/>
                          </a:solidFill>
                          <a:latin typeface="Arial" pitchFamily="34" charset="0"/>
                          <a:ea typeface="文鼎圓體M" charset="-120"/>
                          <a:cs typeface="Arial" pitchFamily="34" charset="0"/>
                        </a:defRPr>
                      </a:lvl4pPr>
                      <a:lvl5pPr marL="2057400" indent="-228600">
                        <a:lnSpc>
                          <a:spcPct val="90000"/>
                        </a:lnSpc>
                        <a:spcBef>
                          <a:spcPts val="500"/>
                        </a:spcBef>
                        <a:buFont typeface="Arial" pitchFamily="34" charset="0"/>
                        <a:defRPr kumimoji="1" sz="1600">
                          <a:solidFill>
                            <a:schemeClr val="tx1"/>
                          </a:solidFill>
                          <a:latin typeface="Arial" pitchFamily="34" charset="0"/>
                          <a:ea typeface="文鼎圓體M" charset="-120"/>
                          <a:cs typeface="Arial" pitchFamily="34" charset="0"/>
                        </a:defRPr>
                      </a:lvl5pPr>
                      <a:lvl6pPr marL="2514600" indent="-228600" fontAlgn="base">
                        <a:lnSpc>
                          <a:spcPct val="90000"/>
                        </a:lnSpc>
                        <a:spcBef>
                          <a:spcPts val="500"/>
                        </a:spcBef>
                        <a:spcAft>
                          <a:spcPct val="0"/>
                        </a:spcAft>
                        <a:buFont typeface="Arial" pitchFamily="34" charset="0"/>
                        <a:defRPr kumimoji="1" sz="1600">
                          <a:solidFill>
                            <a:schemeClr val="tx1"/>
                          </a:solidFill>
                          <a:latin typeface="Arial" pitchFamily="34" charset="0"/>
                          <a:ea typeface="文鼎圓體M" charset="-120"/>
                          <a:cs typeface="Arial" pitchFamily="34" charset="0"/>
                        </a:defRPr>
                      </a:lvl6pPr>
                      <a:lvl7pPr marL="2971800" indent="-228600" fontAlgn="base">
                        <a:lnSpc>
                          <a:spcPct val="90000"/>
                        </a:lnSpc>
                        <a:spcBef>
                          <a:spcPts val="500"/>
                        </a:spcBef>
                        <a:spcAft>
                          <a:spcPct val="0"/>
                        </a:spcAft>
                        <a:buFont typeface="Arial" pitchFamily="34" charset="0"/>
                        <a:defRPr kumimoji="1" sz="1600">
                          <a:solidFill>
                            <a:schemeClr val="tx1"/>
                          </a:solidFill>
                          <a:latin typeface="Arial" pitchFamily="34" charset="0"/>
                          <a:ea typeface="文鼎圓體M" charset="-120"/>
                          <a:cs typeface="Arial" pitchFamily="34" charset="0"/>
                        </a:defRPr>
                      </a:lvl7pPr>
                      <a:lvl8pPr marL="3429000" indent="-228600" fontAlgn="base">
                        <a:lnSpc>
                          <a:spcPct val="90000"/>
                        </a:lnSpc>
                        <a:spcBef>
                          <a:spcPts val="500"/>
                        </a:spcBef>
                        <a:spcAft>
                          <a:spcPct val="0"/>
                        </a:spcAft>
                        <a:buFont typeface="Arial" pitchFamily="34" charset="0"/>
                        <a:defRPr kumimoji="1" sz="1600">
                          <a:solidFill>
                            <a:schemeClr val="tx1"/>
                          </a:solidFill>
                          <a:latin typeface="Arial" pitchFamily="34" charset="0"/>
                          <a:ea typeface="文鼎圓體M" charset="-120"/>
                          <a:cs typeface="Arial" pitchFamily="34" charset="0"/>
                        </a:defRPr>
                      </a:lvl8pPr>
                      <a:lvl9pPr marL="3886200" indent="-228600" fontAlgn="base">
                        <a:lnSpc>
                          <a:spcPct val="90000"/>
                        </a:lnSpc>
                        <a:spcBef>
                          <a:spcPts val="500"/>
                        </a:spcBef>
                        <a:spcAft>
                          <a:spcPct val="0"/>
                        </a:spcAft>
                        <a:buFont typeface="Arial" pitchFamily="34" charset="0"/>
                        <a:defRPr kumimoji="1" sz="1600">
                          <a:solidFill>
                            <a:schemeClr val="tx1"/>
                          </a:solidFill>
                          <a:latin typeface="Arial" pitchFamily="34" charset="0"/>
                          <a:ea typeface="文鼎圓體M" charset="-120"/>
                          <a:cs typeface="Arial" pitchFamily="34" charset="0"/>
                        </a:defRPr>
                      </a:lvl9pPr>
                    </a:lstStyle>
                    <a:p>
                      <a:pPr marL="0" marR="0" lvl="0" indent="0" algn="ctr" defTabSz="914400" rtl="0" eaLnBrk="0" fontAlgn="base" latinLnBrk="0" hangingPunct="0">
                        <a:lnSpc>
                          <a:spcPct val="120000"/>
                        </a:lnSpc>
                        <a:spcBef>
                          <a:spcPct val="0"/>
                        </a:spcBef>
                        <a:spcAft>
                          <a:spcPts val="600"/>
                        </a:spcAft>
                        <a:buClrTx/>
                        <a:buSzTx/>
                        <a:buFontTx/>
                        <a:buNone/>
                        <a:tabLst/>
                      </a:pPr>
                      <a:r>
                        <a:rPr kumimoji="1" lang="zh-TW" alt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願景</a:t>
                      </a:r>
                    </a:p>
                  </a:txBody>
                  <a:tcPr marL="45715" marR="45715" marT="45708" marB="457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nSpc>
                          <a:spcPct val="90000"/>
                        </a:lnSpc>
                        <a:spcBef>
                          <a:spcPts val="1000"/>
                        </a:spcBef>
                        <a:buFont typeface="Arial" pitchFamily="34" charset="0"/>
                        <a:defRPr kumimoji="1" sz="2400">
                          <a:solidFill>
                            <a:schemeClr val="tx1"/>
                          </a:solidFill>
                          <a:latin typeface="Arial" pitchFamily="34" charset="0"/>
                          <a:ea typeface="文鼎圓體M" charset="-120"/>
                          <a:cs typeface="Arial" pitchFamily="34" charset="0"/>
                        </a:defRPr>
                      </a:lvl1pPr>
                      <a:lvl2pPr marL="266700" indent="-266700">
                        <a:lnSpc>
                          <a:spcPct val="90000"/>
                        </a:lnSpc>
                        <a:spcBef>
                          <a:spcPts val="500"/>
                        </a:spcBef>
                        <a:buFont typeface="Arial" pitchFamily="34" charset="0"/>
                        <a:defRPr kumimoji="1" sz="2000">
                          <a:solidFill>
                            <a:schemeClr val="tx1"/>
                          </a:solidFill>
                          <a:latin typeface="Arial" pitchFamily="34" charset="0"/>
                          <a:ea typeface="文鼎圓體M" charset="-120"/>
                          <a:cs typeface="Arial" pitchFamily="34" charset="0"/>
                        </a:defRPr>
                      </a:lvl2pPr>
                      <a:lvl3pPr marL="1143000" indent="-228600">
                        <a:lnSpc>
                          <a:spcPct val="90000"/>
                        </a:lnSpc>
                        <a:spcBef>
                          <a:spcPts val="500"/>
                        </a:spcBef>
                        <a:buFont typeface="Arial" pitchFamily="34" charset="0"/>
                        <a:defRPr kumimoji="1">
                          <a:solidFill>
                            <a:schemeClr val="tx1"/>
                          </a:solidFill>
                          <a:latin typeface="Arial" pitchFamily="34" charset="0"/>
                          <a:ea typeface="文鼎圓體M" charset="-120"/>
                          <a:cs typeface="Arial" pitchFamily="34" charset="0"/>
                        </a:defRPr>
                      </a:lvl3pPr>
                      <a:lvl4pPr marL="1600200" indent="-228600">
                        <a:lnSpc>
                          <a:spcPct val="90000"/>
                        </a:lnSpc>
                        <a:spcBef>
                          <a:spcPts val="500"/>
                        </a:spcBef>
                        <a:buFont typeface="Arial" pitchFamily="34" charset="0"/>
                        <a:defRPr kumimoji="1" sz="1600">
                          <a:solidFill>
                            <a:schemeClr val="tx1"/>
                          </a:solidFill>
                          <a:latin typeface="Arial" pitchFamily="34" charset="0"/>
                          <a:ea typeface="文鼎圓體M" charset="-120"/>
                          <a:cs typeface="Arial" pitchFamily="34" charset="0"/>
                        </a:defRPr>
                      </a:lvl4pPr>
                      <a:lvl5pPr marL="2057400" indent="-228600">
                        <a:lnSpc>
                          <a:spcPct val="90000"/>
                        </a:lnSpc>
                        <a:spcBef>
                          <a:spcPts val="500"/>
                        </a:spcBef>
                        <a:buFont typeface="Arial" pitchFamily="34" charset="0"/>
                        <a:defRPr kumimoji="1" sz="1600">
                          <a:solidFill>
                            <a:schemeClr val="tx1"/>
                          </a:solidFill>
                          <a:latin typeface="Arial" pitchFamily="34" charset="0"/>
                          <a:ea typeface="文鼎圓體M" charset="-120"/>
                          <a:cs typeface="Arial" pitchFamily="34" charset="0"/>
                        </a:defRPr>
                      </a:lvl5pPr>
                      <a:lvl6pPr marL="2514600" indent="-228600" fontAlgn="base">
                        <a:lnSpc>
                          <a:spcPct val="90000"/>
                        </a:lnSpc>
                        <a:spcBef>
                          <a:spcPts val="500"/>
                        </a:spcBef>
                        <a:spcAft>
                          <a:spcPct val="0"/>
                        </a:spcAft>
                        <a:buFont typeface="Arial" pitchFamily="34" charset="0"/>
                        <a:defRPr kumimoji="1" sz="1600">
                          <a:solidFill>
                            <a:schemeClr val="tx1"/>
                          </a:solidFill>
                          <a:latin typeface="Arial" pitchFamily="34" charset="0"/>
                          <a:ea typeface="文鼎圓體M" charset="-120"/>
                          <a:cs typeface="Arial" pitchFamily="34" charset="0"/>
                        </a:defRPr>
                      </a:lvl6pPr>
                      <a:lvl7pPr marL="2971800" indent="-228600" fontAlgn="base">
                        <a:lnSpc>
                          <a:spcPct val="90000"/>
                        </a:lnSpc>
                        <a:spcBef>
                          <a:spcPts val="500"/>
                        </a:spcBef>
                        <a:spcAft>
                          <a:spcPct val="0"/>
                        </a:spcAft>
                        <a:buFont typeface="Arial" pitchFamily="34" charset="0"/>
                        <a:defRPr kumimoji="1" sz="1600">
                          <a:solidFill>
                            <a:schemeClr val="tx1"/>
                          </a:solidFill>
                          <a:latin typeface="Arial" pitchFamily="34" charset="0"/>
                          <a:ea typeface="文鼎圓體M" charset="-120"/>
                          <a:cs typeface="Arial" pitchFamily="34" charset="0"/>
                        </a:defRPr>
                      </a:lvl7pPr>
                      <a:lvl8pPr marL="3429000" indent="-228600" fontAlgn="base">
                        <a:lnSpc>
                          <a:spcPct val="90000"/>
                        </a:lnSpc>
                        <a:spcBef>
                          <a:spcPts val="500"/>
                        </a:spcBef>
                        <a:spcAft>
                          <a:spcPct val="0"/>
                        </a:spcAft>
                        <a:buFont typeface="Arial" pitchFamily="34" charset="0"/>
                        <a:defRPr kumimoji="1" sz="1600">
                          <a:solidFill>
                            <a:schemeClr val="tx1"/>
                          </a:solidFill>
                          <a:latin typeface="Arial" pitchFamily="34" charset="0"/>
                          <a:ea typeface="文鼎圓體M" charset="-120"/>
                          <a:cs typeface="Arial" pitchFamily="34" charset="0"/>
                        </a:defRPr>
                      </a:lvl8pPr>
                      <a:lvl9pPr marL="3886200" indent="-228600" fontAlgn="base">
                        <a:lnSpc>
                          <a:spcPct val="90000"/>
                        </a:lnSpc>
                        <a:spcBef>
                          <a:spcPts val="500"/>
                        </a:spcBef>
                        <a:spcAft>
                          <a:spcPct val="0"/>
                        </a:spcAft>
                        <a:buFont typeface="Arial" pitchFamily="34" charset="0"/>
                        <a:defRPr kumimoji="1" sz="1600">
                          <a:solidFill>
                            <a:schemeClr val="tx1"/>
                          </a:solidFill>
                          <a:latin typeface="Arial" pitchFamily="34" charset="0"/>
                          <a:ea typeface="文鼎圓體M" charset="-120"/>
                          <a:cs typeface="Arial" pitchFamily="34" charset="0"/>
                        </a:defRPr>
                      </a:lvl9pPr>
                    </a:lstStyle>
                    <a:p>
                      <a:pPr marL="177800" marR="0" indent="0" algn="ctr" defTabSz="914400" rtl="0" eaLnBrk="1" fontAlgn="auto" latinLnBrk="0" hangingPunct="1">
                        <a:lnSpc>
                          <a:spcPct val="90000"/>
                        </a:lnSpc>
                        <a:spcBef>
                          <a:spcPts val="1000"/>
                        </a:spcBef>
                        <a:spcAft>
                          <a:spcPts val="0"/>
                        </a:spcAft>
                        <a:buClrTx/>
                        <a:buSzTx/>
                        <a:buFont typeface="Arial" pitchFamily="34" charset="0"/>
                        <a:buNone/>
                        <a:tabLst/>
                        <a:defRPr/>
                      </a:pPr>
                      <a:r>
                        <a:rPr kumimoji="1" lang="zh-TW" altLang="en-US" sz="2800" b="1" i="0" u="none" strike="noStrike" kern="1200" cap="none" normalizeH="0" baseline="0" dirty="0" smtClean="0">
                          <a:ln>
                            <a:noFill/>
                          </a:ln>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營造有利社會企業創新、</a:t>
                      </a:r>
                      <a:endParaRPr kumimoji="1" lang="en-US" altLang="zh-TW" sz="2800" b="1" i="0" u="none" strike="noStrike" kern="1200" cap="none" normalizeH="0" baseline="0" dirty="0" smtClean="0">
                        <a:ln>
                          <a:noFill/>
                        </a:ln>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177800" marR="0" indent="0" algn="ctr" defTabSz="914400" rtl="0" eaLnBrk="1" fontAlgn="auto" latinLnBrk="0" hangingPunct="1">
                        <a:lnSpc>
                          <a:spcPct val="90000"/>
                        </a:lnSpc>
                        <a:spcBef>
                          <a:spcPts val="1000"/>
                        </a:spcBef>
                        <a:spcAft>
                          <a:spcPts val="0"/>
                        </a:spcAft>
                        <a:buClrTx/>
                        <a:buSzTx/>
                        <a:buFont typeface="Arial" pitchFamily="34" charset="0"/>
                        <a:buNone/>
                        <a:tabLst/>
                        <a:defRPr/>
                      </a:pPr>
                      <a:r>
                        <a:rPr kumimoji="1" lang="zh-TW" altLang="en-US" sz="2800" b="1" i="0" u="none" strike="noStrike" kern="1200" cap="none" normalizeH="0" baseline="0" dirty="0" smtClean="0">
                          <a:ln>
                            <a:noFill/>
                          </a:ln>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創業、成長與發展的生態環境</a:t>
                      </a:r>
                    </a:p>
                  </a:txBody>
                  <a:tcPr marL="45715" marR="45715" marT="45708" marB="457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17312">
                <a:tc>
                  <a:txBody>
                    <a:bodyPr/>
                    <a:lstStyle/>
                    <a:p>
                      <a:pPr marL="0" marR="0" lvl="0" indent="0" algn="ctr" defTabSz="914400" rtl="0" eaLnBrk="0" fontAlgn="base" latinLnBrk="0" hangingPunct="0">
                        <a:lnSpc>
                          <a:spcPct val="120000"/>
                        </a:lnSpc>
                        <a:spcBef>
                          <a:spcPct val="0"/>
                        </a:spcBef>
                        <a:spcAft>
                          <a:spcPts val="600"/>
                        </a:spcAft>
                        <a:buClrTx/>
                        <a:buSzTx/>
                        <a:buFontTx/>
                        <a:buNone/>
                        <a:tabLst/>
                      </a:pPr>
                      <a:r>
                        <a:rPr kumimoji="1" lang="zh-TW" alt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目標</a:t>
                      </a:r>
                    </a:p>
                  </a:txBody>
                  <a:tcPr marL="45715" marR="45715" marT="45708" marB="457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42925" marR="0" lvl="1" indent="-457200" algn="l" defTabSz="914400" rtl="0" eaLnBrk="1" fontAlgn="auto" latinLnBrk="0" hangingPunct="1">
                        <a:lnSpc>
                          <a:spcPct val="100000"/>
                        </a:lnSpc>
                        <a:spcBef>
                          <a:spcPts val="200"/>
                        </a:spcBef>
                        <a:spcAft>
                          <a:spcPts val="0"/>
                        </a:spcAft>
                        <a:buClrTx/>
                        <a:buSzTx/>
                        <a:buFont typeface="Wingdings" panose="05000000000000000000" pitchFamily="2" charset="2"/>
                        <a:buChar char="n"/>
                        <a:tabLst/>
                        <a:defRPr/>
                      </a:pPr>
                      <a:r>
                        <a:rPr kumimoji="1" lang="zh-TW" altLang="en-US" sz="24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提供友善社會企業發展環境</a:t>
                      </a:r>
                      <a:endParaRPr kumimoji="1" lang="en-US" altLang="zh-TW" sz="24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542925" marR="0" lvl="1" indent="-457200" algn="l" defTabSz="914400" rtl="0" eaLnBrk="1" fontAlgn="auto" latinLnBrk="0" hangingPunct="1">
                        <a:lnSpc>
                          <a:spcPct val="100000"/>
                        </a:lnSpc>
                        <a:spcBef>
                          <a:spcPts val="200"/>
                        </a:spcBef>
                        <a:spcAft>
                          <a:spcPts val="0"/>
                        </a:spcAft>
                        <a:buClrTx/>
                        <a:buSzTx/>
                        <a:buFont typeface="Wingdings" panose="05000000000000000000" pitchFamily="2" charset="2"/>
                        <a:buChar char="n"/>
                        <a:tabLst/>
                        <a:defRPr/>
                      </a:pPr>
                      <a:r>
                        <a:rPr kumimoji="1" lang="zh-TW" altLang="en-US" sz="24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建構社會企業網絡與平台</a:t>
                      </a:r>
                      <a:endParaRPr kumimoji="1" lang="en-US" altLang="zh-TW" sz="24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542925" marR="0" lvl="1" indent="-457200" algn="l" defTabSz="914400" rtl="0" eaLnBrk="1" fontAlgn="auto" latinLnBrk="0" hangingPunct="1">
                        <a:lnSpc>
                          <a:spcPct val="100000"/>
                        </a:lnSpc>
                        <a:spcBef>
                          <a:spcPts val="200"/>
                        </a:spcBef>
                        <a:spcAft>
                          <a:spcPts val="0"/>
                        </a:spcAft>
                        <a:buClrTx/>
                        <a:buSzTx/>
                        <a:buFont typeface="Wingdings" panose="05000000000000000000" pitchFamily="2" charset="2"/>
                        <a:buChar char="n"/>
                        <a:tabLst/>
                        <a:defRPr/>
                      </a:pPr>
                      <a:r>
                        <a:rPr kumimoji="1" lang="zh-TW" altLang="en-US" sz="24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強化社會企業經營體質</a:t>
                      </a:r>
                    </a:p>
                  </a:txBody>
                  <a:tcPr marL="45715" marR="45715" marT="45708" marB="457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60281">
                <a:tc>
                  <a:txBody>
                    <a:bodyPr/>
                    <a:lstStyle>
                      <a:lvl1pPr>
                        <a:lnSpc>
                          <a:spcPct val="90000"/>
                        </a:lnSpc>
                        <a:spcBef>
                          <a:spcPts val="1000"/>
                        </a:spcBef>
                        <a:buFont typeface="Arial" pitchFamily="34" charset="0"/>
                        <a:defRPr kumimoji="1" sz="2400">
                          <a:solidFill>
                            <a:schemeClr val="tx1"/>
                          </a:solidFill>
                          <a:latin typeface="Arial" pitchFamily="34" charset="0"/>
                          <a:ea typeface="文鼎圓體M" charset="-120"/>
                          <a:cs typeface="Arial" pitchFamily="34" charset="0"/>
                        </a:defRPr>
                      </a:lvl1pPr>
                      <a:lvl2pPr marL="742950" indent="-285750">
                        <a:lnSpc>
                          <a:spcPct val="90000"/>
                        </a:lnSpc>
                        <a:spcBef>
                          <a:spcPts val="500"/>
                        </a:spcBef>
                        <a:buFont typeface="Arial" pitchFamily="34" charset="0"/>
                        <a:defRPr kumimoji="1" sz="2000">
                          <a:solidFill>
                            <a:schemeClr val="tx1"/>
                          </a:solidFill>
                          <a:latin typeface="Arial" pitchFamily="34" charset="0"/>
                          <a:ea typeface="文鼎圓體M" charset="-120"/>
                          <a:cs typeface="Arial" pitchFamily="34" charset="0"/>
                        </a:defRPr>
                      </a:lvl2pPr>
                      <a:lvl3pPr marL="1143000" indent="-228600">
                        <a:lnSpc>
                          <a:spcPct val="90000"/>
                        </a:lnSpc>
                        <a:spcBef>
                          <a:spcPts val="500"/>
                        </a:spcBef>
                        <a:buFont typeface="Arial" pitchFamily="34" charset="0"/>
                        <a:defRPr kumimoji="1">
                          <a:solidFill>
                            <a:schemeClr val="tx1"/>
                          </a:solidFill>
                          <a:latin typeface="Arial" pitchFamily="34" charset="0"/>
                          <a:ea typeface="文鼎圓體M" charset="-120"/>
                          <a:cs typeface="Arial" pitchFamily="34" charset="0"/>
                        </a:defRPr>
                      </a:lvl3pPr>
                      <a:lvl4pPr marL="1600200" indent="-228600">
                        <a:lnSpc>
                          <a:spcPct val="90000"/>
                        </a:lnSpc>
                        <a:spcBef>
                          <a:spcPts val="500"/>
                        </a:spcBef>
                        <a:buFont typeface="Arial" pitchFamily="34" charset="0"/>
                        <a:defRPr kumimoji="1" sz="1600">
                          <a:solidFill>
                            <a:schemeClr val="tx1"/>
                          </a:solidFill>
                          <a:latin typeface="Arial" pitchFamily="34" charset="0"/>
                          <a:ea typeface="文鼎圓體M" charset="-120"/>
                          <a:cs typeface="Arial" pitchFamily="34" charset="0"/>
                        </a:defRPr>
                      </a:lvl4pPr>
                      <a:lvl5pPr marL="2057400" indent="-228600">
                        <a:lnSpc>
                          <a:spcPct val="90000"/>
                        </a:lnSpc>
                        <a:spcBef>
                          <a:spcPts val="500"/>
                        </a:spcBef>
                        <a:buFont typeface="Arial" pitchFamily="34" charset="0"/>
                        <a:defRPr kumimoji="1" sz="1600">
                          <a:solidFill>
                            <a:schemeClr val="tx1"/>
                          </a:solidFill>
                          <a:latin typeface="Arial" pitchFamily="34" charset="0"/>
                          <a:ea typeface="文鼎圓體M" charset="-120"/>
                          <a:cs typeface="Arial" pitchFamily="34" charset="0"/>
                        </a:defRPr>
                      </a:lvl5pPr>
                      <a:lvl6pPr marL="2514600" indent="-228600" fontAlgn="base">
                        <a:lnSpc>
                          <a:spcPct val="90000"/>
                        </a:lnSpc>
                        <a:spcBef>
                          <a:spcPts val="500"/>
                        </a:spcBef>
                        <a:spcAft>
                          <a:spcPct val="0"/>
                        </a:spcAft>
                        <a:buFont typeface="Arial" pitchFamily="34" charset="0"/>
                        <a:defRPr kumimoji="1" sz="1600">
                          <a:solidFill>
                            <a:schemeClr val="tx1"/>
                          </a:solidFill>
                          <a:latin typeface="Arial" pitchFamily="34" charset="0"/>
                          <a:ea typeface="文鼎圓體M" charset="-120"/>
                          <a:cs typeface="Arial" pitchFamily="34" charset="0"/>
                        </a:defRPr>
                      </a:lvl6pPr>
                      <a:lvl7pPr marL="2971800" indent="-228600" fontAlgn="base">
                        <a:lnSpc>
                          <a:spcPct val="90000"/>
                        </a:lnSpc>
                        <a:spcBef>
                          <a:spcPts val="500"/>
                        </a:spcBef>
                        <a:spcAft>
                          <a:spcPct val="0"/>
                        </a:spcAft>
                        <a:buFont typeface="Arial" pitchFamily="34" charset="0"/>
                        <a:defRPr kumimoji="1" sz="1600">
                          <a:solidFill>
                            <a:schemeClr val="tx1"/>
                          </a:solidFill>
                          <a:latin typeface="Arial" pitchFamily="34" charset="0"/>
                          <a:ea typeface="文鼎圓體M" charset="-120"/>
                          <a:cs typeface="Arial" pitchFamily="34" charset="0"/>
                        </a:defRPr>
                      </a:lvl7pPr>
                      <a:lvl8pPr marL="3429000" indent="-228600" fontAlgn="base">
                        <a:lnSpc>
                          <a:spcPct val="90000"/>
                        </a:lnSpc>
                        <a:spcBef>
                          <a:spcPts val="500"/>
                        </a:spcBef>
                        <a:spcAft>
                          <a:spcPct val="0"/>
                        </a:spcAft>
                        <a:buFont typeface="Arial" pitchFamily="34" charset="0"/>
                        <a:defRPr kumimoji="1" sz="1600">
                          <a:solidFill>
                            <a:schemeClr val="tx1"/>
                          </a:solidFill>
                          <a:latin typeface="Arial" pitchFamily="34" charset="0"/>
                          <a:ea typeface="文鼎圓體M" charset="-120"/>
                          <a:cs typeface="Arial" pitchFamily="34" charset="0"/>
                        </a:defRPr>
                      </a:lvl8pPr>
                      <a:lvl9pPr marL="3886200" indent="-228600" fontAlgn="base">
                        <a:lnSpc>
                          <a:spcPct val="90000"/>
                        </a:lnSpc>
                        <a:spcBef>
                          <a:spcPts val="500"/>
                        </a:spcBef>
                        <a:spcAft>
                          <a:spcPct val="0"/>
                        </a:spcAft>
                        <a:buFont typeface="Arial" pitchFamily="34" charset="0"/>
                        <a:defRPr kumimoji="1" sz="1600">
                          <a:solidFill>
                            <a:schemeClr val="tx1"/>
                          </a:solidFill>
                          <a:latin typeface="Arial" pitchFamily="34" charset="0"/>
                          <a:ea typeface="文鼎圓體M" charset="-120"/>
                          <a:cs typeface="Arial" pitchFamily="34" charset="0"/>
                        </a:defRPr>
                      </a:lvl9pPr>
                    </a:lstStyle>
                    <a:p>
                      <a:pPr marL="0" marR="0" lvl="0" indent="0" algn="ctr" defTabSz="914400" rtl="0" eaLnBrk="0" fontAlgn="base" latinLnBrk="0" hangingPunct="0">
                        <a:lnSpc>
                          <a:spcPct val="120000"/>
                        </a:lnSpc>
                        <a:spcBef>
                          <a:spcPct val="0"/>
                        </a:spcBef>
                        <a:spcAft>
                          <a:spcPts val="600"/>
                        </a:spcAft>
                        <a:buClrTx/>
                        <a:buSzTx/>
                        <a:buFontTx/>
                        <a:buNone/>
                        <a:tabLst/>
                      </a:pPr>
                      <a:r>
                        <a:rPr kumimoji="0" lang="zh-TW" alt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策略</a:t>
                      </a:r>
                      <a:endParaRPr kumimoji="0" lang="en-US" altLang="zh-TW"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txBody>
                  <a:tcPr marL="45715" marR="45715" marT="45708" marB="4570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nSpc>
                          <a:spcPct val="90000"/>
                        </a:lnSpc>
                        <a:spcBef>
                          <a:spcPts val="1000"/>
                        </a:spcBef>
                        <a:buFont typeface="Arial" pitchFamily="34" charset="0"/>
                        <a:defRPr kumimoji="1" sz="2400">
                          <a:solidFill>
                            <a:schemeClr val="tx1"/>
                          </a:solidFill>
                          <a:latin typeface="Arial" pitchFamily="34" charset="0"/>
                          <a:ea typeface="文鼎圓體M" charset="-120"/>
                          <a:cs typeface="Arial" pitchFamily="34" charset="0"/>
                        </a:defRPr>
                      </a:lvl1pPr>
                      <a:lvl2pPr marL="266700" indent="-266700">
                        <a:lnSpc>
                          <a:spcPct val="90000"/>
                        </a:lnSpc>
                        <a:spcBef>
                          <a:spcPts val="500"/>
                        </a:spcBef>
                        <a:buFont typeface="Arial" pitchFamily="34" charset="0"/>
                        <a:defRPr kumimoji="1" sz="2000">
                          <a:solidFill>
                            <a:schemeClr val="tx1"/>
                          </a:solidFill>
                          <a:latin typeface="Arial" pitchFamily="34" charset="0"/>
                          <a:ea typeface="文鼎圓體M" charset="-120"/>
                          <a:cs typeface="Arial" pitchFamily="34" charset="0"/>
                        </a:defRPr>
                      </a:lvl2pPr>
                      <a:lvl3pPr marL="1143000" indent="-228600">
                        <a:lnSpc>
                          <a:spcPct val="90000"/>
                        </a:lnSpc>
                        <a:spcBef>
                          <a:spcPts val="500"/>
                        </a:spcBef>
                        <a:buFont typeface="Arial" pitchFamily="34" charset="0"/>
                        <a:defRPr kumimoji="1">
                          <a:solidFill>
                            <a:schemeClr val="tx1"/>
                          </a:solidFill>
                          <a:latin typeface="Arial" pitchFamily="34" charset="0"/>
                          <a:ea typeface="文鼎圓體M" charset="-120"/>
                          <a:cs typeface="Arial" pitchFamily="34" charset="0"/>
                        </a:defRPr>
                      </a:lvl3pPr>
                      <a:lvl4pPr marL="1600200" indent="-228600">
                        <a:lnSpc>
                          <a:spcPct val="90000"/>
                        </a:lnSpc>
                        <a:spcBef>
                          <a:spcPts val="500"/>
                        </a:spcBef>
                        <a:buFont typeface="Arial" pitchFamily="34" charset="0"/>
                        <a:defRPr kumimoji="1" sz="1600">
                          <a:solidFill>
                            <a:schemeClr val="tx1"/>
                          </a:solidFill>
                          <a:latin typeface="Arial" pitchFamily="34" charset="0"/>
                          <a:ea typeface="文鼎圓體M" charset="-120"/>
                          <a:cs typeface="Arial" pitchFamily="34" charset="0"/>
                        </a:defRPr>
                      </a:lvl4pPr>
                      <a:lvl5pPr marL="2057400" indent="-228600">
                        <a:lnSpc>
                          <a:spcPct val="90000"/>
                        </a:lnSpc>
                        <a:spcBef>
                          <a:spcPts val="500"/>
                        </a:spcBef>
                        <a:buFont typeface="Arial" pitchFamily="34" charset="0"/>
                        <a:defRPr kumimoji="1" sz="1600">
                          <a:solidFill>
                            <a:schemeClr val="tx1"/>
                          </a:solidFill>
                          <a:latin typeface="Arial" pitchFamily="34" charset="0"/>
                          <a:ea typeface="文鼎圓體M" charset="-120"/>
                          <a:cs typeface="Arial" pitchFamily="34" charset="0"/>
                        </a:defRPr>
                      </a:lvl5pPr>
                      <a:lvl6pPr marL="2514600" indent="-228600" fontAlgn="base">
                        <a:lnSpc>
                          <a:spcPct val="90000"/>
                        </a:lnSpc>
                        <a:spcBef>
                          <a:spcPts val="500"/>
                        </a:spcBef>
                        <a:spcAft>
                          <a:spcPct val="0"/>
                        </a:spcAft>
                        <a:buFont typeface="Arial" pitchFamily="34" charset="0"/>
                        <a:defRPr kumimoji="1" sz="1600">
                          <a:solidFill>
                            <a:schemeClr val="tx1"/>
                          </a:solidFill>
                          <a:latin typeface="Arial" pitchFamily="34" charset="0"/>
                          <a:ea typeface="文鼎圓體M" charset="-120"/>
                          <a:cs typeface="Arial" pitchFamily="34" charset="0"/>
                        </a:defRPr>
                      </a:lvl6pPr>
                      <a:lvl7pPr marL="2971800" indent="-228600" fontAlgn="base">
                        <a:lnSpc>
                          <a:spcPct val="90000"/>
                        </a:lnSpc>
                        <a:spcBef>
                          <a:spcPts val="500"/>
                        </a:spcBef>
                        <a:spcAft>
                          <a:spcPct val="0"/>
                        </a:spcAft>
                        <a:buFont typeface="Arial" pitchFamily="34" charset="0"/>
                        <a:defRPr kumimoji="1" sz="1600">
                          <a:solidFill>
                            <a:schemeClr val="tx1"/>
                          </a:solidFill>
                          <a:latin typeface="Arial" pitchFamily="34" charset="0"/>
                          <a:ea typeface="文鼎圓體M" charset="-120"/>
                          <a:cs typeface="Arial" pitchFamily="34" charset="0"/>
                        </a:defRPr>
                      </a:lvl7pPr>
                      <a:lvl8pPr marL="3429000" indent="-228600" fontAlgn="base">
                        <a:lnSpc>
                          <a:spcPct val="90000"/>
                        </a:lnSpc>
                        <a:spcBef>
                          <a:spcPts val="500"/>
                        </a:spcBef>
                        <a:spcAft>
                          <a:spcPct val="0"/>
                        </a:spcAft>
                        <a:buFont typeface="Arial" pitchFamily="34" charset="0"/>
                        <a:defRPr kumimoji="1" sz="1600">
                          <a:solidFill>
                            <a:schemeClr val="tx1"/>
                          </a:solidFill>
                          <a:latin typeface="Arial" pitchFamily="34" charset="0"/>
                          <a:ea typeface="文鼎圓體M" charset="-120"/>
                          <a:cs typeface="Arial" pitchFamily="34" charset="0"/>
                        </a:defRPr>
                      </a:lvl8pPr>
                      <a:lvl9pPr marL="3886200" indent="-228600" fontAlgn="base">
                        <a:lnSpc>
                          <a:spcPct val="90000"/>
                        </a:lnSpc>
                        <a:spcBef>
                          <a:spcPts val="500"/>
                        </a:spcBef>
                        <a:spcAft>
                          <a:spcPct val="0"/>
                        </a:spcAft>
                        <a:buFont typeface="Arial" pitchFamily="34" charset="0"/>
                        <a:defRPr kumimoji="1" sz="1600">
                          <a:solidFill>
                            <a:schemeClr val="tx1"/>
                          </a:solidFill>
                          <a:latin typeface="Arial" pitchFamily="34" charset="0"/>
                          <a:ea typeface="文鼎圓體M" charset="-120"/>
                          <a:cs typeface="Arial" pitchFamily="34" charset="0"/>
                        </a:defRPr>
                      </a:lvl9pPr>
                    </a:lstStyle>
                    <a:p>
                      <a:pPr marL="0" marR="0" lvl="1" indent="0" algn="l" defTabSz="914400" rtl="0" eaLnBrk="1" fontAlgn="t" latinLnBrk="0" hangingPunct="1">
                        <a:lnSpc>
                          <a:spcPct val="100000"/>
                        </a:lnSpc>
                        <a:spcBef>
                          <a:spcPts val="0"/>
                        </a:spcBef>
                        <a:spcAft>
                          <a:spcPts val="0"/>
                        </a:spcAft>
                        <a:buClrTx/>
                        <a:buSzTx/>
                        <a:buFont typeface="+mj-ea"/>
                        <a:buNone/>
                        <a:tabLst/>
                      </a:pPr>
                      <a:r>
                        <a:rPr kumimoji="1" lang="en-US" altLang="zh-TW" sz="22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a:t>
                      </a:r>
                      <a:r>
                        <a:rPr kumimoji="1" lang="zh-TW" altLang="en-US" sz="22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一</a:t>
                      </a:r>
                      <a:r>
                        <a:rPr kumimoji="1" lang="en-US" altLang="zh-TW" sz="22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a:t>
                      </a:r>
                      <a:r>
                        <a:rPr kumimoji="1" lang="zh-TW" altLang="en-US" sz="24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調法規</a:t>
                      </a:r>
                      <a:r>
                        <a:rPr kumimoji="1" lang="zh-TW" altLang="en-US" sz="22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a:t>
                      </a:r>
                      <a:r>
                        <a:rPr kumimoji="1" lang="zh-TW" altLang="en-US" sz="2200" b="1" i="0" u="none" strike="noStrike" kern="1200"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依據社會企業發展需求，推動法規調適。</a:t>
                      </a:r>
                      <a:endParaRPr kumimoji="1" lang="en-US" altLang="zh-TW" sz="2200" b="1" i="0" u="none" strike="noStrike" kern="1200" cap="none" normalizeH="0" baseline="0" dirty="0" smtClean="0">
                        <a:ln>
                          <a:noFill/>
                        </a:ln>
                        <a:solidFill>
                          <a:schemeClr val="tx1"/>
                        </a:solidFill>
                        <a:effectLst/>
                        <a:latin typeface="Times New Roman" pitchFamily="18" charset="0"/>
                        <a:ea typeface="微軟正黑體" pitchFamily="34" charset="-120"/>
                        <a:cs typeface="Times New Roman" pitchFamily="18" charset="0"/>
                      </a:endParaRPr>
                    </a:p>
                    <a:p>
                      <a:pPr marL="1704975" marR="0" lvl="1" indent="-1704975" algn="l" defTabSz="914400" rtl="0" eaLnBrk="1" fontAlgn="t" latinLnBrk="0" hangingPunct="1">
                        <a:lnSpc>
                          <a:spcPct val="100000"/>
                        </a:lnSpc>
                        <a:spcBef>
                          <a:spcPts val="0"/>
                        </a:spcBef>
                        <a:spcAft>
                          <a:spcPts val="0"/>
                        </a:spcAft>
                        <a:buClrTx/>
                        <a:buSzTx/>
                        <a:buFont typeface="+mj-ea"/>
                        <a:buNone/>
                        <a:tabLst/>
                      </a:pPr>
                      <a:r>
                        <a:rPr kumimoji="1" lang="en-US" altLang="zh-TW" sz="22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a:t>
                      </a:r>
                      <a:r>
                        <a:rPr kumimoji="1" lang="zh-TW" altLang="en-US" sz="22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二</a:t>
                      </a:r>
                      <a:r>
                        <a:rPr kumimoji="1" lang="en-US" altLang="zh-TW" sz="22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a:t>
                      </a:r>
                      <a:r>
                        <a:rPr kumimoji="1" lang="zh-TW" altLang="en-US" sz="24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建平台</a:t>
                      </a:r>
                      <a:r>
                        <a:rPr kumimoji="1" lang="zh-TW" altLang="en-US" sz="22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a:t>
                      </a:r>
                      <a:r>
                        <a:rPr kumimoji="1" lang="zh-TW" altLang="en-US" sz="2200" b="1" i="0" u="none" strike="noStrike" kern="1200"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加強廣宣倡議，形塑社會企業平台社群，並促進異業結盟。</a:t>
                      </a:r>
                      <a:endParaRPr kumimoji="1" lang="en-US" altLang="zh-TW" sz="2200" b="1" i="0" u="none" strike="noStrike" kern="1200" cap="none" normalizeH="0" baseline="0" dirty="0" smtClean="0">
                        <a:ln>
                          <a:noFill/>
                        </a:ln>
                        <a:solidFill>
                          <a:schemeClr val="tx1"/>
                        </a:solidFill>
                        <a:effectLst/>
                        <a:latin typeface="Times New Roman" pitchFamily="18" charset="0"/>
                        <a:ea typeface="微軟正黑體" pitchFamily="34" charset="-120"/>
                        <a:cs typeface="Times New Roman" pitchFamily="18" charset="0"/>
                      </a:endParaRPr>
                    </a:p>
                    <a:p>
                      <a:pPr marL="1790700" marR="0" lvl="1" indent="-1790700" algn="l" defTabSz="914400" rtl="0" eaLnBrk="1" fontAlgn="t" latinLnBrk="0" hangingPunct="1">
                        <a:lnSpc>
                          <a:spcPct val="100000"/>
                        </a:lnSpc>
                        <a:spcBef>
                          <a:spcPts val="0"/>
                        </a:spcBef>
                        <a:spcAft>
                          <a:spcPts val="0"/>
                        </a:spcAft>
                        <a:buClrTx/>
                        <a:buSzTx/>
                        <a:buFont typeface="+mj-ea"/>
                        <a:buNone/>
                        <a:tabLst/>
                      </a:pPr>
                      <a:r>
                        <a:rPr kumimoji="1" lang="en-US" altLang="zh-TW" sz="22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a:t>
                      </a:r>
                      <a:r>
                        <a:rPr kumimoji="1" lang="zh-TW" altLang="en-US" sz="22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三</a:t>
                      </a:r>
                      <a:r>
                        <a:rPr kumimoji="1" lang="en-US" altLang="zh-TW" sz="22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a:t>
                      </a:r>
                      <a:r>
                        <a:rPr kumimoji="1" lang="zh-TW" altLang="en-US" sz="24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籌資金</a:t>
                      </a:r>
                      <a:r>
                        <a:rPr kumimoji="1" lang="zh-TW" altLang="en-US" sz="22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a:t>
                      </a:r>
                      <a:r>
                        <a:rPr kumimoji="1" lang="zh-TW" altLang="en-US" sz="2200" b="1" i="0" u="none" strike="noStrike" kern="1200"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導入各方資源，挹注社會企業經營活水資金。</a:t>
                      </a:r>
                      <a:endParaRPr kumimoji="1" lang="en-US" altLang="zh-TW" sz="2200" b="1" i="0" u="none" strike="noStrike" kern="1200" cap="none" normalizeH="0" baseline="0" dirty="0" smtClean="0">
                        <a:ln>
                          <a:noFill/>
                        </a:ln>
                        <a:solidFill>
                          <a:schemeClr val="tx1"/>
                        </a:solidFill>
                        <a:effectLst/>
                        <a:latin typeface="Times New Roman" pitchFamily="18" charset="0"/>
                        <a:ea typeface="微軟正黑體" pitchFamily="34" charset="-120"/>
                        <a:cs typeface="Times New Roman" pitchFamily="18" charset="0"/>
                      </a:endParaRPr>
                    </a:p>
                    <a:p>
                      <a:pPr marL="1790700" marR="0" lvl="1" indent="-1790700" algn="l" defTabSz="914400" rtl="0" eaLnBrk="1" fontAlgn="t" latinLnBrk="0" hangingPunct="1">
                        <a:lnSpc>
                          <a:spcPct val="100000"/>
                        </a:lnSpc>
                        <a:spcBef>
                          <a:spcPts val="0"/>
                        </a:spcBef>
                        <a:spcAft>
                          <a:spcPts val="0"/>
                        </a:spcAft>
                        <a:buClrTx/>
                        <a:buSzTx/>
                        <a:buFont typeface="+mj-ea"/>
                        <a:buNone/>
                        <a:tabLst/>
                      </a:pPr>
                      <a:r>
                        <a:rPr kumimoji="1" lang="en-US" altLang="zh-TW" sz="22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a:t>
                      </a:r>
                      <a:r>
                        <a:rPr kumimoji="1" lang="zh-TW" altLang="en-US" sz="22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四</a:t>
                      </a:r>
                      <a:r>
                        <a:rPr kumimoji="1" lang="en-US" altLang="zh-TW" sz="22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a:t>
                      </a:r>
                      <a:r>
                        <a:rPr kumimoji="1" lang="zh-TW" altLang="en-US" sz="24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倡育成</a:t>
                      </a:r>
                      <a:r>
                        <a:rPr kumimoji="1" lang="zh-TW" altLang="en-US" sz="2200" b="1"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a:t>
                      </a:r>
                      <a:r>
                        <a:rPr kumimoji="1" lang="zh-TW" altLang="en-US" sz="2200" b="1" i="0" u="none" strike="noStrike" kern="1200"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建構社會企業育成機制，成立專業輔導團隊。</a:t>
                      </a:r>
                    </a:p>
                  </a:txBody>
                  <a:tcPr marL="45715" marR="45715" marT="45708" marB="457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內容版面配置區 2"/>
          <p:cNvSpPr txBox="1">
            <a:spLocks/>
          </p:cNvSpPr>
          <p:nvPr/>
        </p:nvSpPr>
        <p:spPr bwMode="auto">
          <a:xfrm>
            <a:off x="266700" y="786607"/>
            <a:ext cx="806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fontAlgn="base">
              <a:spcBef>
                <a:spcPct val="20000"/>
              </a:spcBef>
              <a:spcAft>
                <a:spcPct val="0"/>
              </a:spcAft>
              <a:buClr>
                <a:schemeClr val="accent1"/>
              </a:buClr>
              <a:buSzPct val="100000"/>
              <a:buFont typeface="Wingdings" pitchFamily="2" charset="2"/>
              <a:buChar char="l"/>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Wingdings" pitchFamily="2" charset="2"/>
              <a:buChar char="Ø"/>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365125" indent="-365125" algn="just">
              <a:lnSpc>
                <a:spcPct val="90000"/>
              </a:lnSpc>
              <a:buFont typeface="Wingdings" pitchFamily="2" charset="2"/>
              <a:buChar char="n"/>
              <a:defRPr/>
            </a:pPr>
            <a:r>
              <a:rPr kumimoji="0" lang="zh-TW" altLang="en-US" sz="2800" b="1" dirty="0" smtClean="0">
                <a:solidFill>
                  <a:srgbClr val="0000FF"/>
                </a:solidFill>
                <a:effectLst>
                  <a:outerShdw blurRad="38100" dist="38100" dir="2700000" algn="tl">
                    <a:srgbClr val="C0C0C0"/>
                  </a:outerShdw>
                </a:effectLst>
                <a:latin typeface="微軟正黑體" pitchFamily="34" charset="-120"/>
              </a:rPr>
              <a:t>社會企業行動方案願景與目標策略</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投影片編號版面配置區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D871DF93-D51D-466B-AB47-5A7C11EC1E36}" type="slidenum">
              <a:rPr kumimoji="0" lang="zh-TW" altLang="en-US" smtClean="0"/>
              <a:pPr eaLnBrk="1" hangingPunct="1"/>
              <a:t>13</a:t>
            </a:fld>
            <a:endParaRPr kumimoji="0" lang="zh-TW" altLang="en-US" smtClean="0"/>
          </a:p>
        </p:txBody>
      </p:sp>
      <p:sp>
        <p:nvSpPr>
          <p:cNvPr id="116" name="內容版面配置區 2"/>
          <p:cNvSpPr txBox="1">
            <a:spLocks/>
          </p:cNvSpPr>
          <p:nvPr/>
        </p:nvSpPr>
        <p:spPr bwMode="auto">
          <a:xfrm>
            <a:off x="290340" y="476672"/>
            <a:ext cx="806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fontAlgn="base">
              <a:spcBef>
                <a:spcPct val="20000"/>
              </a:spcBef>
              <a:spcAft>
                <a:spcPct val="0"/>
              </a:spcAft>
              <a:buClr>
                <a:schemeClr val="accent1"/>
              </a:buClr>
              <a:buSzPct val="100000"/>
              <a:buFont typeface="Wingdings" pitchFamily="2" charset="2"/>
              <a:buChar char="l"/>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Wingdings" pitchFamily="2" charset="2"/>
              <a:buChar char="Ø"/>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365125" indent="-365125" algn="just">
              <a:lnSpc>
                <a:spcPct val="90000"/>
              </a:lnSpc>
              <a:buFont typeface="Wingdings" pitchFamily="2" charset="2"/>
              <a:buChar char="n"/>
              <a:defRPr/>
            </a:pPr>
            <a:r>
              <a:rPr kumimoji="0" lang="zh-TW" altLang="en-US" sz="2800" b="1" dirty="0" smtClean="0">
                <a:solidFill>
                  <a:srgbClr val="0000FF"/>
                </a:solidFill>
                <a:effectLst>
                  <a:outerShdw blurRad="38100" dist="38100" dir="2700000" algn="tl">
                    <a:srgbClr val="C0C0C0"/>
                  </a:outerShdw>
                </a:effectLst>
                <a:latin typeface="微軟正黑體" pitchFamily="34" charset="-120"/>
              </a:rPr>
              <a:t>社會企業行動方案規劃架構</a:t>
            </a:r>
          </a:p>
        </p:txBody>
      </p:sp>
      <p:pic>
        <p:nvPicPr>
          <p:cNvPr id="204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340768"/>
            <a:ext cx="8616950" cy="514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投影片編號版面配置區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FE6DB3C3-A71E-4971-8341-5E2FE87DAA48}" type="slidenum">
              <a:rPr kumimoji="0" lang="zh-TW" altLang="en-US" smtClean="0"/>
              <a:pPr eaLnBrk="1" hangingPunct="1"/>
              <a:t>14</a:t>
            </a:fld>
            <a:endParaRPr kumimoji="0" lang="zh-TW" altLang="en-US" smtClean="0"/>
          </a:p>
        </p:txBody>
      </p:sp>
      <p:sp>
        <p:nvSpPr>
          <p:cNvPr id="5" name="矩形 4"/>
          <p:cNvSpPr/>
          <p:nvPr/>
        </p:nvSpPr>
        <p:spPr>
          <a:xfrm>
            <a:off x="508001" y="1137444"/>
            <a:ext cx="3959225" cy="846137"/>
          </a:xfrm>
          <a:prstGeom prst="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a:effectLst>
                <a:outerShdw blurRad="38100" dist="38100" dir="2700000" algn="tl">
                  <a:srgbClr val="000000">
                    <a:alpha val="43137"/>
                  </a:srgbClr>
                </a:outerShdw>
              </a:effectLst>
            </a:endParaRPr>
          </a:p>
        </p:txBody>
      </p:sp>
      <p:grpSp>
        <p:nvGrpSpPr>
          <p:cNvPr id="21509" name="群組 5"/>
          <p:cNvGrpSpPr>
            <a:grpSpLocks/>
          </p:cNvGrpSpPr>
          <p:nvPr/>
        </p:nvGrpSpPr>
        <p:grpSpPr bwMode="auto">
          <a:xfrm>
            <a:off x="588963" y="1186656"/>
            <a:ext cx="3878263" cy="739775"/>
            <a:chOff x="492181" y="2208742"/>
            <a:chExt cx="4577437" cy="1131717"/>
          </a:xfrm>
        </p:grpSpPr>
        <p:sp>
          <p:nvSpPr>
            <p:cNvPr id="7" name="矩形 6"/>
            <p:cNvSpPr/>
            <p:nvPr/>
          </p:nvSpPr>
          <p:spPr>
            <a:xfrm>
              <a:off x="539024" y="2286456"/>
              <a:ext cx="721372" cy="96414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a:effectLst>
                  <a:outerShdw blurRad="38100" dist="38100" dir="2700000" algn="tl">
                    <a:srgbClr val="000000">
                      <a:alpha val="43137"/>
                    </a:srgbClr>
                  </a:outerShdw>
                </a:effectLst>
              </a:endParaRPr>
            </a:p>
          </p:txBody>
        </p:sp>
        <p:sp>
          <p:nvSpPr>
            <p:cNvPr id="8" name="矩形 7"/>
            <p:cNvSpPr/>
            <p:nvPr/>
          </p:nvSpPr>
          <p:spPr>
            <a:xfrm>
              <a:off x="492181" y="2245171"/>
              <a:ext cx="822553" cy="1063717"/>
            </a:xfrm>
            <a:prstGeom prst="rect">
              <a:avLst/>
            </a:prstGeom>
          </p:spPr>
          <p:txBody>
            <a:bodyPr wrap="none" anchor="ctr">
              <a:spAutoFit/>
            </a:bodyPr>
            <a:lstStyle/>
            <a:p>
              <a:pPr marL="0" lvl="1">
                <a:defRPr/>
              </a:pPr>
              <a:r>
                <a:rPr lang="zh-TW" altLang="en-US" sz="20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意見</a:t>
              </a:r>
              <a:endParaRPr lang="en-US" altLang="zh-TW" sz="20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lvl="1">
                <a:defRPr/>
              </a:pPr>
              <a:r>
                <a:rPr lang="zh-TW" altLang="en-US" sz="20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蒐集</a:t>
              </a:r>
              <a:endParaRPr lang="en-US" altLang="zh-TW" sz="20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矩形 8"/>
            <p:cNvSpPr/>
            <p:nvPr/>
          </p:nvSpPr>
          <p:spPr>
            <a:xfrm>
              <a:off x="1260396" y="2208742"/>
              <a:ext cx="3809222" cy="1131717"/>
            </a:xfrm>
            <a:prstGeom prst="rect">
              <a:avLst/>
            </a:prstGeom>
          </p:spPr>
          <p:txBody>
            <a:bodyPr anchor="ctr">
              <a:spAutoFit/>
            </a:bodyPr>
            <a:lstStyle/>
            <a:p>
              <a:pPr marL="0" lvl="2">
                <a:defRPr/>
              </a:pPr>
              <a:r>
                <a:rPr lang="zh-TW" altLang="en-US"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透過中小企業法規調適機制，進行研析與意見蒐集。</a:t>
              </a:r>
              <a:endParaRPr lang="en-US" altLang="zh-TW"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endParaRPr>
            </a:p>
          </p:txBody>
        </p:sp>
      </p:grpSp>
      <p:graphicFrame>
        <p:nvGraphicFramePr>
          <p:cNvPr id="10" name="表格 9"/>
          <p:cNvGraphicFramePr>
            <a:graphicFrameLocks noGrp="1"/>
          </p:cNvGraphicFramePr>
          <p:nvPr>
            <p:extLst>
              <p:ext uri="{D42A27DB-BD31-4B8C-83A1-F6EECF244321}">
                <p14:modId xmlns:p14="http://schemas.microsoft.com/office/powerpoint/2010/main" val="2212579756"/>
              </p:ext>
            </p:extLst>
          </p:nvPr>
        </p:nvGraphicFramePr>
        <p:xfrm>
          <a:off x="290513" y="2794794"/>
          <a:ext cx="8642350" cy="3632256"/>
        </p:xfrm>
        <a:graphic>
          <a:graphicData uri="http://schemas.openxmlformats.org/drawingml/2006/table">
            <a:tbl>
              <a:tblPr firstRow="1" bandRow="1">
                <a:tableStyleId>{5940675A-B579-460E-94D1-54222C63F5DA}</a:tableStyleId>
              </a:tblPr>
              <a:tblGrid>
                <a:gridCol w="6625803"/>
                <a:gridCol w="1008274"/>
                <a:gridCol w="1008273"/>
              </a:tblGrid>
              <a:tr h="346292">
                <a:tc>
                  <a:txBody>
                    <a:bodyPr/>
                    <a:lstStyle/>
                    <a:p>
                      <a:r>
                        <a:rPr lang="zh-TW" altLang="en-US" sz="1800" b="1" dirty="0" smtClean="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現行法規障礙</a:t>
                      </a:r>
                      <a:endParaRPr lang="zh-TW" altLang="en-US" sz="18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6006" marR="36006" marT="35988" marB="35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r>
                        <a:rPr lang="zh-TW" altLang="en-US" sz="1800" b="1" dirty="0" smtClean="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主辦單位</a:t>
                      </a:r>
                      <a:endParaRPr lang="zh-TW" altLang="en-US" sz="18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6006" marR="36006" marT="35988" marB="35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r>
                        <a:rPr lang="zh-TW" altLang="en-US" sz="1800" b="1" dirty="0" smtClean="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協辦單位</a:t>
                      </a:r>
                      <a:endParaRPr lang="zh-TW" altLang="en-US" sz="18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6006" marR="36006" marT="35988" marB="35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r>
              <a:tr h="10473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1" dirty="0" smtClean="0">
                          <a:solidFill>
                            <a:schemeClr val="tx1"/>
                          </a:solidFill>
                          <a:effectLst/>
                          <a:latin typeface="Times New Roman" panose="02020603050405020304" pitchFamily="18" charset="0"/>
                          <a:ea typeface="微軟正黑體"/>
                          <a:cs typeface="Times New Roman" panose="02020603050405020304" pitchFamily="18" charset="0"/>
                        </a:rPr>
                        <a:t>財團法人擔任社會企業發起人：「但法人為發起人者，以左列情形為限：三、</a:t>
                      </a:r>
                      <a:r>
                        <a:rPr lang="zh-TW" altLang="en-US" sz="1600" b="1" dirty="0" smtClean="0">
                          <a:solidFill>
                            <a:srgbClr val="C00000"/>
                          </a:solidFill>
                          <a:effectLst/>
                          <a:latin typeface="Times New Roman" panose="02020603050405020304" pitchFamily="18" charset="0"/>
                          <a:ea typeface="微軟正黑體"/>
                          <a:cs typeface="Times New Roman" panose="02020603050405020304" pitchFamily="18" charset="0"/>
                        </a:rPr>
                        <a:t>經目的事業主管機關認屬與其創設目的相關而予核准之法人</a:t>
                      </a:r>
                      <a:r>
                        <a:rPr lang="zh-TW" altLang="en-US" sz="1600" b="1" dirty="0" smtClean="0">
                          <a:solidFill>
                            <a:schemeClr val="tx1"/>
                          </a:solidFill>
                          <a:effectLst/>
                          <a:latin typeface="Times New Roman" panose="02020603050405020304" pitchFamily="18" charset="0"/>
                          <a:ea typeface="微軟正黑體"/>
                          <a:cs typeface="Times New Roman" panose="02020603050405020304" pitchFamily="18" charset="0"/>
                        </a:rPr>
                        <a:t>。」</a:t>
                      </a:r>
                      <a:r>
                        <a:rPr lang="en-US" altLang="zh-TW" sz="1600" b="1" dirty="0" smtClean="0">
                          <a:solidFill>
                            <a:schemeClr val="tx1"/>
                          </a:solidFill>
                          <a:effectLst/>
                          <a:latin typeface="Times New Roman" panose="02020603050405020304" pitchFamily="18" charset="0"/>
                          <a:ea typeface="微軟正黑體"/>
                          <a:cs typeface="Times New Roman" panose="02020603050405020304" pitchFamily="18" charset="0"/>
                        </a:rPr>
                        <a:t>(</a:t>
                      </a:r>
                      <a:r>
                        <a:rPr lang="zh-TW" altLang="en-US" sz="1600" b="1" dirty="0" smtClean="0">
                          <a:solidFill>
                            <a:srgbClr val="C00000"/>
                          </a:solidFill>
                          <a:effectLst/>
                          <a:latin typeface="Times New Roman" panose="02020603050405020304" pitchFamily="18" charset="0"/>
                          <a:ea typeface="微軟正黑體"/>
                          <a:cs typeface="Times New Roman" panose="02020603050405020304" pitchFamily="18" charset="0"/>
                        </a:rPr>
                        <a:t>公司法第</a:t>
                      </a:r>
                      <a:r>
                        <a:rPr lang="en-US" altLang="zh-TW" sz="1600" b="1" dirty="0" smtClean="0">
                          <a:solidFill>
                            <a:srgbClr val="C00000"/>
                          </a:solidFill>
                          <a:effectLst/>
                          <a:latin typeface="Times New Roman" panose="02020603050405020304" pitchFamily="18" charset="0"/>
                          <a:ea typeface="微軟正黑體"/>
                          <a:cs typeface="Times New Roman" panose="02020603050405020304" pitchFamily="18" charset="0"/>
                        </a:rPr>
                        <a:t>128</a:t>
                      </a:r>
                      <a:r>
                        <a:rPr lang="zh-TW" altLang="en-US" sz="1600" b="1" dirty="0" smtClean="0">
                          <a:solidFill>
                            <a:srgbClr val="C00000"/>
                          </a:solidFill>
                          <a:effectLst/>
                          <a:latin typeface="Times New Roman" panose="02020603050405020304" pitchFamily="18" charset="0"/>
                          <a:ea typeface="微軟正黑體"/>
                          <a:cs typeface="Times New Roman" panose="02020603050405020304" pitchFamily="18" charset="0"/>
                        </a:rPr>
                        <a:t>條第</a:t>
                      </a:r>
                      <a:r>
                        <a:rPr lang="en-US" altLang="zh-TW" sz="1600" b="1" dirty="0" smtClean="0">
                          <a:solidFill>
                            <a:srgbClr val="C00000"/>
                          </a:solidFill>
                          <a:effectLst/>
                          <a:latin typeface="Times New Roman" panose="02020603050405020304" pitchFamily="18" charset="0"/>
                          <a:ea typeface="微軟正黑體"/>
                          <a:cs typeface="Times New Roman" panose="02020603050405020304" pitchFamily="18" charset="0"/>
                        </a:rPr>
                        <a:t>3</a:t>
                      </a:r>
                      <a:r>
                        <a:rPr lang="zh-TW" altLang="en-US" sz="1600" b="1" dirty="0" smtClean="0">
                          <a:solidFill>
                            <a:srgbClr val="C00000"/>
                          </a:solidFill>
                          <a:effectLst/>
                          <a:latin typeface="Times New Roman" panose="02020603050405020304" pitchFamily="18" charset="0"/>
                          <a:ea typeface="微軟正黑體"/>
                          <a:cs typeface="Times New Roman" panose="02020603050405020304" pitchFamily="18" charset="0"/>
                        </a:rPr>
                        <a:t>項第</a:t>
                      </a:r>
                      <a:r>
                        <a:rPr lang="en-US" altLang="zh-TW" sz="1600" b="1" dirty="0" smtClean="0">
                          <a:solidFill>
                            <a:srgbClr val="C00000"/>
                          </a:solidFill>
                          <a:effectLst/>
                          <a:latin typeface="Times New Roman" panose="02020603050405020304" pitchFamily="18" charset="0"/>
                          <a:ea typeface="微軟正黑體"/>
                          <a:cs typeface="Times New Roman" panose="02020603050405020304" pitchFamily="18" charset="0"/>
                        </a:rPr>
                        <a:t>3</a:t>
                      </a:r>
                      <a:r>
                        <a:rPr lang="zh-TW" altLang="en-US" sz="1600" b="1" dirty="0" smtClean="0">
                          <a:solidFill>
                            <a:srgbClr val="C00000"/>
                          </a:solidFill>
                          <a:effectLst/>
                          <a:latin typeface="Times New Roman" panose="02020603050405020304" pitchFamily="18" charset="0"/>
                          <a:ea typeface="微軟正黑體"/>
                          <a:cs typeface="Times New Roman" panose="02020603050405020304" pitchFamily="18" charset="0"/>
                        </a:rPr>
                        <a:t>款</a:t>
                      </a:r>
                      <a:r>
                        <a:rPr lang="en-US" altLang="zh-TW" sz="1600" b="1" dirty="0" smtClean="0">
                          <a:solidFill>
                            <a:schemeClr val="tx1"/>
                          </a:solidFill>
                          <a:effectLst/>
                          <a:latin typeface="Times New Roman" panose="02020603050405020304" pitchFamily="18" charset="0"/>
                          <a:ea typeface="微軟正黑體"/>
                          <a:cs typeface="Times New Roman" panose="02020603050405020304" pitchFamily="18" charset="0"/>
                        </a:rPr>
                        <a:t>)</a:t>
                      </a:r>
                      <a:r>
                        <a:rPr lang="zh-TW" altLang="en-US" sz="1600" b="1" dirty="0" smtClean="0">
                          <a:solidFill>
                            <a:schemeClr val="tx1"/>
                          </a:solidFill>
                          <a:effectLst/>
                          <a:latin typeface="Times New Roman" panose="02020603050405020304" pitchFamily="18" charset="0"/>
                          <a:ea typeface="微軟正黑體"/>
                          <a:cs typeface="Times New Roman" panose="02020603050405020304" pitchFamily="18" charset="0"/>
                        </a:rPr>
                        <a:t>，實務上除經濟事務及社會福利財團法人外，少見核准者。</a:t>
                      </a:r>
                      <a:endParaRPr lang="zh-TW" altLang="en-US" sz="16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6006" marR="36006" marT="35988" marB="35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zh-TW" altLang="en-US" sz="1600" b="1" dirty="0" smtClean="0">
                          <a:latin typeface="Times New Roman" panose="02020603050405020304" pitchFamily="18" charset="0"/>
                          <a:ea typeface="微軟正黑體" panose="020B0604030504040204" pitchFamily="34" charset="-120"/>
                          <a:cs typeface="Times New Roman" panose="02020603050405020304" pitchFamily="18" charset="0"/>
                        </a:rPr>
                        <a:t>財團法人目的事業主管機關</a:t>
                      </a:r>
                      <a:endPar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36006" marR="36006" marT="35988" marB="3598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altLang="zh-TW" sz="1600" b="1"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36006" marR="36006" marT="35988" marB="3598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20000"/>
                        <a:lumOff val="80000"/>
                      </a:schemeClr>
                    </a:solidFill>
                  </a:tcPr>
                </a:tc>
              </a:tr>
              <a:tr h="5596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1" kern="1200" dirty="0" smtClean="0">
                          <a:solidFill>
                            <a:schemeClr val="tx1"/>
                          </a:solidFill>
                          <a:effectLst/>
                          <a:latin typeface="Times New Roman" panose="02020603050405020304" pitchFamily="18" charset="0"/>
                          <a:ea typeface="微軟正黑體"/>
                          <a:cs typeface="Times New Roman" panose="02020603050405020304" pitchFamily="18" charset="0"/>
                        </a:rPr>
                        <a:t>考量失能老人健康狀況相對處於弱勢，為維護其受照顧品質與權益，目前有關失能老人身體照顧服務，</a:t>
                      </a:r>
                      <a:r>
                        <a:rPr lang="zh-TW" altLang="en-US" sz="1600" b="1" kern="1200" dirty="0" smtClean="0">
                          <a:solidFill>
                            <a:srgbClr val="C00000"/>
                          </a:solidFill>
                          <a:effectLst/>
                          <a:latin typeface="Times New Roman" panose="02020603050405020304" pitchFamily="18" charset="0"/>
                          <a:ea typeface="微軟正黑體"/>
                          <a:cs typeface="Times New Roman" panose="02020603050405020304" pitchFamily="18" charset="0"/>
                        </a:rPr>
                        <a:t>尚未開放營利單位</a:t>
                      </a:r>
                      <a:r>
                        <a:rPr lang="zh-TW" altLang="en-US" sz="1600" b="1" kern="1200" dirty="0" smtClean="0">
                          <a:solidFill>
                            <a:schemeClr val="tx1"/>
                          </a:solidFill>
                          <a:effectLst/>
                          <a:latin typeface="Times New Roman" panose="02020603050405020304" pitchFamily="18" charset="0"/>
                          <a:ea typeface="微軟正黑體"/>
                          <a:cs typeface="Times New Roman" panose="02020603050405020304" pitchFamily="18" charset="0"/>
                        </a:rPr>
                        <a:t>參與。</a:t>
                      </a:r>
                    </a:p>
                  </a:txBody>
                  <a:tcPr marL="36006" marR="36006" marT="35988" marB="35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zh-TW" altLang="en-US" sz="1600" b="1" dirty="0" smtClean="0">
                          <a:latin typeface="Times New Roman" panose="02020603050405020304" pitchFamily="18" charset="0"/>
                          <a:ea typeface="微軟正黑體" panose="020B0604030504040204" pitchFamily="34" charset="-120"/>
                          <a:cs typeface="Times New Roman" panose="02020603050405020304" pitchFamily="18" charset="0"/>
                        </a:rPr>
                        <a:t>衛福部</a:t>
                      </a:r>
                      <a:endPar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36006" marR="36006" marT="35988" marB="3598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altLang="zh-TW" sz="1600" b="1"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36006" marR="36006" marT="35988" marB="3598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20000"/>
                        <a:lumOff val="80000"/>
                      </a:schemeClr>
                    </a:solidFill>
                  </a:tcPr>
                </a:tc>
              </a:tr>
              <a:tr h="5596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1" dirty="0" smtClean="0">
                          <a:solidFill>
                            <a:schemeClr val="tx1"/>
                          </a:solidFill>
                          <a:effectLst/>
                          <a:latin typeface="Times New Roman" panose="02020603050405020304" pitchFamily="18" charset="0"/>
                          <a:ea typeface="微軟正黑體"/>
                          <a:cs typeface="Times New Roman" panose="02020603050405020304" pitchFamily="18" charset="0"/>
                        </a:rPr>
                        <a:t>一般企業成立宗旨：「本法所稱公司，謂以營利為目的，</a:t>
                      </a:r>
                      <a:r>
                        <a:rPr lang="en-US" altLang="zh-TW" sz="1600" b="1" dirty="0" smtClean="0">
                          <a:solidFill>
                            <a:schemeClr val="tx1"/>
                          </a:solidFill>
                          <a:effectLst/>
                          <a:latin typeface="Times New Roman" panose="02020603050405020304" pitchFamily="18" charset="0"/>
                          <a:ea typeface="微軟正黑體"/>
                          <a:cs typeface="Times New Roman" panose="02020603050405020304" pitchFamily="18" charset="0"/>
                        </a:rPr>
                        <a:t>…</a:t>
                      </a:r>
                      <a:r>
                        <a:rPr lang="zh-TW" altLang="en-US" sz="1600" b="1" dirty="0" smtClean="0">
                          <a:solidFill>
                            <a:schemeClr val="tx1"/>
                          </a:solidFill>
                          <a:effectLst/>
                          <a:latin typeface="Times New Roman" panose="02020603050405020304" pitchFamily="18" charset="0"/>
                          <a:ea typeface="微軟正黑體"/>
                          <a:cs typeface="Times New Roman" panose="02020603050405020304" pitchFamily="18" charset="0"/>
                        </a:rPr>
                        <a:t>。」</a:t>
                      </a:r>
                      <a:r>
                        <a:rPr lang="en-US" altLang="zh-TW" sz="1600" b="1" dirty="0" smtClean="0">
                          <a:solidFill>
                            <a:schemeClr val="tx1"/>
                          </a:solidFill>
                          <a:effectLst/>
                          <a:latin typeface="Times New Roman" panose="02020603050405020304" pitchFamily="18" charset="0"/>
                          <a:ea typeface="微軟正黑體"/>
                          <a:cs typeface="Times New Roman" panose="02020603050405020304" pitchFamily="18" charset="0"/>
                        </a:rPr>
                        <a:t>(</a:t>
                      </a:r>
                      <a:r>
                        <a:rPr lang="zh-TW" altLang="en-US" sz="1600" b="1" dirty="0" smtClean="0">
                          <a:solidFill>
                            <a:srgbClr val="C00000"/>
                          </a:solidFill>
                          <a:effectLst/>
                          <a:latin typeface="Times New Roman" panose="02020603050405020304" pitchFamily="18" charset="0"/>
                          <a:ea typeface="微軟正黑體"/>
                          <a:cs typeface="Times New Roman" panose="02020603050405020304" pitchFamily="18" charset="0"/>
                        </a:rPr>
                        <a:t>公司法第</a:t>
                      </a:r>
                      <a:r>
                        <a:rPr lang="en-US" altLang="zh-TW" sz="1600" b="1" dirty="0" smtClean="0">
                          <a:solidFill>
                            <a:srgbClr val="C00000"/>
                          </a:solidFill>
                          <a:effectLst/>
                          <a:latin typeface="Times New Roman" panose="02020603050405020304" pitchFamily="18" charset="0"/>
                          <a:ea typeface="微軟正黑體"/>
                          <a:cs typeface="Times New Roman" panose="02020603050405020304" pitchFamily="18" charset="0"/>
                        </a:rPr>
                        <a:t>1</a:t>
                      </a:r>
                      <a:r>
                        <a:rPr lang="zh-TW" altLang="en-US" sz="1600" b="1" dirty="0" smtClean="0">
                          <a:solidFill>
                            <a:srgbClr val="C00000"/>
                          </a:solidFill>
                          <a:effectLst/>
                          <a:latin typeface="Times New Roman" panose="02020603050405020304" pitchFamily="18" charset="0"/>
                          <a:ea typeface="微軟正黑體"/>
                          <a:cs typeface="Times New Roman" panose="02020603050405020304" pitchFamily="18" charset="0"/>
                        </a:rPr>
                        <a:t>條</a:t>
                      </a:r>
                      <a:r>
                        <a:rPr lang="en-US" altLang="zh-TW" sz="1600" b="1" dirty="0" smtClean="0">
                          <a:solidFill>
                            <a:schemeClr val="tx1"/>
                          </a:solidFill>
                          <a:effectLst/>
                          <a:latin typeface="Times New Roman" panose="02020603050405020304" pitchFamily="18" charset="0"/>
                          <a:ea typeface="微軟正黑體"/>
                          <a:cs typeface="Times New Roman" panose="02020603050405020304" pitchFamily="18" charset="0"/>
                        </a:rPr>
                        <a:t>)</a:t>
                      </a:r>
                      <a:r>
                        <a:rPr lang="zh-TW" altLang="en-US" sz="1600" b="1" dirty="0" smtClean="0">
                          <a:solidFill>
                            <a:schemeClr val="tx1"/>
                          </a:solidFill>
                          <a:effectLst/>
                          <a:latin typeface="Times New Roman" panose="02020603050405020304" pitchFamily="18" charset="0"/>
                          <a:ea typeface="微軟正黑體"/>
                          <a:cs typeface="Times New Roman" panose="02020603050405020304" pitchFamily="18" charset="0"/>
                        </a:rPr>
                        <a:t>，與</a:t>
                      </a:r>
                      <a:r>
                        <a:rPr lang="zh-TW" altLang="en-US" sz="1600" b="1" dirty="0" smtClean="0">
                          <a:solidFill>
                            <a:srgbClr val="C00000"/>
                          </a:solidFill>
                          <a:effectLst/>
                          <a:latin typeface="Times New Roman" panose="02020603050405020304" pitchFamily="18" charset="0"/>
                          <a:ea typeface="微軟正黑體"/>
                          <a:cs typeface="Times New Roman" panose="02020603050405020304" pitchFamily="18" charset="0"/>
                        </a:rPr>
                        <a:t>社會企業兼顧社會公益與利益</a:t>
                      </a:r>
                      <a:r>
                        <a:rPr lang="zh-TW" altLang="en-US" sz="1600" b="1" dirty="0" smtClean="0">
                          <a:solidFill>
                            <a:schemeClr val="tx1"/>
                          </a:solidFill>
                          <a:effectLst/>
                          <a:latin typeface="Times New Roman" panose="02020603050405020304" pitchFamily="18" charset="0"/>
                          <a:ea typeface="微軟正黑體"/>
                          <a:cs typeface="Times New Roman" panose="02020603050405020304" pitchFamily="18" charset="0"/>
                        </a:rPr>
                        <a:t>特性產生衝突。</a:t>
                      </a:r>
                      <a:endParaRPr lang="zh-TW" altLang="en-US" sz="16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6006" marR="36006" marT="35988" marB="35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1" dirty="0" smtClean="0">
                          <a:latin typeface="Times New Roman" panose="02020603050405020304" pitchFamily="18" charset="0"/>
                          <a:ea typeface="微軟正黑體" panose="020B0604030504040204" pitchFamily="34" charset="-120"/>
                          <a:cs typeface="Times New Roman" panose="02020603050405020304" pitchFamily="18" charset="0"/>
                        </a:rPr>
                        <a:t>經濟部</a:t>
                      </a:r>
                      <a:endPar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36006" marR="36006" marT="35988" marB="3598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altLang="zh-TW" sz="1600" b="1"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36006" marR="36006" marT="35988" marB="3598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20000"/>
                        <a:lumOff val="80000"/>
                      </a:schemeClr>
                    </a:solidFill>
                  </a:tcPr>
                </a:tc>
              </a:tr>
              <a:tr h="5596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1" dirty="0" smtClean="0">
                          <a:solidFill>
                            <a:schemeClr val="tx1"/>
                          </a:solidFill>
                          <a:effectLst/>
                          <a:latin typeface="Times New Roman" panose="02020603050405020304" pitchFamily="18" charset="0"/>
                          <a:ea typeface="微軟正黑體"/>
                          <a:cs typeface="Times New Roman" panose="02020603050405020304" pitchFamily="18" charset="0"/>
                        </a:rPr>
                        <a:t>保留盈餘加徵</a:t>
                      </a:r>
                      <a:r>
                        <a:rPr lang="en-US" altLang="zh-TW" sz="1600" b="1" dirty="0" smtClean="0">
                          <a:solidFill>
                            <a:schemeClr val="tx1"/>
                          </a:solidFill>
                          <a:effectLst/>
                          <a:latin typeface="Times New Roman" panose="02020603050405020304" pitchFamily="18" charset="0"/>
                          <a:ea typeface="微軟正黑體"/>
                          <a:cs typeface="Times New Roman" panose="02020603050405020304" pitchFamily="18" charset="0"/>
                        </a:rPr>
                        <a:t>10</a:t>
                      </a:r>
                      <a:r>
                        <a:rPr lang="zh-TW" altLang="en-US" sz="1600" b="1" dirty="0" smtClean="0">
                          <a:solidFill>
                            <a:schemeClr val="tx1"/>
                          </a:solidFill>
                          <a:effectLst/>
                          <a:latin typeface="Times New Roman" panose="02020603050405020304" pitchFamily="18" charset="0"/>
                          <a:ea typeface="微軟正黑體"/>
                          <a:cs typeface="Times New Roman" panose="02020603050405020304" pitchFamily="18" charset="0"/>
                        </a:rPr>
                        <a:t>％營所稅：社會企業籌資不易，</a:t>
                      </a:r>
                      <a:r>
                        <a:rPr lang="zh-TW" altLang="en-US" sz="1600" b="1" dirty="0" smtClean="0">
                          <a:solidFill>
                            <a:srgbClr val="C00000"/>
                          </a:solidFill>
                          <a:effectLst/>
                          <a:latin typeface="Times New Roman" panose="02020603050405020304" pitchFamily="18" charset="0"/>
                          <a:ea typeface="微軟正黑體"/>
                          <a:cs typeface="Times New Roman" panose="02020603050405020304" pitchFamily="18" charset="0"/>
                        </a:rPr>
                        <a:t>未分配盈餘</a:t>
                      </a:r>
                      <a:r>
                        <a:rPr lang="zh-TW" altLang="en-US" sz="1600" b="1" dirty="0" smtClean="0">
                          <a:solidFill>
                            <a:schemeClr val="tx1"/>
                          </a:solidFill>
                          <a:effectLst/>
                          <a:latin typeface="Times New Roman" panose="02020603050405020304" pitchFamily="18" charset="0"/>
                          <a:ea typeface="微軟正黑體"/>
                          <a:cs typeface="Times New Roman" panose="02020603050405020304" pitchFamily="18" charset="0"/>
                        </a:rPr>
                        <a:t>為資金重要來源，惟依現行法另加徵</a:t>
                      </a:r>
                      <a:r>
                        <a:rPr lang="en-US" altLang="zh-TW" sz="1600" b="1" dirty="0" smtClean="0">
                          <a:solidFill>
                            <a:srgbClr val="C00000"/>
                          </a:solidFill>
                          <a:effectLst/>
                          <a:latin typeface="Times New Roman" panose="02020603050405020304" pitchFamily="18" charset="0"/>
                          <a:ea typeface="微軟正黑體"/>
                          <a:cs typeface="Times New Roman" panose="02020603050405020304" pitchFamily="18" charset="0"/>
                        </a:rPr>
                        <a:t>10</a:t>
                      </a:r>
                      <a:r>
                        <a:rPr lang="zh-TW" altLang="en-US" sz="1600" b="1" dirty="0" smtClean="0">
                          <a:solidFill>
                            <a:srgbClr val="C00000"/>
                          </a:solidFill>
                          <a:effectLst/>
                          <a:latin typeface="Times New Roman" panose="02020603050405020304" pitchFamily="18" charset="0"/>
                          <a:ea typeface="微軟正黑體"/>
                          <a:cs typeface="Times New Roman" panose="02020603050405020304" pitchFamily="18" charset="0"/>
                        </a:rPr>
                        <a:t>％營所稅</a:t>
                      </a:r>
                      <a:r>
                        <a:rPr lang="zh-TW" altLang="en-US" sz="1600" b="1" dirty="0" smtClean="0">
                          <a:solidFill>
                            <a:schemeClr val="tx1"/>
                          </a:solidFill>
                          <a:effectLst/>
                          <a:latin typeface="Times New Roman" panose="02020603050405020304" pitchFamily="18" charset="0"/>
                          <a:ea typeface="微軟正黑體"/>
                          <a:cs typeface="Times New Roman" panose="02020603050405020304" pitchFamily="18" charset="0"/>
                        </a:rPr>
                        <a:t> </a:t>
                      </a:r>
                      <a:r>
                        <a:rPr lang="en-US" altLang="zh-TW" sz="1600" b="1" dirty="0" smtClean="0">
                          <a:solidFill>
                            <a:schemeClr val="tx1"/>
                          </a:solidFill>
                          <a:effectLst/>
                          <a:latin typeface="Times New Roman" panose="02020603050405020304" pitchFamily="18" charset="0"/>
                          <a:ea typeface="微軟正黑體"/>
                          <a:cs typeface="Times New Roman" panose="02020603050405020304" pitchFamily="18" charset="0"/>
                        </a:rPr>
                        <a:t>(</a:t>
                      </a:r>
                      <a:r>
                        <a:rPr lang="zh-TW" altLang="en-US" sz="1600" b="1" dirty="0" smtClean="0">
                          <a:solidFill>
                            <a:srgbClr val="C00000"/>
                          </a:solidFill>
                          <a:effectLst/>
                          <a:latin typeface="Times New Roman" panose="02020603050405020304" pitchFamily="18" charset="0"/>
                          <a:ea typeface="微軟正黑體"/>
                          <a:cs typeface="Times New Roman" panose="02020603050405020304" pitchFamily="18" charset="0"/>
                        </a:rPr>
                        <a:t>所得稅法第</a:t>
                      </a:r>
                      <a:r>
                        <a:rPr lang="en-US" altLang="zh-TW" sz="1600" b="1" dirty="0" smtClean="0">
                          <a:solidFill>
                            <a:srgbClr val="C00000"/>
                          </a:solidFill>
                          <a:effectLst/>
                          <a:latin typeface="Times New Roman" panose="02020603050405020304" pitchFamily="18" charset="0"/>
                          <a:ea typeface="微軟正黑體"/>
                          <a:cs typeface="Times New Roman" panose="02020603050405020304" pitchFamily="18" charset="0"/>
                        </a:rPr>
                        <a:t>66</a:t>
                      </a:r>
                      <a:r>
                        <a:rPr lang="zh-TW" altLang="en-US" sz="1600" b="1" dirty="0" smtClean="0">
                          <a:solidFill>
                            <a:srgbClr val="C00000"/>
                          </a:solidFill>
                          <a:effectLst/>
                          <a:latin typeface="Times New Roman" panose="02020603050405020304" pitchFamily="18" charset="0"/>
                          <a:ea typeface="微軟正黑體"/>
                          <a:cs typeface="Times New Roman" panose="02020603050405020304" pitchFamily="18" charset="0"/>
                        </a:rPr>
                        <a:t>條之</a:t>
                      </a:r>
                      <a:r>
                        <a:rPr lang="en-US" altLang="zh-TW" sz="1600" b="1" dirty="0" smtClean="0">
                          <a:solidFill>
                            <a:srgbClr val="C00000"/>
                          </a:solidFill>
                          <a:effectLst/>
                          <a:latin typeface="Times New Roman" panose="02020603050405020304" pitchFamily="18" charset="0"/>
                          <a:ea typeface="微軟正黑體"/>
                          <a:cs typeface="Times New Roman" panose="02020603050405020304" pitchFamily="18" charset="0"/>
                        </a:rPr>
                        <a:t>9</a:t>
                      </a:r>
                      <a:r>
                        <a:rPr lang="en-US" altLang="zh-TW" sz="1600" b="1" dirty="0" smtClean="0">
                          <a:solidFill>
                            <a:schemeClr val="tx1"/>
                          </a:solidFill>
                          <a:effectLst/>
                          <a:latin typeface="Times New Roman" panose="02020603050405020304" pitchFamily="18" charset="0"/>
                          <a:ea typeface="微軟正黑體"/>
                          <a:cs typeface="Times New Roman" panose="02020603050405020304" pitchFamily="18" charset="0"/>
                        </a:rPr>
                        <a:t>)</a:t>
                      </a:r>
                      <a:r>
                        <a:rPr lang="zh-TW" altLang="en-US" sz="1600" b="1" dirty="0" smtClean="0">
                          <a:solidFill>
                            <a:schemeClr val="tx1"/>
                          </a:solidFill>
                          <a:effectLst/>
                          <a:latin typeface="Times New Roman" panose="02020603050405020304" pitchFamily="18" charset="0"/>
                          <a:ea typeface="微軟正黑體"/>
                          <a:cs typeface="Times New Roman" panose="02020603050405020304" pitchFamily="18" charset="0"/>
                        </a:rPr>
                        <a:t>。</a:t>
                      </a:r>
                      <a:endParaRPr lang="zh-TW" altLang="en-US" sz="16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6006" marR="36006" marT="35988" marB="35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zh-TW" altLang="en-US" sz="1600" b="1" smtClean="0">
                          <a:latin typeface="Times New Roman" panose="02020603050405020304" pitchFamily="18" charset="0"/>
                          <a:ea typeface="微軟正黑體" panose="020B0604030504040204" pitchFamily="34" charset="-120"/>
                          <a:cs typeface="Times New Roman" panose="02020603050405020304" pitchFamily="18" charset="0"/>
                        </a:rPr>
                        <a:t>目的事業主管機關</a:t>
                      </a:r>
                      <a:endPar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36006" marR="36006" marT="35988" marB="3598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zh-TW" altLang="en-US" sz="1600" b="1" dirty="0" smtClean="0">
                          <a:latin typeface="Times New Roman" panose="02020603050405020304" pitchFamily="18" charset="0"/>
                          <a:ea typeface="微軟正黑體" panose="020B0604030504040204" pitchFamily="34" charset="-120"/>
                          <a:cs typeface="Times New Roman" panose="02020603050405020304" pitchFamily="18" charset="0"/>
                        </a:rPr>
                        <a:t>財政部</a:t>
                      </a:r>
                      <a:endPar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36006" marR="36006" marT="35988" marB="3598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20000"/>
                        <a:lumOff val="80000"/>
                      </a:schemeClr>
                    </a:solidFill>
                  </a:tcPr>
                </a:tc>
              </a:tr>
              <a:tr h="5596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1" kern="1200" dirty="0" smtClean="0">
                          <a:solidFill>
                            <a:schemeClr val="tx1"/>
                          </a:solidFill>
                          <a:effectLst/>
                          <a:latin typeface="Times New Roman" panose="02020603050405020304" pitchFamily="18" charset="0"/>
                          <a:ea typeface="微軟正黑體"/>
                          <a:cs typeface="Times New Roman" panose="02020603050405020304" pitchFamily="18" charset="0"/>
                        </a:rPr>
                        <a:t>國外對於社會企業皆設有政府優先購買相關推動措施，未來將針對政府採購法進行調適，以提供國內社會企業可行之銷售管道。</a:t>
                      </a:r>
                    </a:p>
                  </a:txBody>
                  <a:tcPr marL="36006" marR="36006" marT="35988" marB="35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zh-TW" altLang="en-US" sz="1600" b="1" dirty="0" smtClean="0">
                          <a:latin typeface="Times New Roman" panose="02020603050405020304" pitchFamily="18" charset="0"/>
                          <a:ea typeface="微軟正黑體" panose="020B0604030504040204" pitchFamily="34" charset="-120"/>
                          <a:cs typeface="Times New Roman" panose="02020603050405020304" pitchFamily="18" charset="0"/>
                        </a:rPr>
                        <a:t>公共工程委員會</a:t>
                      </a:r>
                      <a:endPar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36006" marR="36006" marT="35988" marB="3598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altLang="zh-TW" sz="1600" b="1"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36006" marR="36006" marT="35988" marB="3598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20000"/>
                        <a:lumOff val="80000"/>
                      </a:schemeClr>
                    </a:solidFill>
                  </a:tcPr>
                </a:tc>
              </a:tr>
            </a:tbl>
          </a:graphicData>
        </a:graphic>
      </p:graphicFrame>
      <p:sp>
        <p:nvSpPr>
          <p:cNvPr id="11" name="矩形 10"/>
          <p:cNvSpPr/>
          <p:nvPr/>
        </p:nvSpPr>
        <p:spPr>
          <a:xfrm>
            <a:off x="4681538" y="1137444"/>
            <a:ext cx="3960813" cy="846137"/>
          </a:xfrm>
          <a:prstGeom prst="rect">
            <a:avLst/>
          </a:prstGeom>
          <a:solidFill>
            <a:schemeClr val="accent3">
              <a:lumMod val="20000"/>
              <a:lumOff val="80000"/>
            </a:schemeClr>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a:effectLst>
                <a:outerShdw blurRad="38100" dist="38100" dir="2700000" algn="tl">
                  <a:srgbClr val="000000">
                    <a:alpha val="43137"/>
                  </a:srgbClr>
                </a:outerShdw>
              </a:effectLst>
            </a:endParaRPr>
          </a:p>
        </p:txBody>
      </p:sp>
      <p:grpSp>
        <p:nvGrpSpPr>
          <p:cNvPr id="21541" name="群組 11"/>
          <p:cNvGrpSpPr>
            <a:grpSpLocks/>
          </p:cNvGrpSpPr>
          <p:nvPr/>
        </p:nvGrpSpPr>
        <p:grpSpPr bwMode="auto">
          <a:xfrm>
            <a:off x="4837113" y="1245394"/>
            <a:ext cx="3878263" cy="633412"/>
            <a:chOff x="492181" y="2286574"/>
            <a:chExt cx="4577437" cy="970132"/>
          </a:xfrm>
        </p:grpSpPr>
        <p:sp>
          <p:nvSpPr>
            <p:cNvPr id="13" name="矩形 12"/>
            <p:cNvSpPr/>
            <p:nvPr/>
          </p:nvSpPr>
          <p:spPr>
            <a:xfrm>
              <a:off x="539024" y="2286574"/>
              <a:ext cx="721372" cy="96526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a:effectLst>
                  <a:outerShdw blurRad="38100" dist="38100" dir="2700000" algn="tl">
                    <a:srgbClr val="000000">
                      <a:alpha val="43137"/>
                    </a:srgbClr>
                  </a:outerShdw>
                </a:effectLst>
              </a:endParaRPr>
            </a:p>
          </p:txBody>
        </p:sp>
        <p:sp>
          <p:nvSpPr>
            <p:cNvPr id="14" name="矩形 13"/>
            <p:cNvSpPr/>
            <p:nvPr/>
          </p:nvSpPr>
          <p:spPr>
            <a:xfrm>
              <a:off x="492181" y="2296300"/>
              <a:ext cx="822553" cy="960406"/>
            </a:xfrm>
            <a:prstGeom prst="rect">
              <a:avLst/>
            </a:prstGeom>
          </p:spPr>
          <p:txBody>
            <a:bodyPr wrap="none" anchor="ctr">
              <a:spAutoFit/>
            </a:bodyPr>
            <a:lstStyle/>
            <a:p>
              <a:pPr marL="0" lvl="1">
                <a:defRPr/>
              </a:pPr>
              <a:r>
                <a:rPr lang="zh-TW" altLang="en-US" sz="20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跨部</a:t>
              </a:r>
              <a:endParaRPr lang="en-US" altLang="zh-TW" sz="20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lvl="1">
                <a:defRPr/>
              </a:pPr>
              <a:r>
                <a:rPr lang="zh-TW" altLang="en-US" sz="20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協商</a:t>
              </a:r>
              <a:endParaRPr lang="en-US" altLang="zh-TW" sz="20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5" name="矩形 14"/>
            <p:cNvSpPr/>
            <p:nvPr/>
          </p:nvSpPr>
          <p:spPr>
            <a:xfrm>
              <a:off x="1260396" y="2337633"/>
              <a:ext cx="3809222" cy="875308"/>
            </a:xfrm>
            <a:prstGeom prst="rect">
              <a:avLst/>
            </a:prstGeom>
          </p:spPr>
          <p:txBody>
            <a:bodyPr anchor="ctr">
              <a:spAutoFit/>
            </a:bodyPr>
            <a:lstStyle/>
            <a:p>
              <a:pPr marL="0" lvl="2">
                <a:defRPr/>
              </a:pPr>
              <a:r>
                <a:rPr lang="zh-TW" altLang="en-US"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透過行政院青年創業專案聯繫會報進行跨部會協商。</a:t>
              </a:r>
              <a:endParaRPr lang="en-US" altLang="zh-TW"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6" name="五邊形 15"/>
          <p:cNvSpPr/>
          <p:nvPr/>
        </p:nvSpPr>
        <p:spPr>
          <a:xfrm>
            <a:off x="1371328" y="2074020"/>
            <a:ext cx="1728192" cy="648072"/>
          </a:xfrm>
          <a:prstGeom prst="homePlate">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zh-TW" altLang="en-US" b="1" dirty="0">
                <a:effectLst>
                  <a:outerShdw blurRad="38100" dist="38100" dir="2700000" algn="tl">
                    <a:srgbClr val="000000">
                      <a:alpha val="43137"/>
                    </a:srgbClr>
                  </a:outerShdw>
                </a:effectLst>
                <a:latin typeface="微軟正黑體" panose="020B0604030504040204" pitchFamily="34" charset="-120"/>
              </a:rPr>
              <a:t>行政作業調適</a:t>
            </a:r>
          </a:p>
        </p:txBody>
      </p:sp>
      <p:sp>
        <p:nvSpPr>
          <p:cNvPr id="17" name="＞形箭號 16"/>
          <p:cNvSpPr/>
          <p:nvPr/>
        </p:nvSpPr>
        <p:spPr>
          <a:xfrm>
            <a:off x="2883496" y="2074019"/>
            <a:ext cx="2232248" cy="648072"/>
          </a:xfrm>
          <a:prstGeom prst="chevron">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zh-TW" altLang="en-US" b="1" dirty="0">
                <a:effectLst>
                  <a:outerShdw blurRad="38100" dist="38100" dir="2700000" algn="tl">
                    <a:srgbClr val="000000">
                      <a:alpha val="43137"/>
                    </a:srgbClr>
                  </a:outerShdw>
                </a:effectLst>
                <a:latin typeface="微軟正黑體" panose="020B0604030504040204" pitchFamily="34" charset="-120"/>
              </a:rPr>
              <a:t>行政規則與</a:t>
            </a:r>
            <a:endParaRPr lang="en-US" altLang="zh-TW" b="1" dirty="0">
              <a:effectLst>
                <a:outerShdw blurRad="38100" dist="38100" dir="2700000" algn="tl">
                  <a:srgbClr val="000000">
                    <a:alpha val="43137"/>
                  </a:srgbClr>
                </a:outerShdw>
              </a:effectLst>
              <a:latin typeface="微軟正黑體" panose="020B0604030504040204" pitchFamily="34" charset="-120"/>
            </a:endParaRPr>
          </a:p>
          <a:p>
            <a:pPr>
              <a:defRPr/>
            </a:pPr>
            <a:r>
              <a:rPr lang="zh-TW" altLang="en-US" b="1" dirty="0">
                <a:effectLst>
                  <a:outerShdw blurRad="38100" dist="38100" dir="2700000" algn="tl">
                    <a:srgbClr val="000000">
                      <a:alpha val="43137"/>
                    </a:srgbClr>
                  </a:outerShdw>
                </a:effectLst>
                <a:latin typeface="微軟正黑體" panose="020B0604030504040204" pitchFamily="34" charset="-120"/>
              </a:rPr>
              <a:t>法規命令調適</a:t>
            </a:r>
          </a:p>
        </p:txBody>
      </p:sp>
      <p:sp>
        <p:nvSpPr>
          <p:cNvPr id="18" name="＞形箭號 17"/>
          <p:cNvSpPr/>
          <p:nvPr/>
        </p:nvSpPr>
        <p:spPr>
          <a:xfrm>
            <a:off x="4899720" y="2074021"/>
            <a:ext cx="2016224" cy="648072"/>
          </a:xfrm>
          <a:prstGeom prst="chevron">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zh-TW" altLang="en-US" b="1" dirty="0">
                <a:effectLst>
                  <a:outerShdw blurRad="38100" dist="38100" dir="2700000" algn="tl">
                    <a:srgbClr val="000000">
                      <a:alpha val="43137"/>
                    </a:srgbClr>
                  </a:outerShdw>
                </a:effectLst>
                <a:latin typeface="微軟正黑體" panose="020B0604030504040204" pitchFamily="34" charset="-120"/>
              </a:rPr>
              <a:t>法律調適</a:t>
            </a:r>
          </a:p>
        </p:txBody>
      </p:sp>
      <p:sp>
        <p:nvSpPr>
          <p:cNvPr id="19" name="＞形箭號 18"/>
          <p:cNvSpPr/>
          <p:nvPr/>
        </p:nvSpPr>
        <p:spPr>
          <a:xfrm>
            <a:off x="6699921" y="2074021"/>
            <a:ext cx="2016224" cy="648072"/>
          </a:xfrm>
          <a:prstGeom prst="chevron">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zh-TW" altLang="en-US" b="1" dirty="0">
                <a:effectLst>
                  <a:outerShdw blurRad="38100" dist="38100" dir="2700000" algn="tl">
                    <a:srgbClr val="000000">
                      <a:alpha val="43137"/>
                    </a:srgbClr>
                  </a:outerShdw>
                </a:effectLst>
                <a:latin typeface="微軟正黑體" panose="020B0604030504040204" pitchFamily="34" charset="-120"/>
              </a:rPr>
              <a:t>研議新訂</a:t>
            </a:r>
            <a:endParaRPr lang="en-US" altLang="zh-TW" b="1" dirty="0">
              <a:effectLst>
                <a:outerShdw blurRad="38100" dist="38100" dir="2700000" algn="tl">
                  <a:srgbClr val="000000">
                    <a:alpha val="43137"/>
                  </a:srgbClr>
                </a:outerShdw>
              </a:effectLst>
              <a:latin typeface="微軟正黑體" panose="020B0604030504040204" pitchFamily="34" charset="-120"/>
            </a:endParaRPr>
          </a:p>
          <a:p>
            <a:pPr>
              <a:defRPr/>
            </a:pPr>
            <a:r>
              <a:rPr lang="zh-TW" altLang="en-US" b="1" dirty="0">
                <a:effectLst>
                  <a:outerShdw blurRad="38100" dist="38100" dir="2700000" algn="tl">
                    <a:srgbClr val="000000">
                      <a:alpha val="43137"/>
                    </a:srgbClr>
                  </a:outerShdw>
                </a:effectLst>
                <a:latin typeface="微軟正黑體" panose="020B0604030504040204" pitchFamily="34" charset="-120"/>
              </a:rPr>
              <a:t>專法或專章</a:t>
            </a:r>
          </a:p>
        </p:txBody>
      </p:sp>
      <p:sp>
        <p:nvSpPr>
          <p:cNvPr id="20" name="矩形 19"/>
          <p:cNvSpPr/>
          <p:nvPr/>
        </p:nvSpPr>
        <p:spPr>
          <a:xfrm>
            <a:off x="507231" y="2077659"/>
            <a:ext cx="792087" cy="644432"/>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zh-TW" altLang="en-US" b="1" dirty="0">
                <a:effectLst>
                  <a:outerShdw blurRad="38100" dist="38100" dir="2700000" algn="tl">
                    <a:srgbClr val="000000">
                      <a:alpha val="43137"/>
                    </a:srgbClr>
                  </a:outerShdw>
                </a:effectLst>
                <a:latin typeface="微軟正黑體" panose="020B0604030504040204" pitchFamily="34" charset="-120"/>
              </a:rPr>
              <a:t>推動進程</a:t>
            </a:r>
          </a:p>
        </p:txBody>
      </p:sp>
      <p:sp>
        <p:nvSpPr>
          <p:cNvPr id="22" name="內容版面配置區 2"/>
          <p:cNvSpPr txBox="1">
            <a:spLocks/>
          </p:cNvSpPr>
          <p:nvPr/>
        </p:nvSpPr>
        <p:spPr bwMode="auto">
          <a:xfrm>
            <a:off x="395288" y="433387"/>
            <a:ext cx="806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fontAlgn="base">
              <a:spcBef>
                <a:spcPct val="20000"/>
              </a:spcBef>
              <a:spcAft>
                <a:spcPct val="0"/>
              </a:spcAft>
              <a:buClr>
                <a:schemeClr val="accent1"/>
              </a:buClr>
              <a:buSzPct val="100000"/>
              <a:buFont typeface="Wingdings" pitchFamily="2" charset="2"/>
              <a:buChar char="l"/>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Wingdings" pitchFamily="2" charset="2"/>
              <a:buChar char="Ø"/>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365125" indent="-365125" algn="just">
              <a:lnSpc>
                <a:spcPct val="90000"/>
              </a:lnSpc>
              <a:buFont typeface="Wingdings" pitchFamily="2" charset="2"/>
              <a:buChar char="n"/>
              <a:defRPr/>
            </a:pPr>
            <a:r>
              <a:rPr kumimoji="0" lang="zh-TW" altLang="en-US" sz="2800" b="1" dirty="0" smtClean="0">
                <a:solidFill>
                  <a:srgbClr val="0000FF"/>
                </a:solidFill>
                <a:effectLst>
                  <a:outerShdw blurRad="38100" dist="38100" dir="2700000" algn="tl">
                    <a:srgbClr val="C0C0C0"/>
                  </a:outerShdw>
                </a:effectLst>
                <a:latin typeface="微軟正黑體" pitchFamily="34" charset="-120"/>
              </a:rPr>
              <a:t>社會企業行動方案</a:t>
            </a:r>
            <a:r>
              <a:rPr kumimoji="0" lang="en-US" altLang="zh-TW" sz="2800" b="1" dirty="0" smtClean="0">
                <a:solidFill>
                  <a:srgbClr val="0000FF"/>
                </a:solidFill>
                <a:effectLst>
                  <a:outerShdw blurRad="38100" dist="38100" dir="2700000" algn="tl">
                    <a:srgbClr val="C0C0C0"/>
                  </a:outerShdw>
                </a:effectLst>
                <a:latin typeface="微軟正黑體" pitchFamily="34" charset="-120"/>
              </a:rPr>
              <a:t>-</a:t>
            </a:r>
            <a:r>
              <a:rPr kumimoji="0" lang="zh-TW" altLang="en-US" sz="2800" b="1" dirty="0" smtClean="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調法規</a:t>
            </a:r>
            <a:endParaRPr kumimoji="0" lang="en-US" altLang="zh-TW" sz="2000" b="1" dirty="0" smtClean="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投影片編號版面配置區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4E28152C-638C-4968-AF04-C542347A270F}" type="slidenum">
              <a:rPr kumimoji="0" lang="zh-TW" altLang="en-US" smtClean="0"/>
              <a:pPr eaLnBrk="1" hangingPunct="1"/>
              <a:t>15</a:t>
            </a:fld>
            <a:endParaRPr kumimoji="0" lang="zh-TW" altLang="en-US" smtClean="0"/>
          </a:p>
        </p:txBody>
      </p:sp>
      <p:sp>
        <p:nvSpPr>
          <p:cNvPr id="5" name="內容版面配置區 2"/>
          <p:cNvSpPr txBox="1">
            <a:spLocks/>
          </p:cNvSpPr>
          <p:nvPr/>
        </p:nvSpPr>
        <p:spPr bwMode="auto">
          <a:xfrm>
            <a:off x="544066" y="764704"/>
            <a:ext cx="508062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fontAlgn="base">
              <a:spcBef>
                <a:spcPct val="20000"/>
              </a:spcBef>
              <a:spcAft>
                <a:spcPct val="0"/>
              </a:spcAft>
              <a:buClr>
                <a:schemeClr val="accent1"/>
              </a:buClr>
              <a:buSzPct val="100000"/>
              <a:buFont typeface="Wingdings" pitchFamily="2" charset="2"/>
              <a:buChar char="l"/>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Wingdings" pitchFamily="2" charset="2"/>
              <a:buChar char="Ø"/>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365125" indent="-365125" algn="just">
              <a:lnSpc>
                <a:spcPct val="90000"/>
              </a:lnSpc>
              <a:buFont typeface="Wingdings" pitchFamily="2" charset="2"/>
              <a:buChar char="n"/>
              <a:defRPr/>
            </a:pPr>
            <a:r>
              <a:rPr kumimoji="0" lang="zh-TW" altLang="en-US" sz="2800" b="1" dirty="0" smtClean="0">
                <a:solidFill>
                  <a:srgbClr val="0000FF"/>
                </a:solidFill>
                <a:effectLst>
                  <a:outerShdw blurRad="38100" dist="38100" dir="2700000" algn="tl">
                    <a:srgbClr val="C0C0C0"/>
                  </a:outerShdw>
                </a:effectLst>
                <a:latin typeface="微軟正黑體" pitchFamily="34" charset="-120"/>
              </a:rPr>
              <a:t>社會企業行動方案</a:t>
            </a:r>
            <a:r>
              <a:rPr kumimoji="0" lang="en-US" altLang="zh-TW" sz="2800" b="1" dirty="0" smtClean="0">
                <a:solidFill>
                  <a:srgbClr val="0000FF"/>
                </a:solidFill>
                <a:effectLst>
                  <a:outerShdw blurRad="38100" dist="38100" dir="2700000" algn="tl">
                    <a:srgbClr val="C0C0C0"/>
                  </a:outerShdw>
                </a:effectLst>
                <a:latin typeface="微軟正黑體" pitchFamily="34" charset="-120"/>
              </a:rPr>
              <a:t>-</a:t>
            </a:r>
            <a:r>
              <a:rPr kumimoji="0" lang="zh-TW" altLang="en-US" sz="2800" b="1" dirty="0" smtClean="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建平台</a:t>
            </a:r>
          </a:p>
        </p:txBody>
      </p:sp>
      <p:sp>
        <p:nvSpPr>
          <p:cNvPr id="6" name="矩形 5"/>
          <p:cNvSpPr/>
          <p:nvPr/>
        </p:nvSpPr>
        <p:spPr>
          <a:xfrm>
            <a:off x="1104900" y="2459038"/>
            <a:ext cx="7499350" cy="989013"/>
          </a:xfrm>
          <a:prstGeom prst="rect">
            <a:avLst/>
          </a:prstGeom>
          <a:solidFill>
            <a:schemeClr val="accent1">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34988">
              <a:defRPr/>
            </a:pPr>
            <a:r>
              <a:rPr lang="zh-TW" altLang="en-US" b="1" dirty="0">
                <a:solidFill>
                  <a:schemeClr val="tx1"/>
                </a:solidFill>
                <a:latin typeface="Times New Roman" panose="02020603050405020304" pitchFamily="18" charset="0"/>
                <a:cs typeface="Times New Roman" panose="02020603050405020304" pitchFamily="18" charset="0"/>
              </a:rPr>
              <a:t>與</a:t>
            </a:r>
            <a:r>
              <a:rPr lang="zh-TW" altLang="en-US" b="1" dirty="0">
                <a:solidFill>
                  <a:srgbClr val="C00000"/>
                </a:solidFill>
                <a:latin typeface="Times New Roman" panose="02020603050405020304" pitchFamily="18" charset="0"/>
                <a:cs typeface="Times New Roman" panose="02020603050405020304" pitchFamily="18" charset="0"/>
              </a:rPr>
              <a:t>民間社企網絡共同合作</a:t>
            </a:r>
            <a:r>
              <a:rPr lang="zh-TW" altLang="en-US" b="1" dirty="0">
                <a:solidFill>
                  <a:schemeClr val="tx1"/>
                </a:solidFill>
                <a:latin typeface="Times New Roman" panose="02020603050405020304" pitchFamily="18" charset="0"/>
                <a:cs typeface="Times New Roman" panose="02020603050405020304" pitchFamily="18" charset="0"/>
              </a:rPr>
              <a:t>，連結分散在各地的社會企業社群；串聯</a:t>
            </a:r>
            <a:r>
              <a:rPr lang="zh-TW" altLang="en-US" b="1" dirty="0">
                <a:solidFill>
                  <a:srgbClr val="C00000"/>
                </a:solidFill>
                <a:latin typeface="Times New Roman" panose="02020603050405020304" pitchFamily="18" charset="0"/>
                <a:cs typeface="Times New Roman" panose="02020603050405020304" pitchFamily="18" charset="0"/>
              </a:rPr>
              <a:t>社會企業與其他民間網絡</a:t>
            </a:r>
            <a:r>
              <a:rPr lang="zh-TW" altLang="en-US" b="1" dirty="0">
                <a:solidFill>
                  <a:schemeClr val="tx1"/>
                </a:solidFill>
                <a:latin typeface="Times New Roman" panose="02020603050405020304" pitchFamily="18" charset="0"/>
                <a:cs typeface="Times New Roman" panose="02020603050405020304" pitchFamily="18" charset="0"/>
              </a:rPr>
              <a:t>，促進與一般企業、創投業交流，建立夥伴關係。並於</a:t>
            </a:r>
            <a:r>
              <a:rPr lang="zh-TW" altLang="en-US" b="1" dirty="0">
                <a:solidFill>
                  <a:srgbClr val="C00000"/>
                </a:solidFill>
                <a:latin typeface="Times New Roman" panose="02020603050405020304" pitchFamily="18" charset="0"/>
                <a:cs typeface="Times New Roman" panose="02020603050405020304" pitchFamily="18" charset="0"/>
              </a:rPr>
              <a:t>青年創業平台</a:t>
            </a:r>
            <a:r>
              <a:rPr lang="zh-TW" altLang="en-US" b="1" dirty="0">
                <a:solidFill>
                  <a:schemeClr val="tx1"/>
                </a:solidFill>
                <a:latin typeface="Times New Roman" panose="02020603050405020304" pitchFamily="18" charset="0"/>
                <a:cs typeface="Times New Roman" panose="02020603050405020304" pitchFamily="18" charset="0"/>
              </a:rPr>
              <a:t>增設社會企業服務措施，提供相關協助。</a:t>
            </a:r>
            <a:endParaRPr lang="en-US" altLang="zh-TW" b="1" dirty="0">
              <a:solidFill>
                <a:schemeClr val="tx1"/>
              </a:solidFill>
              <a:latin typeface="Times New Roman" panose="02020603050405020304" pitchFamily="18" charset="0"/>
              <a:cs typeface="Times New Roman" panose="02020603050405020304" pitchFamily="18" charset="0"/>
            </a:endParaRPr>
          </a:p>
        </p:txBody>
      </p:sp>
      <p:sp>
        <p:nvSpPr>
          <p:cNvPr id="7" name="五邊形 6"/>
          <p:cNvSpPr/>
          <p:nvPr/>
        </p:nvSpPr>
        <p:spPr>
          <a:xfrm>
            <a:off x="571500" y="2489201"/>
            <a:ext cx="1011238" cy="963612"/>
          </a:xfrm>
          <a:prstGeom prst="homePlate">
            <a:avLst>
              <a:gd name="adj" fmla="val 30751"/>
            </a:avLst>
          </a:prstGeom>
          <a:solidFill>
            <a:schemeClr val="tx2">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矩形 7"/>
          <p:cNvSpPr/>
          <p:nvPr/>
        </p:nvSpPr>
        <p:spPr>
          <a:xfrm>
            <a:off x="539750" y="2533651"/>
            <a:ext cx="936625" cy="830262"/>
          </a:xfrm>
          <a:prstGeom prst="rect">
            <a:avLst/>
          </a:prstGeom>
        </p:spPr>
        <p:txBody>
          <a:bodyPr>
            <a:spAutoFit/>
          </a:bodyPr>
          <a:lstStyle/>
          <a:p>
            <a:pPr marL="0" lvl="1">
              <a:defRPr/>
            </a:pPr>
            <a:r>
              <a:rPr lang="zh-TW" altLang="en-US" sz="24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社群結盟</a:t>
            </a:r>
            <a:endParaRPr lang="en-US" altLang="zh-TW" sz="24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矩形 8"/>
          <p:cNvSpPr/>
          <p:nvPr/>
        </p:nvSpPr>
        <p:spPr>
          <a:xfrm>
            <a:off x="1104900" y="1468438"/>
            <a:ext cx="7499350" cy="990600"/>
          </a:xfrm>
          <a:prstGeom prst="rect">
            <a:avLst/>
          </a:prstGeom>
          <a:solidFill>
            <a:schemeClr val="accent1">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34988">
              <a:defRPr/>
            </a:pPr>
            <a:r>
              <a:rPr lang="zh-TW" altLang="en-US" b="1" dirty="0">
                <a:solidFill>
                  <a:schemeClr val="tx1"/>
                </a:solidFill>
                <a:latin typeface="Times New Roman" panose="02020603050405020304" pitchFamily="18" charset="0"/>
                <a:cs typeface="Times New Roman" panose="02020603050405020304" pitchFamily="18" charset="0"/>
              </a:rPr>
              <a:t>向</a:t>
            </a:r>
            <a:r>
              <a:rPr lang="zh-TW" altLang="en-US" b="1" dirty="0">
                <a:solidFill>
                  <a:srgbClr val="C00000"/>
                </a:solidFill>
                <a:latin typeface="Times New Roman" panose="02020603050405020304" pitchFamily="18" charset="0"/>
                <a:cs typeface="Times New Roman" panose="02020603050405020304" pitchFamily="18" charset="0"/>
              </a:rPr>
              <a:t>公私部門進行社會企業宣導推廣</a:t>
            </a:r>
            <a:r>
              <a:rPr lang="zh-TW" altLang="en-US" b="1" dirty="0">
                <a:solidFill>
                  <a:schemeClr val="tx1"/>
                </a:solidFill>
                <a:latin typeface="Times New Roman" panose="02020603050405020304" pitchFamily="18" charset="0"/>
                <a:cs typeface="Times New Roman" panose="02020603050405020304" pitchFamily="18" charset="0"/>
              </a:rPr>
              <a:t>，以協助其瞭解社會企業發展相關議題；並辦理如</a:t>
            </a:r>
            <a:r>
              <a:rPr lang="zh-TW" altLang="en-US" b="1" dirty="0">
                <a:solidFill>
                  <a:srgbClr val="C00000"/>
                </a:solidFill>
                <a:latin typeface="Times New Roman" panose="02020603050405020304" pitchFamily="18" charset="0"/>
                <a:cs typeface="Times New Roman" panose="02020603050405020304" pitchFamily="18" charset="0"/>
              </a:rPr>
              <a:t>社會企業校園講座、社企假日市集及社會企業月</a:t>
            </a:r>
            <a:r>
              <a:rPr lang="zh-TW" altLang="en-US" b="1" dirty="0">
                <a:solidFill>
                  <a:schemeClr val="tx1"/>
                </a:solidFill>
                <a:latin typeface="Times New Roman" panose="02020603050405020304" pitchFamily="18" charset="0"/>
                <a:cs typeface="Times New Roman" panose="02020603050405020304" pitchFamily="18" charset="0"/>
              </a:rPr>
              <a:t>等活動，積極促進社會大眾參與。</a:t>
            </a:r>
          </a:p>
        </p:txBody>
      </p:sp>
      <p:sp>
        <p:nvSpPr>
          <p:cNvPr id="10" name="五邊形 9"/>
          <p:cNvSpPr/>
          <p:nvPr/>
        </p:nvSpPr>
        <p:spPr>
          <a:xfrm>
            <a:off x="571500" y="1474788"/>
            <a:ext cx="1011238" cy="963613"/>
          </a:xfrm>
          <a:prstGeom prst="homePlate">
            <a:avLst>
              <a:gd name="adj" fmla="val 30751"/>
            </a:avLst>
          </a:prstGeom>
          <a:solidFill>
            <a:schemeClr val="tx2">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矩形 10"/>
          <p:cNvSpPr/>
          <p:nvPr/>
        </p:nvSpPr>
        <p:spPr>
          <a:xfrm>
            <a:off x="539750" y="1522413"/>
            <a:ext cx="936625" cy="830263"/>
          </a:xfrm>
          <a:prstGeom prst="rect">
            <a:avLst/>
          </a:prstGeom>
        </p:spPr>
        <p:txBody>
          <a:bodyPr>
            <a:spAutoFit/>
          </a:bodyPr>
          <a:lstStyle/>
          <a:p>
            <a:pPr marL="0" lvl="1">
              <a:defRPr/>
            </a:pPr>
            <a:r>
              <a:rPr lang="zh-TW" altLang="en-US" sz="24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廣宣倡議</a:t>
            </a:r>
            <a:endParaRPr lang="en-US" altLang="zh-TW" sz="24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2" name="矩形 11"/>
          <p:cNvSpPr/>
          <p:nvPr/>
        </p:nvSpPr>
        <p:spPr>
          <a:xfrm>
            <a:off x="1104900" y="3467101"/>
            <a:ext cx="7499350" cy="989012"/>
          </a:xfrm>
          <a:prstGeom prst="rect">
            <a:avLst/>
          </a:prstGeom>
          <a:solidFill>
            <a:schemeClr val="accent1">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34988">
              <a:defRPr/>
            </a:pPr>
            <a:r>
              <a:rPr lang="zh-TW" altLang="en-US" b="1" dirty="0">
                <a:solidFill>
                  <a:schemeClr val="tx1"/>
                </a:solidFill>
                <a:latin typeface="Times New Roman" panose="02020603050405020304" pitchFamily="18" charset="0"/>
                <a:cs typeface="Times New Roman" panose="02020603050405020304" pitchFamily="18" charset="0"/>
              </a:rPr>
              <a:t>設置</a:t>
            </a:r>
            <a:r>
              <a:rPr lang="zh-TW" altLang="en-US" b="1" dirty="0">
                <a:solidFill>
                  <a:srgbClr val="C00000"/>
                </a:solidFill>
                <a:latin typeface="Times New Roman" panose="02020603050405020304" pitchFamily="18" charset="0"/>
                <a:cs typeface="Times New Roman" panose="02020603050405020304" pitchFamily="18" charset="0"/>
              </a:rPr>
              <a:t>社會企業輔導體系</a:t>
            </a:r>
            <a:r>
              <a:rPr lang="zh-TW" altLang="en-US" b="1" dirty="0">
                <a:solidFill>
                  <a:schemeClr val="tx1"/>
                </a:solidFill>
                <a:latin typeface="Times New Roman" panose="02020603050405020304" pitchFamily="18" charset="0"/>
                <a:cs typeface="Times New Roman" panose="02020603050405020304" pitchFamily="18" charset="0"/>
              </a:rPr>
              <a:t>，並建立單一窗口及派案輔導機制。另輔助民間</a:t>
            </a:r>
            <a:r>
              <a:rPr lang="zh-TW" altLang="en-US" b="1" dirty="0">
                <a:solidFill>
                  <a:srgbClr val="C00000"/>
                </a:solidFill>
                <a:latin typeface="Times New Roman" panose="02020603050405020304" pitchFamily="18" charset="0"/>
                <a:cs typeface="Times New Roman" panose="02020603050405020304" pitchFamily="18" charset="0"/>
              </a:rPr>
              <a:t>建立社會企業登錄機制</a:t>
            </a:r>
            <a:r>
              <a:rPr lang="zh-TW" altLang="en-US" b="1" dirty="0">
                <a:solidFill>
                  <a:schemeClr val="tx1"/>
                </a:solidFill>
                <a:latin typeface="Times New Roman" panose="02020603050405020304" pitchFamily="18" charset="0"/>
                <a:cs typeface="Times New Roman" panose="02020603050405020304" pitchFamily="18" charset="0"/>
              </a:rPr>
              <a:t>，以促使社會企業發展資訊透明。</a:t>
            </a:r>
          </a:p>
        </p:txBody>
      </p:sp>
      <p:sp>
        <p:nvSpPr>
          <p:cNvPr id="13" name="五邊形 12"/>
          <p:cNvSpPr/>
          <p:nvPr/>
        </p:nvSpPr>
        <p:spPr>
          <a:xfrm>
            <a:off x="571500" y="3497263"/>
            <a:ext cx="1011238" cy="963613"/>
          </a:xfrm>
          <a:prstGeom prst="homePlate">
            <a:avLst>
              <a:gd name="adj" fmla="val 30751"/>
            </a:avLst>
          </a:prstGeom>
          <a:solidFill>
            <a:schemeClr val="tx2">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矩形 13"/>
          <p:cNvSpPr/>
          <p:nvPr/>
        </p:nvSpPr>
        <p:spPr>
          <a:xfrm>
            <a:off x="539750" y="3541713"/>
            <a:ext cx="936625" cy="831850"/>
          </a:xfrm>
          <a:prstGeom prst="rect">
            <a:avLst/>
          </a:prstGeom>
        </p:spPr>
        <p:txBody>
          <a:bodyPr>
            <a:spAutoFit/>
          </a:bodyPr>
          <a:lstStyle/>
          <a:p>
            <a:pPr marL="0" lvl="1">
              <a:defRPr/>
            </a:pPr>
            <a:r>
              <a:rPr lang="zh-TW" altLang="en-US" sz="24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輔導機制</a:t>
            </a:r>
            <a:endParaRPr lang="en-US" altLang="zh-TW" sz="24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5" name="矩形 14"/>
          <p:cNvSpPr/>
          <p:nvPr/>
        </p:nvSpPr>
        <p:spPr>
          <a:xfrm>
            <a:off x="1104900" y="4492626"/>
            <a:ext cx="7499350" cy="990600"/>
          </a:xfrm>
          <a:prstGeom prst="rect">
            <a:avLst/>
          </a:prstGeom>
          <a:solidFill>
            <a:schemeClr val="accent1">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34988">
              <a:defRPr/>
            </a:pPr>
            <a:r>
              <a:rPr lang="zh-TW" altLang="en-US" b="1" dirty="0">
                <a:solidFill>
                  <a:schemeClr val="tx1"/>
                </a:solidFill>
                <a:latin typeface="Times New Roman" panose="02020603050405020304" pitchFamily="18" charset="0"/>
                <a:cs typeface="Times New Roman" panose="02020603050405020304" pitchFamily="18" charset="0"/>
              </a:rPr>
              <a:t>統整相關部會可茲運用</a:t>
            </a:r>
            <a:r>
              <a:rPr lang="zh-TW" altLang="en-US" b="1" dirty="0">
                <a:solidFill>
                  <a:srgbClr val="C00000"/>
                </a:solidFill>
                <a:latin typeface="Times New Roman" panose="02020603050405020304" pitchFamily="18" charset="0"/>
                <a:cs typeface="Times New Roman" panose="02020603050405020304" pitchFamily="18" charset="0"/>
              </a:rPr>
              <a:t>社會企業機制解決全民相關服務需求之初步評估</a:t>
            </a:r>
            <a:r>
              <a:rPr lang="zh-TW" altLang="en-US" b="1" dirty="0">
                <a:solidFill>
                  <a:schemeClr val="tx1"/>
                </a:solidFill>
                <a:latin typeface="Times New Roman" panose="02020603050405020304" pitchFamily="18" charset="0"/>
                <a:cs typeface="Times New Roman" panose="02020603050405020304" pitchFamily="18" charset="0"/>
              </a:rPr>
              <a:t>，包含食、衣、住、行、文教、資訊、就業、健康與福祉促進等方面。</a:t>
            </a:r>
          </a:p>
        </p:txBody>
      </p:sp>
      <p:sp>
        <p:nvSpPr>
          <p:cNvPr id="16" name="五邊形 15"/>
          <p:cNvSpPr/>
          <p:nvPr/>
        </p:nvSpPr>
        <p:spPr>
          <a:xfrm>
            <a:off x="571500" y="4505326"/>
            <a:ext cx="1011238" cy="963612"/>
          </a:xfrm>
          <a:prstGeom prst="homePlate">
            <a:avLst>
              <a:gd name="adj" fmla="val 30751"/>
            </a:avLst>
          </a:prstGeom>
          <a:solidFill>
            <a:schemeClr val="tx2">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矩形 16"/>
          <p:cNvSpPr/>
          <p:nvPr/>
        </p:nvSpPr>
        <p:spPr>
          <a:xfrm>
            <a:off x="539750" y="4549776"/>
            <a:ext cx="936625" cy="831850"/>
          </a:xfrm>
          <a:prstGeom prst="rect">
            <a:avLst/>
          </a:prstGeom>
        </p:spPr>
        <p:txBody>
          <a:bodyPr>
            <a:spAutoFit/>
          </a:bodyPr>
          <a:lstStyle/>
          <a:p>
            <a:pPr marL="0" lvl="1">
              <a:defRPr/>
            </a:pPr>
            <a:r>
              <a:rPr lang="zh-TW" altLang="en-US" sz="24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需求評估</a:t>
            </a:r>
            <a:endParaRPr lang="en-US" altLang="zh-TW" sz="24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8" name="矩形 17"/>
          <p:cNvSpPr/>
          <p:nvPr/>
        </p:nvSpPr>
        <p:spPr>
          <a:xfrm>
            <a:off x="1104900" y="5500688"/>
            <a:ext cx="7499350" cy="990600"/>
          </a:xfrm>
          <a:prstGeom prst="rect">
            <a:avLst/>
          </a:prstGeom>
          <a:solidFill>
            <a:schemeClr val="accent1">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34988">
              <a:defRPr/>
            </a:pPr>
            <a:r>
              <a:rPr lang="zh-TW" altLang="en-US" b="1" dirty="0">
                <a:solidFill>
                  <a:srgbClr val="C00000"/>
                </a:solidFill>
                <a:latin typeface="Times New Roman" panose="02020603050405020304" pitchFamily="18" charset="0"/>
                <a:cs typeface="Times New Roman" panose="02020603050405020304" pitchFamily="18" charset="0"/>
              </a:rPr>
              <a:t>辦理社會企業國際論壇</a:t>
            </a:r>
            <a:r>
              <a:rPr lang="zh-TW" altLang="en-US" b="1" dirty="0">
                <a:solidFill>
                  <a:schemeClr val="tx1"/>
                </a:solidFill>
                <a:latin typeface="Times New Roman" panose="02020603050405020304" pitchFamily="18" charset="0"/>
                <a:cs typeface="Times New Roman" panose="02020603050405020304" pitchFamily="18" charset="0"/>
              </a:rPr>
              <a:t>及</a:t>
            </a:r>
            <a:r>
              <a:rPr lang="zh-TW" altLang="en-US" b="1" dirty="0">
                <a:solidFill>
                  <a:srgbClr val="C00000"/>
                </a:solidFill>
                <a:latin typeface="Times New Roman" panose="02020603050405020304" pitchFamily="18" charset="0"/>
                <a:cs typeface="Times New Roman" panose="02020603050405020304" pitchFamily="18" charset="0"/>
              </a:rPr>
              <a:t>國際交流活動</a:t>
            </a:r>
            <a:r>
              <a:rPr lang="zh-TW" altLang="en-US" b="1" dirty="0">
                <a:solidFill>
                  <a:schemeClr val="tx1"/>
                </a:solidFill>
                <a:latin typeface="Times New Roman" panose="02020603050405020304" pitchFamily="18" charset="0"/>
                <a:cs typeface="Times New Roman" panose="02020603050405020304" pitchFamily="18" charset="0"/>
              </a:rPr>
              <a:t>，建立與國際間社會企業或組織連結網絡，強化社會企業發展。</a:t>
            </a:r>
            <a:endParaRPr lang="zh-TW" altLang="en-US" sz="1600" b="1" dirty="0">
              <a:solidFill>
                <a:schemeClr val="tx1"/>
              </a:solidFill>
              <a:latin typeface="Times New Roman" panose="02020603050405020304" pitchFamily="18" charset="0"/>
              <a:cs typeface="Times New Roman" panose="02020603050405020304" pitchFamily="18" charset="0"/>
            </a:endParaRPr>
          </a:p>
        </p:txBody>
      </p:sp>
      <p:sp>
        <p:nvSpPr>
          <p:cNvPr id="19" name="五邊形 18"/>
          <p:cNvSpPr/>
          <p:nvPr/>
        </p:nvSpPr>
        <p:spPr>
          <a:xfrm>
            <a:off x="571500" y="5527676"/>
            <a:ext cx="1011238" cy="963612"/>
          </a:xfrm>
          <a:prstGeom prst="homePlate">
            <a:avLst>
              <a:gd name="adj" fmla="val 30751"/>
            </a:avLst>
          </a:prstGeom>
          <a:solidFill>
            <a:schemeClr val="tx2">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 name="矩形 19"/>
          <p:cNvSpPr/>
          <p:nvPr/>
        </p:nvSpPr>
        <p:spPr>
          <a:xfrm>
            <a:off x="539750" y="5572126"/>
            <a:ext cx="936625" cy="830262"/>
          </a:xfrm>
          <a:prstGeom prst="rect">
            <a:avLst/>
          </a:prstGeom>
        </p:spPr>
        <p:txBody>
          <a:bodyPr>
            <a:spAutoFit/>
          </a:bodyPr>
          <a:lstStyle/>
          <a:p>
            <a:pPr marL="0" lvl="1">
              <a:defRPr/>
            </a:pPr>
            <a:r>
              <a:rPr lang="zh-TW" altLang="en-US" sz="24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國際鏈結</a:t>
            </a:r>
            <a:endParaRPr lang="en-US" altLang="zh-TW" sz="24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投影片編號版面配置區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4788F2E8-FF36-4618-98C6-7D13BAA768AE}" type="slidenum">
              <a:rPr kumimoji="0" lang="zh-TW" altLang="en-US" smtClean="0"/>
              <a:pPr eaLnBrk="1" hangingPunct="1"/>
              <a:t>16</a:t>
            </a:fld>
            <a:endParaRPr kumimoji="0" lang="zh-TW" altLang="en-US" smtClean="0"/>
          </a:p>
        </p:txBody>
      </p:sp>
      <p:sp>
        <p:nvSpPr>
          <p:cNvPr id="5" name="內容版面配置區 2"/>
          <p:cNvSpPr txBox="1">
            <a:spLocks/>
          </p:cNvSpPr>
          <p:nvPr/>
        </p:nvSpPr>
        <p:spPr bwMode="auto">
          <a:xfrm>
            <a:off x="608013" y="620688"/>
            <a:ext cx="5620171"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fontAlgn="base">
              <a:spcBef>
                <a:spcPct val="20000"/>
              </a:spcBef>
              <a:spcAft>
                <a:spcPct val="0"/>
              </a:spcAft>
              <a:buClr>
                <a:schemeClr val="accent1"/>
              </a:buClr>
              <a:buSzPct val="100000"/>
              <a:buFont typeface="Wingdings" pitchFamily="2" charset="2"/>
              <a:buChar char="l"/>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Wingdings" pitchFamily="2" charset="2"/>
              <a:buChar char="Ø"/>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365125" indent="-365125" algn="just">
              <a:lnSpc>
                <a:spcPct val="90000"/>
              </a:lnSpc>
              <a:buFont typeface="Wingdings" pitchFamily="2" charset="2"/>
              <a:buChar char="n"/>
              <a:defRPr/>
            </a:pPr>
            <a:r>
              <a:rPr kumimoji="0" lang="zh-TW" altLang="en-US" sz="2800" b="1" dirty="0" smtClean="0">
                <a:solidFill>
                  <a:srgbClr val="0000FF"/>
                </a:solidFill>
                <a:effectLst>
                  <a:outerShdw blurRad="38100" dist="38100" dir="2700000" algn="tl">
                    <a:srgbClr val="C0C0C0"/>
                  </a:outerShdw>
                </a:effectLst>
                <a:latin typeface="微軟正黑體" pitchFamily="34" charset="-120"/>
              </a:rPr>
              <a:t>社會企業行動方案</a:t>
            </a:r>
            <a:r>
              <a:rPr kumimoji="0" lang="en-US" altLang="zh-TW" sz="2800" b="1" dirty="0" smtClean="0">
                <a:solidFill>
                  <a:srgbClr val="0000FF"/>
                </a:solidFill>
                <a:effectLst>
                  <a:outerShdw blurRad="38100" dist="38100" dir="2700000" algn="tl">
                    <a:srgbClr val="C0C0C0"/>
                  </a:outerShdw>
                </a:effectLst>
                <a:latin typeface="微軟正黑體" pitchFamily="34" charset="-120"/>
              </a:rPr>
              <a:t>-</a:t>
            </a:r>
            <a:r>
              <a:rPr kumimoji="0" lang="zh-TW" altLang="en-US" sz="2800" b="1" dirty="0" smtClean="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籌資金</a:t>
            </a:r>
          </a:p>
        </p:txBody>
      </p:sp>
      <p:pic>
        <p:nvPicPr>
          <p:cNvPr id="235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081" y="1340768"/>
            <a:ext cx="7778750" cy="482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投影片編號版面配置區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434BE75E-9C86-41A7-9898-7A12A23835B1}" type="slidenum">
              <a:rPr kumimoji="0" lang="zh-TW" altLang="en-US" smtClean="0"/>
              <a:pPr eaLnBrk="1" hangingPunct="1"/>
              <a:t>17</a:t>
            </a:fld>
            <a:endParaRPr kumimoji="0" lang="zh-TW" altLang="en-US" smtClean="0"/>
          </a:p>
        </p:txBody>
      </p:sp>
      <p:sp>
        <p:nvSpPr>
          <p:cNvPr id="5" name="內容版面配置區 2"/>
          <p:cNvSpPr txBox="1">
            <a:spLocks/>
          </p:cNvSpPr>
          <p:nvPr/>
        </p:nvSpPr>
        <p:spPr bwMode="auto">
          <a:xfrm>
            <a:off x="611188" y="769937"/>
            <a:ext cx="79565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fontAlgn="base">
              <a:spcBef>
                <a:spcPct val="20000"/>
              </a:spcBef>
              <a:spcAft>
                <a:spcPct val="0"/>
              </a:spcAft>
              <a:buClr>
                <a:schemeClr val="accent1"/>
              </a:buClr>
              <a:buSzPct val="100000"/>
              <a:buFont typeface="Wingdings" pitchFamily="2" charset="2"/>
              <a:buChar char="l"/>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Wingdings" pitchFamily="2" charset="2"/>
              <a:buChar char="Ø"/>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365125" indent="-365125" algn="just">
              <a:lnSpc>
                <a:spcPct val="90000"/>
              </a:lnSpc>
              <a:buFont typeface="Wingdings" pitchFamily="2" charset="2"/>
              <a:buChar char="n"/>
              <a:defRPr/>
            </a:pPr>
            <a:r>
              <a:rPr kumimoji="0" lang="zh-TW" altLang="en-US" sz="2800" b="1" dirty="0" smtClean="0">
                <a:solidFill>
                  <a:srgbClr val="0000FF"/>
                </a:solidFill>
                <a:effectLst>
                  <a:outerShdw blurRad="38100" dist="38100" dir="2700000" algn="tl">
                    <a:srgbClr val="C0C0C0"/>
                  </a:outerShdw>
                </a:effectLst>
                <a:latin typeface="微軟正黑體" pitchFamily="34" charset="-120"/>
              </a:rPr>
              <a:t>社會企業行動方案</a:t>
            </a:r>
            <a:r>
              <a:rPr kumimoji="0" lang="en-US" altLang="zh-TW" sz="2800" b="1" dirty="0" smtClean="0">
                <a:solidFill>
                  <a:srgbClr val="0000FF"/>
                </a:solidFill>
                <a:effectLst>
                  <a:outerShdw blurRad="38100" dist="38100" dir="2700000" algn="tl">
                    <a:srgbClr val="C0C0C0"/>
                  </a:outerShdw>
                </a:effectLst>
                <a:latin typeface="微軟正黑體" pitchFamily="34" charset="-120"/>
              </a:rPr>
              <a:t>-</a:t>
            </a:r>
            <a:r>
              <a:rPr kumimoji="0" lang="zh-TW" altLang="en-US" sz="2800" b="1" dirty="0" smtClean="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倡育成</a:t>
            </a:r>
          </a:p>
        </p:txBody>
      </p:sp>
      <p:sp>
        <p:nvSpPr>
          <p:cNvPr id="6" name="矩形 5"/>
          <p:cNvSpPr/>
          <p:nvPr/>
        </p:nvSpPr>
        <p:spPr>
          <a:xfrm>
            <a:off x="611188" y="2115022"/>
            <a:ext cx="7956550" cy="1241425"/>
          </a:xfrm>
          <a:prstGeom prst="rect">
            <a:avLst/>
          </a:prstGeom>
          <a:solidFill>
            <a:schemeClr val="accent1">
              <a:lumMod val="40000"/>
              <a:lumOff val="60000"/>
            </a:schemeClr>
          </a:solidFill>
        </p:spPr>
        <p:style>
          <a:lnRef idx="1">
            <a:schemeClr val="accent3"/>
          </a:lnRef>
          <a:fillRef idx="2">
            <a:schemeClr val="accent3"/>
          </a:fillRef>
          <a:effectRef idx="1">
            <a:schemeClr val="accent3"/>
          </a:effectRef>
          <a:fontRef idx="minor">
            <a:schemeClr val="dk1"/>
          </a:fontRef>
        </p:style>
        <p:txBody>
          <a:bodyPr/>
          <a:lstStyle/>
          <a:p>
            <a:pPr marL="285750" indent="-285750">
              <a:buFont typeface="Wingdings" panose="05000000000000000000" pitchFamily="2" charset="2"/>
              <a:buChar char="n"/>
              <a:defRPr/>
            </a:pPr>
            <a:r>
              <a:rPr lang="zh-TW" altLang="en-US" sz="2400" b="1" dirty="0">
                <a:solidFill>
                  <a:schemeClr val="tx1"/>
                </a:solidFill>
                <a:latin typeface="Times New Roman" panose="02020603050405020304" pitchFamily="18" charset="0"/>
                <a:cs typeface="Times New Roman" panose="02020603050405020304" pitchFamily="18" charset="0"/>
              </a:rPr>
              <a:t>透過大專校院現有</a:t>
            </a:r>
            <a:r>
              <a:rPr lang="zh-TW" altLang="en-US" sz="2400" b="1" dirty="0">
                <a:solidFill>
                  <a:srgbClr val="FF0000"/>
                </a:solidFill>
                <a:latin typeface="Times New Roman" panose="02020603050405020304" pitchFamily="18" charset="0"/>
                <a:cs typeface="Times New Roman" panose="02020603050405020304" pitchFamily="18" charset="0"/>
              </a:rPr>
              <a:t>社會企業研究中心</a:t>
            </a:r>
            <a:r>
              <a:rPr lang="zh-TW" altLang="en-US" sz="2400" b="1" dirty="0">
                <a:solidFill>
                  <a:schemeClr val="tx1"/>
                </a:solidFill>
                <a:latin typeface="Times New Roman" panose="02020603050405020304" pitchFamily="18" charset="0"/>
                <a:cs typeface="Times New Roman" panose="02020603050405020304" pitchFamily="18" charset="0"/>
              </a:rPr>
              <a:t>等資源，以及透過</a:t>
            </a:r>
            <a:r>
              <a:rPr lang="zh-TW" altLang="en-US" sz="2400" b="1" dirty="0">
                <a:solidFill>
                  <a:srgbClr val="FF0000"/>
                </a:solidFill>
                <a:latin typeface="Times New Roman" panose="02020603050405020304" pitchFamily="18" charset="0"/>
                <a:cs typeface="Times New Roman" panose="02020603050405020304" pitchFamily="18" charset="0"/>
              </a:rPr>
              <a:t>社會企業創業競賽</a:t>
            </a:r>
            <a:r>
              <a:rPr lang="zh-TW" altLang="en-US" sz="2400" b="1" dirty="0">
                <a:solidFill>
                  <a:schemeClr val="tx1"/>
                </a:solidFill>
                <a:latin typeface="Times New Roman" panose="02020603050405020304" pitchFamily="18" charset="0"/>
                <a:cs typeface="Times New Roman" panose="02020603050405020304" pitchFamily="18" charset="0"/>
              </a:rPr>
              <a:t>，鼓勵青年及新創團隊投入社會企業，並協助培育社會企業人才。</a:t>
            </a:r>
          </a:p>
        </p:txBody>
      </p:sp>
      <p:sp>
        <p:nvSpPr>
          <p:cNvPr id="7" name="矩形 6"/>
          <p:cNvSpPr/>
          <p:nvPr/>
        </p:nvSpPr>
        <p:spPr>
          <a:xfrm>
            <a:off x="611188" y="3429472"/>
            <a:ext cx="7956550" cy="1871662"/>
          </a:xfrm>
          <a:prstGeom prst="rect">
            <a:avLst/>
          </a:prstGeom>
          <a:solidFill>
            <a:schemeClr val="accent1">
              <a:lumMod val="40000"/>
              <a:lumOff val="60000"/>
            </a:schemeClr>
          </a:solidFill>
        </p:spPr>
        <p:style>
          <a:lnRef idx="1">
            <a:schemeClr val="accent3"/>
          </a:lnRef>
          <a:fillRef idx="2">
            <a:schemeClr val="accent3"/>
          </a:fillRef>
          <a:effectRef idx="1">
            <a:schemeClr val="accent3"/>
          </a:effectRef>
          <a:fontRef idx="minor">
            <a:schemeClr val="dk1"/>
          </a:fontRef>
        </p:style>
        <p:txBody>
          <a:bodyPr/>
          <a:lstStyle/>
          <a:p>
            <a:pPr marL="285750" indent="-285750">
              <a:buFont typeface="Wingdings" panose="05000000000000000000" pitchFamily="2" charset="2"/>
              <a:buChar char="n"/>
              <a:defRPr/>
            </a:pPr>
            <a:r>
              <a:rPr lang="zh-TW" altLang="en-US" sz="2400" b="1" dirty="0">
                <a:solidFill>
                  <a:schemeClr val="tx1"/>
                </a:solidFill>
                <a:latin typeface="Times New Roman" panose="02020603050405020304" pitchFamily="18" charset="0"/>
                <a:cs typeface="Times New Roman" panose="02020603050405020304" pitchFamily="18" charset="0"/>
              </a:rPr>
              <a:t>結合民間企業及各大專院校育成中心資源，</a:t>
            </a:r>
            <a:r>
              <a:rPr lang="zh-TW" altLang="en-US" sz="2400" b="1" dirty="0">
                <a:solidFill>
                  <a:srgbClr val="FF0000"/>
                </a:solidFill>
                <a:latin typeface="Times New Roman" panose="02020603050405020304" pitchFamily="18" charset="0"/>
                <a:cs typeface="Times New Roman" panose="02020603050405020304" pitchFamily="18" charset="0"/>
              </a:rPr>
              <a:t>成立社會企業專家團隊</a:t>
            </a:r>
            <a:r>
              <a:rPr lang="zh-TW" altLang="en-US" sz="2400" b="1" dirty="0">
                <a:solidFill>
                  <a:schemeClr val="tx1"/>
                </a:solidFill>
                <a:latin typeface="Times New Roman" panose="02020603050405020304" pitchFamily="18" charset="0"/>
                <a:cs typeface="Times New Roman" panose="02020603050405020304" pitchFamily="18" charset="0"/>
              </a:rPr>
              <a:t>，提供經營管理相關領域之專案諮詢輔導。如：</a:t>
            </a:r>
          </a:p>
          <a:p>
            <a:pPr marL="542925" lvl="2" indent="-342900" algn="just">
              <a:buFont typeface="Wingdings" panose="05000000000000000000" pitchFamily="2" charset="2"/>
              <a:buChar char="Ø"/>
              <a:defRPr/>
            </a:pPr>
            <a:r>
              <a:rPr lang="zh-TW" altLang="en-US" sz="2000" b="1" dirty="0">
                <a:latin typeface="Times New Roman" panose="02020603050405020304" pitchFamily="18" charset="0"/>
                <a:cs typeface="Times New Roman" panose="02020603050405020304" pitchFamily="18" charset="0"/>
              </a:rPr>
              <a:t>輔大、長榮、交大、高雄第一科大、高醫等</a:t>
            </a:r>
            <a:r>
              <a:rPr lang="zh-TW" altLang="en-US" sz="2000" b="1" dirty="0">
                <a:solidFill>
                  <a:srgbClr val="FF0000"/>
                </a:solidFill>
                <a:latin typeface="Times New Roman" panose="02020603050405020304" pitchFamily="18" charset="0"/>
                <a:cs typeface="Times New Roman" panose="02020603050405020304" pitchFamily="18" charset="0"/>
              </a:rPr>
              <a:t>大學育成中心</a:t>
            </a:r>
            <a:r>
              <a:rPr lang="zh-TW" altLang="en-US" sz="2000" b="1" dirty="0">
                <a:latin typeface="Times New Roman" panose="02020603050405020304" pitchFamily="18" charset="0"/>
                <a:cs typeface="Times New Roman" panose="02020603050405020304" pitchFamily="18" charset="0"/>
              </a:rPr>
              <a:t>。</a:t>
            </a:r>
            <a:endParaRPr lang="zh-TW" altLang="en-US" sz="2000" b="1" dirty="0">
              <a:solidFill>
                <a:srgbClr val="C00000"/>
              </a:solidFill>
              <a:latin typeface="Times New Roman" panose="02020603050405020304" pitchFamily="18" charset="0"/>
              <a:cs typeface="Times New Roman" panose="02020603050405020304" pitchFamily="18" charset="0"/>
            </a:endParaRPr>
          </a:p>
          <a:p>
            <a:pPr marL="542925" lvl="2" indent="-342900" algn="just">
              <a:buFont typeface="Wingdings" panose="05000000000000000000" pitchFamily="2" charset="2"/>
              <a:buChar char="Ø"/>
              <a:defRPr/>
            </a:pPr>
            <a:r>
              <a:rPr lang="zh-TW" altLang="zh-TW" sz="2000" b="1" dirty="0">
                <a:latin typeface="Times New Roman" panose="02020603050405020304" pitchFamily="18" charset="0"/>
                <a:cs typeface="Times New Roman" panose="02020603050405020304" pitchFamily="18" charset="0"/>
              </a:rPr>
              <a:t>中山管理教育基金會</a:t>
            </a:r>
            <a:r>
              <a:rPr lang="zh-TW" altLang="en-US" sz="2000" b="1" dirty="0">
                <a:latin typeface="Times New Roman" panose="02020603050405020304" pitchFamily="18" charset="0"/>
                <a:cs typeface="Times New Roman" panose="02020603050405020304" pitchFamily="18" charset="0"/>
              </a:rPr>
              <a:t>、</a:t>
            </a:r>
            <a:r>
              <a:rPr lang="zh-TW" altLang="zh-TW" sz="2000" b="1" dirty="0">
                <a:latin typeface="Times New Roman" panose="02020603050405020304" pitchFamily="18" charset="0"/>
                <a:cs typeface="Times New Roman" panose="02020603050405020304" pitchFamily="18" charset="0"/>
              </a:rPr>
              <a:t>安侯建業會計師</a:t>
            </a:r>
            <a:r>
              <a:rPr lang="zh-TW" altLang="en-US" sz="2000" b="1" dirty="0">
                <a:latin typeface="Times New Roman" panose="02020603050405020304" pitchFamily="18" charset="0"/>
                <a:cs typeface="Times New Roman" panose="02020603050405020304" pitchFamily="18" charset="0"/>
              </a:rPr>
              <a:t>等所籌辦之</a:t>
            </a:r>
            <a:r>
              <a:rPr lang="zh-TW" altLang="en-US" sz="2000" b="1" dirty="0">
                <a:solidFill>
                  <a:srgbClr val="FF0000"/>
                </a:solidFill>
                <a:latin typeface="Times New Roman" panose="02020603050405020304" pitchFamily="18" charset="0"/>
                <a:cs typeface="Times New Roman" panose="02020603050405020304" pitchFamily="18" charset="0"/>
              </a:rPr>
              <a:t>社企專家團</a:t>
            </a:r>
            <a:r>
              <a:rPr lang="zh-TW" altLang="en-US" sz="2000" b="1" dirty="0">
                <a:latin typeface="Times New Roman" panose="02020603050405020304" pitchFamily="18" charset="0"/>
                <a:cs typeface="Times New Roman" panose="02020603050405020304" pitchFamily="18" charset="0"/>
              </a:rPr>
              <a:t>。</a:t>
            </a:r>
            <a:endParaRPr lang="zh-TW" altLang="en-US" sz="2000" b="1" dirty="0">
              <a:solidFill>
                <a:schemeClr val="tx1"/>
              </a:solidFill>
              <a:latin typeface="Times New Roman" panose="02020603050405020304" pitchFamily="18" charset="0"/>
              <a:cs typeface="Times New Roman" panose="02020603050405020304" pitchFamily="18" charset="0"/>
            </a:endParaRPr>
          </a:p>
        </p:txBody>
      </p:sp>
      <p:sp>
        <p:nvSpPr>
          <p:cNvPr id="8" name="矩形 7"/>
          <p:cNvSpPr/>
          <p:nvPr/>
        </p:nvSpPr>
        <p:spPr>
          <a:xfrm>
            <a:off x="611188" y="1484784"/>
            <a:ext cx="7956550" cy="536575"/>
          </a:xfrm>
          <a:prstGeom prst="rect">
            <a:avLst/>
          </a:prstGeom>
          <a:solidFill>
            <a:schemeClr val="accent1">
              <a:lumMod val="40000"/>
              <a:lumOff val="60000"/>
            </a:schemeClr>
          </a:solidFill>
        </p:spPr>
        <p:style>
          <a:lnRef idx="1">
            <a:schemeClr val="accent3"/>
          </a:lnRef>
          <a:fillRef idx="2">
            <a:schemeClr val="accent3"/>
          </a:fillRef>
          <a:effectRef idx="1">
            <a:schemeClr val="accent3"/>
          </a:effectRef>
          <a:fontRef idx="minor">
            <a:schemeClr val="dk1"/>
          </a:fontRef>
        </p:style>
        <p:txBody>
          <a:bodyPr/>
          <a:lstStyle/>
          <a:p>
            <a:pPr marL="342900" lvl="1" indent="-342900">
              <a:buFont typeface="Wingdings" panose="05000000000000000000" pitchFamily="2" charset="2"/>
              <a:buChar char="n"/>
              <a:defRPr/>
            </a:pPr>
            <a:r>
              <a:rPr lang="zh-TW" altLang="en-US" sz="2400" b="1" dirty="0">
                <a:latin typeface="Times New Roman" panose="02020603050405020304" pitchFamily="18" charset="0"/>
                <a:cs typeface="Times New Roman" panose="02020603050405020304" pitchFamily="18" charset="0"/>
              </a:rPr>
              <a:t>鼓勵現有公民營育成中心，</a:t>
            </a:r>
            <a:r>
              <a:rPr lang="zh-TW" altLang="en-US" sz="2400" b="1" dirty="0">
                <a:solidFill>
                  <a:srgbClr val="FF0000"/>
                </a:solidFill>
                <a:latin typeface="Times New Roman" panose="02020603050405020304" pitchFamily="18" charset="0"/>
                <a:cs typeface="Times New Roman" panose="02020603050405020304" pitchFamily="18" charset="0"/>
              </a:rPr>
              <a:t>設社會企業育成輔導機制</a:t>
            </a:r>
            <a:r>
              <a:rPr lang="zh-TW" altLang="en-US" sz="2400" b="1" dirty="0">
                <a:latin typeface="Times New Roman" panose="02020603050405020304" pitchFamily="18" charset="0"/>
                <a:cs typeface="Times New Roman" panose="02020603050405020304" pitchFamily="18" charset="0"/>
              </a:rPr>
              <a:t>。</a:t>
            </a:r>
          </a:p>
        </p:txBody>
      </p:sp>
      <p:sp>
        <p:nvSpPr>
          <p:cNvPr id="9" name="矩形 8"/>
          <p:cNvSpPr/>
          <p:nvPr/>
        </p:nvSpPr>
        <p:spPr>
          <a:xfrm>
            <a:off x="611188" y="5372572"/>
            <a:ext cx="7956550" cy="865187"/>
          </a:xfrm>
          <a:prstGeom prst="rect">
            <a:avLst/>
          </a:prstGeom>
          <a:solidFill>
            <a:schemeClr val="accent1">
              <a:lumMod val="40000"/>
              <a:lumOff val="60000"/>
            </a:schemeClr>
          </a:solidFill>
        </p:spPr>
        <p:style>
          <a:lnRef idx="1">
            <a:schemeClr val="accent3"/>
          </a:lnRef>
          <a:fillRef idx="2">
            <a:schemeClr val="accent3"/>
          </a:fillRef>
          <a:effectRef idx="1">
            <a:schemeClr val="accent3"/>
          </a:effectRef>
          <a:fontRef idx="minor">
            <a:schemeClr val="dk1"/>
          </a:fontRef>
        </p:style>
        <p:txBody>
          <a:bodyPr/>
          <a:lstStyle/>
          <a:p>
            <a:pPr marL="285750" indent="-285750">
              <a:buFont typeface="Wingdings" panose="05000000000000000000" pitchFamily="2" charset="2"/>
              <a:buChar char="n"/>
              <a:defRPr/>
            </a:pPr>
            <a:r>
              <a:rPr lang="zh-TW" altLang="en-US" sz="2400" b="1" dirty="0">
                <a:solidFill>
                  <a:schemeClr val="tx1"/>
                </a:solidFill>
                <a:latin typeface="Times New Roman" panose="02020603050405020304" pitchFamily="18" charset="0"/>
                <a:cs typeface="Times New Roman" panose="02020603050405020304" pitchFamily="18" charset="0"/>
              </a:rPr>
              <a:t>設置</a:t>
            </a:r>
            <a:r>
              <a:rPr lang="zh-TW" altLang="en-US" sz="2400" b="1" dirty="0">
                <a:solidFill>
                  <a:srgbClr val="FF0000"/>
                </a:solidFill>
                <a:latin typeface="Times New Roman" panose="02020603050405020304" pitchFamily="18" charset="0"/>
                <a:cs typeface="Times New Roman" panose="02020603050405020304" pitchFamily="18" charset="0"/>
              </a:rPr>
              <a:t>社會企業共同聚落</a:t>
            </a:r>
            <a:r>
              <a:rPr lang="zh-TW" altLang="en-US" sz="2400" b="1" dirty="0">
                <a:solidFill>
                  <a:schemeClr val="tx1"/>
                </a:solidFill>
                <a:latin typeface="Times New Roman" panose="02020603050405020304" pitchFamily="18" charset="0"/>
                <a:cs typeface="Times New Roman" panose="02020603050405020304" pitchFamily="18" charset="0"/>
              </a:rPr>
              <a:t>：整合大專院校空間資源，並妥善利用公有閒置空間，作為社企共同聚落等相關用途。</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內容版面配置區 2"/>
          <p:cNvSpPr>
            <a:spLocks noGrp="1"/>
          </p:cNvSpPr>
          <p:nvPr>
            <p:ph sz="quarter" idx="1"/>
          </p:nvPr>
        </p:nvSpPr>
        <p:spPr>
          <a:xfrm>
            <a:off x="457200" y="1484313"/>
            <a:ext cx="7467600" cy="4989512"/>
          </a:xfrm>
        </p:spPr>
        <p:txBody>
          <a:bodyPr/>
          <a:lstStyle/>
          <a:p>
            <a:pPr eaLnBrk="1" hangingPunct="1"/>
            <a:endParaRPr lang="zh-TW" altLang="en-US" smtClean="0"/>
          </a:p>
        </p:txBody>
      </p:sp>
      <p:sp>
        <p:nvSpPr>
          <p:cNvPr id="25604" name="投影片編號版面配置區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257EEE96-A1E1-45A1-A8CD-B83B17B80F01}" type="slidenum">
              <a:rPr kumimoji="0" lang="zh-TW" altLang="en-US" smtClean="0"/>
              <a:pPr eaLnBrk="1" hangingPunct="1"/>
              <a:t>18</a:t>
            </a:fld>
            <a:endParaRPr kumimoji="0" lang="zh-TW" altLang="en-US" smtClean="0"/>
          </a:p>
        </p:txBody>
      </p:sp>
      <p:pic>
        <p:nvPicPr>
          <p:cNvPr id="2560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1097757"/>
            <a:ext cx="8645525"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內容版面配置區 2"/>
          <p:cNvSpPr txBox="1">
            <a:spLocks/>
          </p:cNvSpPr>
          <p:nvPr/>
        </p:nvSpPr>
        <p:spPr bwMode="auto">
          <a:xfrm>
            <a:off x="278210" y="548482"/>
            <a:ext cx="806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fontAlgn="base">
              <a:spcBef>
                <a:spcPct val="20000"/>
              </a:spcBef>
              <a:spcAft>
                <a:spcPct val="0"/>
              </a:spcAft>
              <a:buClr>
                <a:schemeClr val="accent1"/>
              </a:buClr>
              <a:buSzPct val="100000"/>
              <a:buFont typeface="Wingdings" pitchFamily="2" charset="2"/>
              <a:buChar char="l"/>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Wingdings" pitchFamily="2" charset="2"/>
              <a:buChar char="Ø"/>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365125" indent="-365125" algn="just">
              <a:lnSpc>
                <a:spcPct val="90000"/>
              </a:lnSpc>
              <a:buFont typeface="Wingdings" pitchFamily="2" charset="2"/>
              <a:buChar char="n"/>
              <a:defRPr/>
            </a:pPr>
            <a:r>
              <a:rPr kumimoji="0" lang="zh-TW" altLang="en-US" sz="2800" b="1" dirty="0" smtClean="0">
                <a:solidFill>
                  <a:srgbClr val="0000FF"/>
                </a:solidFill>
                <a:effectLst>
                  <a:outerShdw blurRad="38100" dist="38100" dir="2700000" algn="tl">
                    <a:srgbClr val="C0C0C0"/>
                  </a:outerShdw>
                </a:effectLst>
                <a:latin typeface="微軟正黑體" pitchFamily="34" charset="-120"/>
              </a:rPr>
              <a:t>社會企業行動方案</a:t>
            </a:r>
            <a:r>
              <a:rPr kumimoji="0" lang="en-US" altLang="zh-TW" sz="2800" b="1" dirty="0" smtClean="0">
                <a:solidFill>
                  <a:srgbClr val="0000FF"/>
                </a:solidFill>
                <a:effectLst>
                  <a:outerShdw blurRad="38100" dist="38100" dir="2700000" algn="tl">
                    <a:srgbClr val="C0C0C0"/>
                  </a:outerShdw>
                </a:effectLst>
                <a:latin typeface="微軟正黑體" pitchFamily="34" charset="-120"/>
              </a:rPr>
              <a:t>-</a:t>
            </a:r>
            <a:r>
              <a:rPr kumimoji="0" lang="zh-TW" altLang="en-US" sz="2800" b="1" dirty="0" smtClean="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方案執行工作項目</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投影片編號版面配置區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A9D1E139-D07A-46AF-BFE1-39C41A282404}" type="slidenum">
              <a:rPr kumimoji="0" lang="zh-TW" altLang="en-US" smtClean="0"/>
              <a:pPr eaLnBrk="1" hangingPunct="1"/>
              <a:t>19</a:t>
            </a:fld>
            <a:endParaRPr kumimoji="0" lang="zh-TW" altLang="en-US" smtClean="0"/>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466" y="1097955"/>
            <a:ext cx="8497887" cy="552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內容版面配置區 2"/>
          <p:cNvSpPr txBox="1">
            <a:spLocks/>
          </p:cNvSpPr>
          <p:nvPr/>
        </p:nvSpPr>
        <p:spPr bwMode="auto">
          <a:xfrm>
            <a:off x="404466" y="548680"/>
            <a:ext cx="806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fontAlgn="base">
              <a:spcBef>
                <a:spcPct val="20000"/>
              </a:spcBef>
              <a:spcAft>
                <a:spcPct val="0"/>
              </a:spcAft>
              <a:buClr>
                <a:schemeClr val="accent1"/>
              </a:buClr>
              <a:buSzPct val="100000"/>
              <a:buFont typeface="Wingdings" pitchFamily="2" charset="2"/>
              <a:buChar char="l"/>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Wingdings" pitchFamily="2" charset="2"/>
              <a:buChar char="Ø"/>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365125" indent="-365125" algn="just">
              <a:lnSpc>
                <a:spcPct val="90000"/>
              </a:lnSpc>
              <a:buFont typeface="Wingdings" pitchFamily="2" charset="2"/>
              <a:buChar char="n"/>
              <a:defRPr/>
            </a:pPr>
            <a:r>
              <a:rPr kumimoji="0" lang="zh-TW" altLang="en-US" sz="2800" b="1" dirty="0" smtClean="0">
                <a:solidFill>
                  <a:srgbClr val="0000FF"/>
                </a:solidFill>
                <a:effectLst>
                  <a:outerShdw blurRad="38100" dist="38100" dir="2700000" algn="tl">
                    <a:srgbClr val="C0C0C0"/>
                  </a:outerShdw>
                </a:effectLst>
                <a:latin typeface="微軟正黑體" pitchFamily="34" charset="-120"/>
              </a:rPr>
              <a:t>社會企業行動方案</a:t>
            </a:r>
            <a:r>
              <a:rPr kumimoji="0" lang="en-US" altLang="zh-TW" sz="2800" b="1" dirty="0" smtClean="0">
                <a:solidFill>
                  <a:srgbClr val="0000FF"/>
                </a:solidFill>
                <a:effectLst>
                  <a:outerShdw blurRad="38100" dist="38100" dir="2700000" algn="tl">
                    <a:srgbClr val="C0C0C0"/>
                  </a:outerShdw>
                </a:effectLst>
                <a:latin typeface="微軟正黑體" pitchFamily="34" charset="-120"/>
              </a:rPr>
              <a:t>-</a:t>
            </a:r>
            <a:r>
              <a:rPr kumimoji="0" lang="zh-TW" altLang="en-US" sz="2800" b="1" dirty="0" smtClean="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預期成果及影響</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2"/>
          <p:cNvSpPr>
            <a:spLocks noGrp="1"/>
          </p:cNvSpPr>
          <p:nvPr>
            <p:ph type="title"/>
          </p:nvPr>
        </p:nvSpPr>
        <p:spPr/>
        <p:txBody>
          <a:bodyPr/>
          <a:lstStyle/>
          <a:p>
            <a:pPr eaLnBrk="1" fontAlgn="auto" hangingPunct="1">
              <a:spcAft>
                <a:spcPts val="0"/>
              </a:spcAft>
              <a:defRPr/>
            </a:pPr>
            <a:r>
              <a:rPr lang="zh-TW" altLang="en-US" dirty="0" smtClean="0"/>
              <a:t>簡報大綱</a:t>
            </a:r>
          </a:p>
        </p:txBody>
      </p:sp>
      <p:sp>
        <p:nvSpPr>
          <p:cNvPr id="9219" name="投影片編號版面配置區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6B605621-389B-4578-90B1-F9E230B6A1AE}" type="slidenum">
              <a:rPr kumimoji="0" lang="zh-TW" altLang="en-US" smtClean="0"/>
              <a:pPr eaLnBrk="1" hangingPunct="1"/>
              <a:t>2</a:t>
            </a:fld>
            <a:endParaRPr kumimoji="0" lang="zh-TW" altLang="en-US" smtClean="0"/>
          </a:p>
        </p:txBody>
      </p:sp>
      <p:sp>
        <p:nvSpPr>
          <p:cNvPr id="9239" name="AutoShape 5"/>
          <p:cNvSpPr>
            <a:spLocks noChangeArrowheads="1"/>
          </p:cNvSpPr>
          <p:nvPr/>
        </p:nvSpPr>
        <p:spPr bwMode="gray">
          <a:xfrm>
            <a:off x="1138238" y="1905000"/>
            <a:ext cx="7154862" cy="660400"/>
          </a:xfrm>
          <a:prstGeom prst="roundRect">
            <a:avLst>
              <a:gd name="adj" fmla="val 16667"/>
            </a:avLst>
          </a:prstGeom>
          <a:solidFill>
            <a:srgbClr val="FFCCFF"/>
          </a:solidFill>
          <a:ln w="12700" algn="ctr">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anchor="ctr"/>
          <a:lstStyle/>
          <a:p>
            <a:pPr algn="ctr">
              <a:defRPr/>
            </a:pPr>
            <a:r>
              <a:rPr kumimoji="0" lang="zh-TW" altLang="en-US" sz="3600" b="1" dirty="0">
                <a:solidFill>
                  <a:srgbClr val="660066"/>
                </a:solidFill>
                <a:latin typeface="+mn-ea"/>
                <a:ea typeface="+mn-ea"/>
              </a:rPr>
              <a:t>為甚麼會有社會企業</a:t>
            </a:r>
            <a:endParaRPr kumimoji="0" lang="en-US" altLang="zh-TW" sz="3600" b="1" dirty="0">
              <a:solidFill>
                <a:srgbClr val="660066"/>
              </a:solidFill>
              <a:latin typeface="+mn-ea"/>
              <a:ea typeface="+mn-ea"/>
            </a:endParaRPr>
          </a:p>
        </p:txBody>
      </p:sp>
      <p:sp>
        <p:nvSpPr>
          <p:cNvPr id="9221" name="AutoShape 6"/>
          <p:cNvSpPr>
            <a:spLocks noChangeArrowheads="1"/>
          </p:cNvSpPr>
          <p:nvPr/>
        </p:nvSpPr>
        <p:spPr bwMode="gray">
          <a:xfrm>
            <a:off x="744538" y="1820863"/>
            <a:ext cx="646112" cy="811212"/>
          </a:xfrm>
          <a:prstGeom prst="diamond">
            <a:avLst/>
          </a:prstGeom>
          <a:solidFill>
            <a:srgbClr val="800000"/>
          </a:solidFill>
          <a:ln w="25400" algn="ctr">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kumimoji="0" lang="zh-TW" altLang="en-US">
              <a:ea typeface="標楷體" pitchFamily="65" charset="-120"/>
            </a:endParaRPr>
          </a:p>
        </p:txBody>
      </p:sp>
      <p:sp>
        <p:nvSpPr>
          <p:cNvPr id="9241" name="Text Box 7"/>
          <p:cNvSpPr txBox="1">
            <a:spLocks noChangeArrowheads="1"/>
          </p:cNvSpPr>
          <p:nvPr/>
        </p:nvSpPr>
        <p:spPr bwMode="gray">
          <a:xfrm>
            <a:off x="704850" y="2009775"/>
            <a:ext cx="703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a:spAutoFit/>
          </a:bodyPr>
          <a:lstStyle>
            <a:lvl1pPr>
              <a:defRPr>
                <a:solidFill>
                  <a:schemeClr val="tx1"/>
                </a:solidFill>
                <a:latin typeface="Candara" pitchFamily="34" charset="0"/>
                <a:ea typeface="標楷體" pitchFamily="65" charset="-120"/>
              </a:defRPr>
            </a:lvl1pPr>
            <a:lvl2pPr marL="742950" indent="-285750">
              <a:defRPr>
                <a:solidFill>
                  <a:schemeClr val="tx1"/>
                </a:solidFill>
                <a:latin typeface="Candara" pitchFamily="34" charset="0"/>
                <a:ea typeface="標楷體" pitchFamily="65" charset="-120"/>
              </a:defRPr>
            </a:lvl2pPr>
            <a:lvl3pPr marL="1143000" indent="-228600">
              <a:defRPr>
                <a:solidFill>
                  <a:schemeClr val="tx1"/>
                </a:solidFill>
                <a:latin typeface="Candara" pitchFamily="34" charset="0"/>
                <a:ea typeface="標楷體" pitchFamily="65" charset="-120"/>
              </a:defRPr>
            </a:lvl3pPr>
            <a:lvl4pPr marL="1600200" indent="-228600">
              <a:defRPr>
                <a:solidFill>
                  <a:schemeClr val="tx1"/>
                </a:solidFill>
                <a:latin typeface="Candara" pitchFamily="34" charset="0"/>
                <a:ea typeface="標楷體" pitchFamily="65" charset="-120"/>
              </a:defRPr>
            </a:lvl4pPr>
            <a:lvl5pPr marL="2057400" indent="-228600">
              <a:defRPr>
                <a:solidFill>
                  <a:schemeClr val="tx1"/>
                </a:solidFill>
                <a:latin typeface="Candara" pitchFamily="34" charset="0"/>
                <a:ea typeface="標楷體" pitchFamily="65" charset="-120"/>
              </a:defRPr>
            </a:lvl5pPr>
            <a:lvl6pPr marL="2514600" indent="-228600" fontAlgn="base">
              <a:spcBef>
                <a:spcPct val="0"/>
              </a:spcBef>
              <a:spcAft>
                <a:spcPct val="0"/>
              </a:spcAft>
              <a:defRPr>
                <a:solidFill>
                  <a:schemeClr val="tx1"/>
                </a:solidFill>
                <a:latin typeface="Candara" pitchFamily="34" charset="0"/>
                <a:ea typeface="標楷體" pitchFamily="65" charset="-120"/>
              </a:defRPr>
            </a:lvl6pPr>
            <a:lvl7pPr marL="2971800" indent="-228600" fontAlgn="base">
              <a:spcBef>
                <a:spcPct val="0"/>
              </a:spcBef>
              <a:spcAft>
                <a:spcPct val="0"/>
              </a:spcAft>
              <a:defRPr>
                <a:solidFill>
                  <a:schemeClr val="tx1"/>
                </a:solidFill>
                <a:latin typeface="Candara" pitchFamily="34" charset="0"/>
                <a:ea typeface="標楷體" pitchFamily="65" charset="-120"/>
              </a:defRPr>
            </a:lvl7pPr>
            <a:lvl8pPr marL="3429000" indent="-228600" fontAlgn="base">
              <a:spcBef>
                <a:spcPct val="0"/>
              </a:spcBef>
              <a:spcAft>
                <a:spcPct val="0"/>
              </a:spcAft>
              <a:defRPr>
                <a:solidFill>
                  <a:schemeClr val="tx1"/>
                </a:solidFill>
                <a:latin typeface="Candara" pitchFamily="34" charset="0"/>
                <a:ea typeface="標楷體" pitchFamily="65" charset="-120"/>
              </a:defRPr>
            </a:lvl8pPr>
            <a:lvl9pPr marL="3886200" indent="-228600" fontAlgn="base">
              <a:spcBef>
                <a:spcPct val="0"/>
              </a:spcBef>
              <a:spcAft>
                <a:spcPct val="0"/>
              </a:spcAft>
              <a:defRPr>
                <a:solidFill>
                  <a:schemeClr val="tx1"/>
                </a:solidFill>
                <a:latin typeface="Candara" pitchFamily="34" charset="0"/>
                <a:ea typeface="標楷體" pitchFamily="65" charset="-120"/>
              </a:defRPr>
            </a:lvl9pPr>
          </a:lstStyle>
          <a:p>
            <a:pPr algn="ctr" eaLnBrk="0" hangingPunct="0">
              <a:defRPr/>
            </a:pPr>
            <a:r>
              <a:rPr kumimoji="0" lang="zh-TW" altLang="en-US" sz="2400" dirty="0" smtClean="0">
                <a:solidFill>
                  <a:schemeClr val="bg1"/>
                </a:solidFill>
                <a:latin typeface="+mn-ea"/>
                <a:ea typeface="+mn-ea"/>
              </a:rPr>
              <a:t>壹</a:t>
            </a:r>
          </a:p>
        </p:txBody>
      </p:sp>
      <p:grpSp>
        <p:nvGrpSpPr>
          <p:cNvPr id="9223" name="群組 1"/>
          <p:cNvGrpSpPr>
            <a:grpSpLocks/>
          </p:cNvGrpSpPr>
          <p:nvPr/>
        </p:nvGrpSpPr>
        <p:grpSpPr bwMode="auto">
          <a:xfrm>
            <a:off x="690563" y="3594100"/>
            <a:ext cx="7593012" cy="760413"/>
            <a:chOff x="869950" y="3121025"/>
            <a:chExt cx="7593013" cy="760413"/>
          </a:xfrm>
        </p:grpSpPr>
        <p:sp>
          <p:nvSpPr>
            <p:cNvPr id="9228" name="AutoShape 8"/>
            <p:cNvSpPr>
              <a:spLocks noChangeArrowheads="1"/>
            </p:cNvSpPr>
            <p:nvPr/>
          </p:nvSpPr>
          <p:spPr bwMode="gray">
            <a:xfrm>
              <a:off x="1308100" y="3146425"/>
              <a:ext cx="7154863" cy="695325"/>
            </a:xfrm>
            <a:prstGeom prst="roundRect">
              <a:avLst>
                <a:gd name="adj" fmla="val 16667"/>
              </a:avLst>
            </a:prstGeom>
            <a:solidFill>
              <a:srgbClr val="99CCFF"/>
            </a:solidFill>
            <a:ln w="12700" algn="ctr">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kumimoji="0" lang="zh-TW" altLang="en-US">
                <a:ea typeface="標楷體" pitchFamily="65" charset="-120"/>
              </a:endParaRPr>
            </a:p>
          </p:txBody>
        </p:sp>
        <p:sp>
          <p:nvSpPr>
            <p:cNvPr id="9229" name="AutoShape 9"/>
            <p:cNvSpPr>
              <a:spLocks noChangeArrowheads="1"/>
            </p:cNvSpPr>
            <p:nvPr/>
          </p:nvSpPr>
          <p:spPr bwMode="gray">
            <a:xfrm>
              <a:off x="869950" y="3179763"/>
              <a:ext cx="646113" cy="701675"/>
            </a:xfrm>
            <a:prstGeom prst="diamond">
              <a:avLst/>
            </a:prstGeom>
            <a:solidFill>
              <a:srgbClr val="3366FF"/>
            </a:solidFill>
            <a:ln w="25400" algn="ctr">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kumimoji="0" lang="zh-TW" altLang="en-US">
                <a:ea typeface="標楷體" pitchFamily="65" charset="-120"/>
              </a:endParaRPr>
            </a:p>
          </p:txBody>
        </p:sp>
        <p:sp>
          <p:nvSpPr>
            <p:cNvPr id="9237" name="Text Box 10"/>
            <p:cNvSpPr txBox="1">
              <a:spLocks noChangeArrowheads="1"/>
            </p:cNvSpPr>
            <p:nvPr/>
          </p:nvSpPr>
          <p:spPr bwMode="gray">
            <a:xfrm>
              <a:off x="1395412" y="3121025"/>
              <a:ext cx="6662739"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ndara" pitchFamily="34" charset="0"/>
                  <a:ea typeface="標楷體" pitchFamily="65" charset="-120"/>
                </a:defRPr>
              </a:lvl1pPr>
              <a:lvl2pPr marL="742950" indent="-285750">
                <a:defRPr>
                  <a:solidFill>
                    <a:schemeClr val="tx1"/>
                  </a:solidFill>
                  <a:latin typeface="Candara" pitchFamily="34" charset="0"/>
                  <a:ea typeface="標楷體" pitchFamily="65" charset="-120"/>
                </a:defRPr>
              </a:lvl2pPr>
              <a:lvl3pPr marL="1143000" indent="-228600">
                <a:defRPr>
                  <a:solidFill>
                    <a:schemeClr val="tx1"/>
                  </a:solidFill>
                  <a:latin typeface="Candara" pitchFamily="34" charset="0"/>
                  <a:ea typeface="標楷體" pitchFamily="65" charset="-120"/>
                </a:defRPr>
              </a:lvl3pPr>
              <a:lvl4pPr marL="1600200" indent="-228600">
                <a:defRPr>
                  <a:solidFill>
                    <a:schemeClr val="tx1"/>
                  </a:solidFill>
                  <a:latin typeface="Candara" pitchFamily="34" charset="0"/>
                  <a:ea typeface="標楷體" pitchFamily="65" charset="-120"/>
                </a:defRPr>
              </a:lvl4pPr>
              <a:lvl5pPr marL="2057400" indent="-228600">
                <a:defRPr>
                  <a:solidFill>
                    <a:schemeClr val="tx1"/>
                  </a:solidFill>
                  <a:latin typeface="Candara" pitchFamily="34" charset="0"/>
                  <a:ea typeface="標楷體" pitchFamily="65" charset="-120"/>
                </a:defRPr>
              </a:lvl5pPr>
              <a:lvl6pPr marL="2514600" indent="-228600" fontAlgn="base">
                <a:spcBef>
                  <a:spcPct val="0"/>
                </a:spcBef>
                <a:spcAft>
                  <a:spcPct val="0"/>
                </a:spcAft>
                <a:defRPr>
                  <a:solidFill>
                    <a:schemeClr val="tx1"/>
                  </a:solidFill>
                  <a:latin typeface="Candara" pitchFamily="34" charset="0"/>
                  <a:ea typeface="標楷體" pitchFamily="65" charset="-120"/>
                </a:defRPr>
              </a:lvl6pPr>
              <a:lvl7pPr marL="2971800" indent="-228600" fontAlgn="base">
                <a:spcBef>
                  <a:spcPct val="0"/>
                </a:spcBef>
                <a:spcAft>
                  <a:spcPct val="0"/>
                </a:spcAft>
                <a:defRPr>
                  <a:solidFill>
                    <a:schemeClr val="tx1"/>
                  </a:solidFill>
                  <a:latin typeface="Candara" pitchFamily="34" charset="0"/>
                  <a:ea typeface="標楷體" pitchFamily="65" charset="-120"/>
                </a:defRPr>
              </a:lvl7pPr>
              <a:lvl8pPr marL="3429000" indent="-228600" fontAlgn="base">
                <a:spcBef>
                  <a:spcPct val="0"/>
                </a:spcBef>
                <a:spcAft>
                  <a:spcPct val="0"/>
                </a:spcAft>
                <a:defRPr>
                  <a:solidFill>
                    <a:schemeClr val="tx1"/>
                  </a:solidFill>
                  <a:latin typeface="Candara" pitchFamily="34" charset="0"/>
                  <a:ea typeface="標楷體" pitchFamily="65" charset="-120"/>
                </a:defRPr>
              </a:lvl8pPr>
              <a:lvl9pPr marL="3886200" indent="-228600" fontAlgn="base">
                <a:spcBef>
                  <a:spcPct val="0"/>
                </a:spcBef>
                <a:spcAft>
                  <a:spcPct val="0"/>
                </a:spcAft>
                <a:defRPr>
                  <a:solidFill>
                    <a:schemeClr val="tx1"/>
                  </a:solidFill>
                  <a:latin typeface="Candara" pitchFamily="34" charset="0"/>
                  <a:ea typeface="標楷體" pitchFamily="65" charset="-120"/>
                </a:defRPr>
              </a:lvl9pPr>
            </a:lstStyle>
            <a:p>
              <a:pPr algn="ctr">
                <a:spcBef>
                  <a:spcPct val="20000"/>
                </a:spcBef>
                <a:defRPr/>
              </a:pPr>
              <a:r>
                <a:rPr kumimoji="0" lang="zh-TW" altLang="en-US" sz="3600" b="1" dirty="0">
                  <a:solidFill>
                    <a:srgbClr val="660066"/>
                  </a:solidFill>
                  <a:latin typeface="+mn-ea"/>
                  <a:ea typeface="+mn-ea"/>
                </a:rPr>
                <a:t>照顧</a:t>
              </a:r>
              <a:r>
                <a:rPr kumimoji="0" lang="zh-TW" altLang="en-US" sz="3600" b="1" dirty="0" smtClean="0">
                  <a:solidFill>
                    <a:srgbClr val="660066"/>
                  </a:solidFill>
                  <a:latin typeface="+mn-ea"/>
                  <a:ea typeface="+mn-ea"/>
                </a:rPr>
                <a:t>服務與社會</a:t>
              </a:r>
              <a:r>
                <a:rPr kumimoji="0" lang="zh-TW" altLang="en-US" sz="3600" b="1" dirty="0">
                  <a:solidFill>
                    <a:srgbClr val="660066"/>
                  </a:solidFill>
                  <a:latin typeface="+mn-ea"/>
                  <a:ea typeface="+mn-ea"/>
                </a:rPr>
                <a:t>企業</a:t>
              </a:r>
              <a:endParaRPr kumimoji="0" lang="zh-TW" altLang="en-US" sz="3600" b="1" dirty="0" smtClean="0">
                <a:solidFill>
                  <a:srgbClr val="660066"/>
                </a:solidFill>
                <a:latin typeface="+mn-ea"/>
                <a:ea typeface="+mn-ea"/>
              </a:endParaRPr>
            </a:p>
          </p:txBody>
        </p:sp>
        <p:sp>
          <p:nvSpPr>
            <p:cNvPr id="9238" name="Text Box 11"/>
            <p:cNvSpPr txBox="1">
              <a:spLocks noChangeArrowheads="1"/>
            </p:cNvSpPr>
            <p:nvPr/>
          </p:nvSpPr>
          <p:spPr bwMode="gray">
            <a:xfrm>
              <a:off x="946150" y="3306763"/>
              <a:ext cx="49371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defRPr>
                  <a:solidFill>
                    <a:schemeClr val="tx1"/>
                  </a:solidFill>
                  <a:latin typeface="Candara" pitchFamily="34" charset="0"/>
                  <a:ea typeface="標楷體" pitchFamily="65" charset="-120"/>
                </a:defRPr>
              </a:lvl1pPr>
              <a:lvl2pPr marL="742950" indent="-285750">
                <a:defRPr>
                  <a:solidFill>
                    <a:schemeClr val="tx1"/>
                  </a:solidFill>
                  <a:latin typeface="Candara" pitchFamily="34" charset="0"/>
                  <a:ea typeface="標楷體" pitchFamily="65" charset="-120"/>
                </a:defRPr>
              </a:lvl2pPr>
              <a:lvl3pPr marL="1143000" indent="-228600">
                <a:defRPr>
                  <a:solidFill>
                    <a:schemeClr val="tx1"/>
                  </a:solidFill>
                  <a:latin typeface="Candara" pitchFamily="34" charset="0"/>
                  <a:ea typeface="標楷體" pitchFamily="65" charset="-120"/>
                </a:defRPr>
              </a:lvl3pPr>
              <a:lvl4pPr marL="1600200" indent="-228600">
                <a:defRPr>
                  <a:solidFill>
                    <a:schemeClr val="tx1"/>
                  </a:solidFill>
                  <a:latin typeface="Candara" pitchFamily="34" charset="0"/>
                  <a:ea typeface="標楷體" pitchFamily="65" charset="-120"/>
                </a:defRPr>
              </a:lvl4pPr>
              <a:lvl5pPr marL="2057400" indent="-228600">
                <a:defRPr>
                  <a:solidFill>
                    <a:schemeClr val="tx1"/>
                  </a:solidFill>
                  <a:latin typeface="Candara" pitchFamily="34" charset="0"/>
                  <a:ea typeface="標楷體" pitchFamily="65" charset="-120"/>
                </a:defRPr>
              </a:lvl5pPr>
              <a:lvl6pPr marL="2514600" indent="-228600" fontAlgn="base">
                <a:spcBef>
                  <a:spcPct val="0"/>
                </a:spcBef>
                <a:spcAft>
                  <a:spcPct val="0"/>
                </a:spcAft>
                <a:defRPr>
                  <a:solidFill>
                    <a:schemeClr val="tx1"/>
                  </a:solidFill>
                  <a:latin typeface="Candara" pitchFamily="34" charset="0"/>
                  <a:ea typeface="標楷體" pitchFamily="65" charset="-120"/>
                </a:defRPr>
              </a:lvl6pPr>
              <a:lvl7pPr marL="2971800" indent="-228600" fontAlgn="base">
                <a:spcBef>
                  <a:spcPct val="0"/>
                </a:spcBef>
                <a:spcAft>
                  <a:spcPct val="0"/>
                </a:spcAft>
                <a:defRPr>
                  <a:solidFill>
                    <a:schemeClr val="tx1"/>
                  </a:solidFill>
                  <a:latin typeface="Candara" pitchFamily="34" charset="0"/>
                  <a:ea typeface="標楷體" pitchFamily="65" charset="-120"/>
                </a:defRPr>
              </a:lvl7pPr>
              <a:lvl8pPr marL="3429000" indent="-228600" fontAlgn="base">
                <a:spcBef>
                  <a:spcPct val="0"/>
                </a:spcBef>
                <a:spcAft>
                  <a:spcPct val="0"/>
                </a:spcAft>
                <a:defRPr>
                  <a:solidFill>
                    <a:schemeClr val="tx1"/>
                  </a:solidFill>
                  <a:latin typeface="Candara" pitchFamily="34" charset="0"/>
                  <a:ea typeface="標楷體" pitchFamily="65" charset="-120"/>
                </a:defRPr>
              </a:lvl8pPr>
              <a:lvl9pPr marL="3886200" indent="-228600" fontAlgn="base">
                <a:spcBef>
                  <a:spcPct val="0"/>
                </a:spcBef>
                <a:spcAft>
                  <a:spcPct val="0"/>
                </a:spcAft>
                <a:defRPr>
                  <a:solidFill>
                    <a:schemeClr val="tx1"/>
                  </a:solidFill>
                  <a:latin typeface="Candara" pitchFamily="34" charset="0"/>
                  <a:ea typeface="標楷體" pitchFamily="65" charset="-120"/>
                </a:defRPr>
              </a:lvl9pPr>
            </a:lstStyle>
            <a:p>
              <a:pPr algn="ctr" eaLnBrk="0" hangingPunct="0">
                <a:defRPr/>
              </a:pPr>
              <a:r>
                <a:rPr kumimoji="0" lang="zh-TW" altLang="en-US" sz="2400" dirty="0" smtClean="0">
                  <a:solidFill>
                    <a:schemeClr val="bg1"/>
                  </a:solidFill>
                  <a:latin typeface="+mn-ea"/>
                  <a:ea typeface="+mn-ea"/>
                </a:rPr>
                <a:t>參</a:t>
              </a:r>
            </a:p>
          </p:txBody>
        </p:sp>
      </p:grpSp>
      <p:sp>
        <p:nvSpPr>
          <p:cNvPr id="9224" name="AutoShape 12"/>
          <p:cNvSpPr>
            <a:spLocks noChangeArrowheads="1"/>
          </p:cNvSpPr>
          <p:nvPr/>
        </p:nvSpPr>
        <p:spPr bwMode="gray">
          <a:xfrm>
            <a:off x="1130300" y="2744788"/>
            <a:ext cx="7153275" cy="690562"/>
          </a:xfrm>
          <a:prstGeom prst="roundRect">
            <a:avLst>
              <a:gd name="adj" fmla="val 16667"/>
            </a:avLst>
          </a:prstGeom>
          <a:solidFill>
            <a:srgbClr val="FFCC66"/>
          </a:solidFill>
          <a:ln w="12700" algn="ctr">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kumimoji="0" lang="zh-TW" altLang="en-US">
              <a:ea typeface="標楷體" pitchFamily="65" charset="-120"/>
            </a:endParaRPr>
          </a:p>
        </p:txBody>
      </p:sp>
      <p:sp>
        <p:nvSpPr>
          <p:cNvPr id="9225" name="AutoShape 13"/>
          <p:cNvSpPr>
            <a:spLocks noChangeArrowheads="1"/>
          </p:cNvSpPr>
          <p:nvPr/>
        </p:nvSpPr>
        <p:spPr bwMode="gray">
          <a:xfrm>
            <a:off x="704850" y="2770188"/>
            <a:ext cx="668338" cy="677862"/>
          </a:xfrm>
          <a:prstGeom prst="diamond">
            <a:avLst/>
          </a:prstGeom>
          <a:solidFill>
            <a:srgbClr val="FF9900"/>
          </a:solidFill>
          <a:ln w="25400" algn="ctr">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kumimoji="0" lang="zh-TW" altLang="en-US">
              <a:ea typeface="標楷體" pitchFamily="65" charset="-120"/>
            </a:endParaRPr>
          </a:p>
        </p:txBody>
      </p:sp>
      <p:sp>
        <p:nvSpPr>
          <p:cNvPr id="9230" name="Text Box 15"/>
          <p:cNvSpPr txBox="1">
            <a:spLocks noChangeArrowheads="1"/>
          </p:cNvSpPr>
          <p:nvPr/>
        </p:nvSpPr>
        <p:spPr bwMode="gray">
          <a:xfrm>
            <a:off x="806450" y="2859088"/>
            <a:ext cx="4921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defRPr>
                <a:solidFill>
                  <a:schemeClr val="tx1"/>
                </a:solidFill>
                <a:latin typeface="Candara" pitchFamily="34" charset="0"/>
                <a:ea typeface="標楷體" pitchFamily="65" charset="-120"/>
              </a:defRPr>
            </a:lvl1pPr>
            <a:lvl2pPr marL="742950" indent="-285750">
              <a:defRPr>
                <a:solidFill>
                  <a:schemeClr val="tx1"/>
                </a:solidFill>
                <a:latin typeface="Candara" pitchFamily="34" charset="0"/>
                <a:ea typeface="標楷體" pitchFamily="65" charset="-120"/>
              </a:defRPr>
            </a:lvl2pPr>
            <a:lvl3pPr marL="1143000" indent="-228600">
              <a:defRPr>
                <a:solidFill>
                  <a:schemeClr val="tx1"/>
                </a:solidFill>
                <a:latin typeface="Candara" pitchFamily="34" charset="0"/>
                <a:ea typeface="標楷體" pitchFamily="65" charset="-120"/>
              </a:defRPr>
            </a:lvl3pPr>
            <a:lvl4pPr marL="1600200" indent="-228600">
              <a:defRPr>
                <a:solidFill>
                  <a:schemeClr val="tx1"/>
                </a:solidFill>
                <a:latin typeface="Candara" pitchFamily="34" charset="0"/>
                <a:ea typeface="標楷體" pitchFamily="65" charset="-120"/>
              </a:defRPr>
            </a:lvl4pPr>
            <a:lvl5pPr marL="2057400" indent="-228600">
              <a:defRPr>
                <a:solidFill>
                  <a:schemeClr val="tx1"/>
                </a:solidFill>
                <a:latin typeface="Candara" pitchFamily="34" charset="0"/>
                <a:ea typeface="標楷體" pitchFamily="65" charset="-120"/>
              </a:defRPr>
            </a:lvl5pPr>
            <a:lvl6pPr marL="2514600" indent="-228600" fontAlgn="base">
              <a:spcBef>
                <a:spcPct val="0"/>
              </a:spcBef>
              <a:spcAft>
                <a:spcPct val="0"/>
              </a:spcAft>
              <a:defRPr>
                <a:solidFill>
                  <a:schemeClr val="tx1"/>
                </a:solidFill>
                <a:latin typeface="Candara" pitchFamily="34" charset="0"/>
                <a:ea typeface="標楷體" pitchFamily="65" charset="-120"/>
              </a:defRPr>
            </a:lvl6pPr>
            <a:lvl7pPr marL="2971800" indent="-228600" fontAlgn="base">
              <a:spcBef>
                <a:spcPct val="0"/>
              </a:spcBef>
              <a:spcAft>
                <a:spcPct val="0"/>
              </a:spcAft>
              <a:defRPr>
                <a:solidFill>
                  <a:schemeClr val="tx1"/>
                </a:solidFill>
                <a:latin typeface="Candara" pitchFamily="34" charset="0"/>
                <a:ea typeface="標楷體" pitchFamily="65" charset="-120"/>
              </a:defRPr>
            </a:lvl7pPr>
            <a:lvl8pPr marL="3429000" indent="-228600" fontAlgn="base">
              <a:spcBef>
                <a:spcPct val="0"/>
              </a:spcBef>
              <a:spcAft>
                <a:spcPct val="0"/>
              </a:spcAft>
              <a:defRPr>
                <a:solidFill>
                  <a:schemeClr val="tx1"/>
                </a:solidFill>
                <a:latin typeface="Candara" pitchFamily="34" charset="0"/>
                <a:ea typeface="標楷體" pitchFamily="65" charset="-120"/>
              </a:defRPr>
            </a:lvl8pPr>
            <a:lvl9pPr marL="3886200" indent="-228600" fontAlgn="base">
              <a:spcBef>
                <a:spcPct val="0"/>
              </a:spcBef>
              <a:spcAft>
                <a:spcPct val="0"/>
              </a:spcAft>
              <a:defRPr>
                <a:solidFill>
                  <a:schemeClr val="tx1"/>
                </a:solidFill>
                <a:latin typeface="Candara" pitchFamily="34" charset="0"/>
                <a:ea typeface="標楷體" pitchFamily="65" charset="-120"/>
              </a:defRPr>
            </a:lvl9pPr>
          </a:lstStyle>
          <a:p>
            <a:pPr algn="ctr" eaLnBrk="0" hangingPunct="0">
              <a:defRPr/>
            </a:pPr>
            <a:r>
              <a:rPr kumimoji="0" lang="zh-TW" altLang="en-US" sz="2400" dirty="0" smtClean="0">
                <a:solidFill>
                  <a:schemeClr val="bg1"/>
                </a:solidFill>
                <a:latin typeface="+mn-ea"/>
                <a:ea typeface="+mn-ea"/>
              </a:rPr>
              <a:t>貳</a:t>
            </a:r>
          </a:p>
        </p:txBody>
      </p:sp>
      <p:sp>
        <p:nvSpPr>
          <p:cNvPr id="9231" name="Text Box 10"/>
          <p:cNvSpPr txBox="1">
            <a:spLocks noChangeArrowheads="1"/>
          </p:cNvSpPr>
          <p:nvPr/>
        </p:nvSpPr>
        <p:spPr bwMode="gray">
          <a:xfrm>
            <a:off x="1130300" y="2692400"/>
            <a:ext cx="66405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ndara" pitchFamily="34" charset="0"/>
                <a:ea typeface="標楷體" pitchFamily="65" charset="-120"/>
              </a:defRPr>
            </a:lvl1pPr>
            <a:lvl2pPr marL="742950" indent="-285750">
              <a:defRPr>
                <a:solidFill>
                  <a:schemeClr val="tx1"/>
                </a:solidFill>
                <a:latin typeface="Candara" pitchFamily="34" charset="0"/>
                <a:ea typeface="標楷體" pitchFamily="65" charset="-120"/>
              </a:defRPr>
            </a:lvl2pPr>
            <a:lvl3pPr marL="1143000" indent="-228600">
              <a:defRPr>
                <a:solidFill>
                  <a:schemeClr val="tx1"/>
                </a:solidFill>
                <a:latin typeface="Candara" pitchFamily="34" charset="0"/>
                <a:ea typeface="標楷體" pitchFamily="65" charset="-120"/>
              </a:defRPr>
            </a:lvl3pPr>
            <a:lvl4pPr marL="1600200" indent="-228600">
              <a:defRPr>
                <a:solidFill>
                  <a:schemeClr val="tx1"/>
                </a:solidFill>
                <a:latin typeface="Candara" pitchFamily="34" charset="0"/>
                <a:ea typeface="標楷體" pitchFamily="65" charset="-120"/>
              </a:defRPr>
            </a:lvl4pPr>
            <a:lvl5pPr marL="2057400" indent="-228600">
              <a:defRPr>
                <a:solidFill>
                  <a:schemeClr val="tx1"/>
                </a:solidFill>
                <a:latin typeface="Candara" pitchFamily="34" charset="0"/>
                <a:ea typeface="標楷體" pitchFamily="65" charset="-120"/>
              </a:defRPr>
            </a:lvl5pPr>
            <a:lvl6pPr marL="2514600" indent="-228600" fontAlgn="base">
              <a:spcBef>
                <a:spcPct val="0"/>
              </a:spcBef>
              <a:spcAft>
                <a:spcPct val="0"/>
              </a:spcAft>
              <a:defRPr>
                <a:solidFill>
                  <a:schemeClr val="tx1"/>
                </a:solidFill>
                <a:latin typeface="Candara" pitchFamily="34" charset="0"/>
                <a:ea typeface="標楷體" pitchFamily="65" charset="-120"/>
              </a:defRPr>
            </a:lvl6pPr>
            <a:lvl7pPr marL="2971800" indent="-228600" fontAlgn="base">
              <a:spcBef>
                <a:spcPct val="0"/>
              </a:spcBef>
              <a:spcAft>
                <a:spcPct val="0"/>
              </a:spcAft>
              <a:defRPr>
                <a:solidFill>
                  <a:schemeClr val="tx1"/>
                </a:solidFill>
                <a:latin typeface="Candara" pitchFamily="34" charset="0"/>
                <a:ea typeface="標楷體" pitchFamily="65" charset="-120"/>
              </a:defRPr>
            </a:lvl7pPr>
            <a:lvl8pPr marL="3429000" indent="-228600" fontAlgn="base">
              <a:spcBef>
                <a:spcPct val="0"/>
              </a:spcBef>
              <a:spcAft>
                <a:spcPct val="0"/>
              </a:spcAft>
              <a:defRPr>
                <a:solidFill>
                  <a:schemeClr val="tx1"/>
                </a:solidFill>
                <a:latin typeface="Candara" pitchFamily="34" charset="0"/>
                <a:ea typeface="標楷體" pitchFamily="65" charset="-120"/>
              </a:defRPr>
            </a:lvl8pPr>
            <a:lvl9pPr marL="3886200" indent="-228600" fontAlgn="base">
              <a:spcBef>
                <a:spcPct val="0"/>
              </a:spcBef>
              <a:spcAft>
                <a:spcPct val="0"/>
              </a:spcAft>
              <a:defRPr>
                <a:solidFill>
                  <a:schemeClr val="tx1"/>
                </a:solidFill>
                <a:latin typeface="Candara" pitchFamily="34" charset="0"/>
                <a:ea typeface="標楷體" pitchFamily="65" charset="-120"/>
              </a:defRPr>
            </a:lvl9pPr>
          </a:lstStyle>
          <a:p>
            <a:pPr algn="ctr">
              <a:spcBef>
                <a:spcPct val="20000"/>
              </a:spcBef>
              <a:defRPr/>
            </a:pPr>
            <a:r>
              <a:rPr kumimoji="0" lang="zh-TW" altLang="en-US" sz="3600" b="1" dirty="0">
                <a:solidFill>
                  <a:srgbClr val="660066"/>
                </a:solidFill>
                <a:latin typeface="+mn-ea"/>
                <a:ea typeface="+mn-ea"/>
              </a:rPr>
              <a:t>社會企業行動</a:t>
            </a:r>
            <a:r>
              <a:rPr kumimoji="0" lang="zh-TW" altLang="en-US" sz="3600" b="1" dirty="0" smtClean="0">
                <a:solidFill>
                  <a:srgbClr val="660066"/>
                </a:solidFill>
                <a:latin typeface="+mn-ea"/>
                <a:ea typeface="+mn-ea"/>
              </a:rPr>
              <a:t>方案</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內容版面配置區 2"/>
          <p:cNvSpPr>
            <a:spLocks noGrp="1"/>
          </p:cNvSpPr>
          <p:nvPr>
            <p:ph sz="quarter" idx="1"/>
          </p:nvPr>
        </p:nvSpPr>
        <p:spPr>
          <a:xfrm>
            <a:off x="250825" y="981075"/>
            <a:ext cx="8642350" cy="1008063"/>
          </a:xfrm>
        </p:spPr>
        <p:txBody>
          <a:bodyPr/>
          <a:lstStyle/>
          <a:p>
            <a:pPr marL="0" indent="0" eaLnBrk="1" hangingPunct="1">
              <a:buFont typeface="Wingdings" pitchFamily="2" charset="2"/>
              <a:buNone/>
            </a:pPr>
            <a:r>
              <a:rPr lang="zh-TW" altLang="en-US" b="1" smtClean="0">
                <a:solidFill>
                  <a:srgbClr val="C00000"/>
                </a:solidFill>
                <a:latin typeface="Times New Roman" pitchFamily="18" charset="0"/>
                <a:cs typeface="Times New Roman" pitchFamily="18" charset="0"/>
              </a:rPr>
              <a:t>一、社企流股份有限公司</a:t>
            </a:r>
            <a:endParaRPr lang="en-US" altLang="zh-TW" b="1" smtClean="0">
              <a:solidFill>
                <a:srgbClr val="C00000"/>
              </a:solidFill>
              <a:latin typeface="Times New Roman" pitchFamily="18" charset="0"/>
              <a:cs typeface="Times New Roman" pitchFamily="18" charset="0"/>
            </a:endParaRPr>
          </a:p>
        </p:txBody>
      </p:sp>
      <p:sp>
        <p:nvSpPr>
          <p:cNvPr id="27651" name="投影片編號版面配置區 9"/>
          <p:cNvSpPr>
            <a:spLocks noGrp="1"/>
          </p:cNvSpPr>
          <p:nvPr>
            <p:ph type="sldNum" sz="quarter" idx="11"/>
          </p:nvPr>
        </p:nvSpPr>
        <p:spPr bwMode="auto">
          <a:xfrm>
            <a:off x="8672513" y="6597650"/>
            <a:ext cx="471487"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D1AF950F-A257-4090-9ED9-A467D11293AE}" type="slidenum">
              <a:rPr kumimoji="0" lang="zh-TW" altLang="en-US" sz="1400" smtClean="0">
                <a:latin typeface="微軟正黑體" pitchFamily="34" charset="-120"/>
                <a:ea typeface="微軟正黑體" pitchFamily="34" charset="-120"/>
                <a:cs typeface="Times New Roman" pitchFamily="18" charset="0"/>
              </a:rPr>
              <a:pPr eaLnBrk="1" hangingPunct="1"/>
              <a:t>20</a:t>
            </a:fld>
            <a:endParaRPr kumimoji="0" lang="zh-TW" altLang="en-US" sz="1400" smtClean="0">
              <a:latin typeface="微軟正黑體" pitchFamily="34" charset="-120"/>
              <a:ea typeface="微軟正黑體" pitchFamily="34" charset="-120"/>
              <a:cs typeface="Times New Roman" pitchFamily="18" charset="0"/>
            </a:endParaRPr>
          </a:p>
        </p:txBody>
      </p:sp>
      <p:sp>
        <p:nvSpPr>
          <p:cNvPr id="27652" name="內容版面配置區 2"/>
          <p:cNvSpPr txBox="1">
            <a:spLocks/>
          </p:cNvSpPr>
          <p:nvPr/>
        </p:nvSpPr>
        <p:spPr bwMode="auto">
          <a:xfrm>
            <a:off x="250825" y="1557338"/>
            <a:ext cx="8642350"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lnSpc>
                <a:spcPct val="110000"/>
              </a:lnSpc>
              <a:buFont typeface="Arial" pitchFamily="34" charset="0"/>
              <a:buChar char="•"/>
            </a:pPr>
            <a:r>
              <a:rPr kumimoji="0" lang="zh-TW" altLang="en-US" b="1">
                <a:latin typeface="Times New Roman" pitchFamily="18" charset="0"/>
                <a:ea typeface="微軟正黑體" pitchFamily="34" charset="-120"/>
                <a:cs typeface="Times New Roman" pitchFamily="18" charset="0"/>
              </a:rPr>
              <a:t>關注領域</a:t>
            </a:r>
            <a:r>
              <a:rPr kumimoji="0" lang="zh-TW" altLang="en-US">
                <a:latin typeface="Times New Roman" pitchFamily="18" charset="0"/>
                <a:ea typeface="微軟正黑體" pitchFamily="34" charset="-120"/>
                <a:cs typeface="Times New Roman" pitchFamily="18" charset="0"/>
              </a:rPr>
              <a:t>：環境保護、住宅議題、公民社會、農業經營、教育文化、醫療衛生、資訊科技、國際發展、弱勢就業等。</a:t>
            </a:r>
            <a:endParaRPr kumimoji="0" lang="en-US" altLang="zh-TW">
              <a:latin typeface="Times New Roman" pitchFamily="18" charset="0"/>
              <a:ea typeface="微軟正黑體" pitchFamily="34" charset="-120"/>
              <a:cs typeface="Times New Roman" pitchFamily="18" charset="0"/>
            </a:endParaRPr>
          </a:p>
          <a:p>
            <a:pPr eaLnBrk="1" hangingPunct="1">
              <a:lnSpc>
                <a:spcPct val="110000"/>
              </a:lnSpc>
              <a:buFont typeface="Arial" pitchFamily="34" charset="0"/>
              <a:buChar char="•"/>
            </a:pPr>
            <a:r>
              <a:rPr kumimoji="0" lang="zh-TW" altLang="en-US" b="1">
                <a:latin typeface="Times New Roman" pitchFamily="18" charset="0"/>
                <a:ea typeface="微軟正黑體" pitchFamily="34" charset="-120"/>
                <a:cs typeface="Times New Roman" pitchFamily="18" charset="0"/>
              </a:rPr>
              <a:t>理念</a:t>
            </a:r>
            <a:r>
              <a:rPr kumimoji="0" lang="zh-TW" altLang="en-US">
                <a:latin typeface="Times New Roman" pitchFamily="18" charset="0"/>
                <a:ea typeface="微軟正黑體" pitchFamily="34" charset="-120"/>
                <a:cs typeface="Times New Roman" pitchFamily="18" charset="0"/>
              </a:rPr>
              <a:t>：打造更美好的世界。</a:t>
            </a:r>
            <a:endParaRPr kumimoji="0" lang="en-US" altLang="zh-TW">
              <a:latin typeface="Times New Roman" pitchFamily="18" charset="0"/>
              <a:ea typeface="微軟正黑體" pitchFamily="34" charset="-120"/>
              <a:cs typeface="Times New Roman" pitchFamily="18" charset="0"/>
            </a:endParaRPr>
          </a:p>
          <a:p>
            <a:pPr eaLnBrk="1" hangingPunct="1">
              <a:lnSpc>
                <a:spcPct val="110000"/>
              </a:lnSpc>
              <a:buFont typeface="Arial" pitchFamily="34" charset="0"/>
              <a:buChar char="•"/>
            </a:pPr>
            <a:r>
              <a:rPr kumimoji="0" lang="zh-TW" altLang="en-US" b="1">
                <a:latin typeface="Times New Roman" pitchFamily="18" charset="0"/>
                <a:ea typeface="微軟正黑體" pitchFamily="34" charset="-120"/>
                <a:cs typeface="Times New Roman" pitchFamily="18" charset="0"/>
              </a:rPr>
              <a:t>願景</a:t>
            </a:r>
            <a:r>
              <a:rPr kumimoji="0" lang="zh-TW" altLang="en-US">
                <a:latin typeface="Times New Roman" pitchFamily="18" charset="0"/>
                <a:ea typeface="微軟正黑體" pitchFamily="34" charset="-120"/>
                <a:cs typeface="Times New Roman" pitchFamily="18" charset="0"/>
              </a:rPr>
              <a:t>：利用資訊匯流平台，推廣、連結並支持社會創業。</a:t>
            </a:r>
            <a:endParaRPr kumimoji="0" lang="en-US" altLang="zh-TW">
              <a:latin typeface="Times New Roman" pitchFamily="18" charset="0"/>
              <a:ea typeface="微軟正黑體" pitchFamily="34" charset="-120"/>
              <a:cs typeface="Times New Roman" pitchFamily="18" charset="0"/>
            </a:endParaRPr>
          </a:p>
          <a:p>
            <a:pPr eaLnBrk="1" hangingPunct="1">
              <a:lnSpc>
                <a:spcPct val="110000"/>
              </a:lnSpc>
              <a:buFont typeface="Arial" pitchFamily="34" charset="0"/>
              <a:buChar char="•"/>
            </a:pPr>
            <a:r>
              <a:rPr kumimoji="0" lang="zh-TW" altLang="en-US" b="1">
                <a:latin typeface="Times New Roman" pitchFamily="18" charset="0"/>
                <a:ea typeface="微軟正黑體" pitchFamily="34" charset="-120"/>
                <a:cs typeface="Times New Roman" pitchFamily="18" charset="0"/>
              </a:rPr>
              <a:t>實務經驗</a:t>
            </a:r>
            <a:endParaRPr kumimoji="0" lang="en-US" altLang="zh-TW" b="1">
              <a:latin typeface="Times New Roman" pitchFamily="18" charset="0"/>
              <a:ea typeface="微軟正黑體" pitchFamily="34" charset="-120"/>
              <a:cs typeface="Times New Roman" pitchFamily="18" charset="0"/>
            </a:endParaRPr>
          </a:p>
          <a:p>
            <a:pPr lvl="1" eaLnBrk="1" hangingPunct="1">
              <a:lnSpc>
                <a:spcPct val="110000"/>
              </a:lnSpc>
              <a:buFont typeface="Arial" pitchFamily="34" charset="0"/>
              <a:buChar char="–"/>
            </a:pPr>
            <a:r>
              <a:rPr kumimoji="0" lang="en-US" altLang="zh-TW" sz="1600">
                <a:latin typeface="Times New Roman" pitchFamily="18" charset="0"/>
                <a:ea typeface="微軟正黑體" pitchFamily="34" charset="-120"/>
                <a:cs typeface="Times New Roman" pitchFamily="18" charset="0"/>
              </a:rPr>
              <a:t>2013</a:t>
            </a:r>
            <a:r>
              <a:rPr kumimoji="0" lang="zh-TW" altLang="en-US" sz="1600">
                <a:latin typeface="Times New Roman" pitchFamily="18" charset="0"/>
                <a:ea typeface="微軟正黑體" pitchFamily="34" charset="-120"/>
                <a:cs typeface="Times New Roman" pitchFamily="18" charset="0"/>
              </a:rPr>
              <a:t>年</a:t>
            </a:r>
            <a:r>
              <a:rPr kumimoji="0" lang="en-US" altLang="zh-TW" sz="1600">
                <a:latin typeface="Times New Roman" pitchFamily="18" charset="0"/>
                <a:ea typeface="微軟正黑體" pitchFamily="34" charset="-120"/>
                <a:cs typeface="Times New Roman" pitchFamily="18" charset="0"/>
              </a:rPr>
              <a:t>2</a:t>
            </a:r>
            <a:r>
              <a:rPr kumimoji="0" lang="zh-TW" altLang="en-US" sz="1600">
                <a:latin typeface="Times New Roman" pitchFamily="18" charset="0"/>
                <a:ea typeface="微軟正黑體" pitchFamily="34" charset="-120"/>
                <a:cs typeface="Times New Roman" pitchFamily="18" charset="0"/>
              </a:rPr>
              <a:t>月舉辦一週年論壇「</a:t>
            </a:r>
            <a:r>
              <a:rPr kumimoji="0" lang="en-US" altLang="zh-TW" sz="1600">
                <a:latin typeface="Times New Roman" pitchFamily="18" charset="0"/>
                <a:ea typeface="微軟正黑體" pitchFamily="34" charset="-120"/>
                <a:cs typeface="Times New Roman" pitchFamily="18" charset="0"/>
              </a:rPr>
              <a:t>500</a:t>
            </a:r>
            <a:r>
              <a:rPr kumimoji="0" lang="zh-TW" altLang="en-US" sz="1600">
                <a:latin typeface="Times New Roman" pitchFamily="18" charset="0"/>
                <a:ea typeface="微軟正黑體" pitchFamily="34" charset="-120"/>
                <a:cs typeface="Times New Roman" pitchFamily="18" charset="0"/>
              </a:rPr>
              <a:t>個種子對世界的想像」</a:t>
            </a:r>
            <a:endParaRPr kumimoji="0" lang="en-US" altLang="zh-TW" sz="1600">
              <a:latin typeface="Times New Roman" pitchFamily="18" charset="0"/>
              <a:ea typeface="微軟正黑體" pitchFamily="34" charset="-120"/>
              <a:cs typeface="Times New Roman" pitchFamily="18" charset="0"/>
            </a:endParaRPr>
          </a:p>
          <a:p>
            <a:pPr lvl="1" eaLnBrk="1" hangingPunct="1">
              <a:lnSpc>
                <a:spcPct val="110000"/>
              </a:lnSpc>
              <a:buFont typeface="Arial" pitchFamily="34" charset="0"/>
              <a:buChar char="–"/>
            </a:pPr>
            <a:r>
              <a:rPr kumimoji="0" lang="en-US" altLang="zh-TW" sz="1600">
                <a:latin typeface="Times New Roman" pitchFamily="18" charset="0"/>
                <a:ea typeface="微軟正黑體" pitchFamily="34" charset="-120"/>
                <a:cs typeface="Times New Roman" pitchFamily="18" charset="0"/>
              </a:rPr>
              <a:t>2012</a:t>
            </a:r>
            <a:r>
              <a:rPr kumimoji="0" lang="zh-TW" altLang="en-US" sz="1600">
                <a:latin typeface="Times New Roman" pitchFamily="18" charset="0"/>
                <a:ea typeface="微軟正黑體" pitchFamily="34" charset="-120"/>
                <a:cs typeface="Times New Roman" pitchFamily="18" charset="0"/>
              </a:rPr>
              <a:t>年底舉辦「從夢想家到實踐家」講座</a:t>
            </a:r>
            <a:endParaRPr kumimoji="0" lang="en-US" altLang="zh-TW" sz="1600">
              <a:latin typeface="Times New Roman" pitchFamily="18" charset="0"/>
              <a:ea typeface="微軟正黑體" pitchFamily="34" charset="-120"/>
              <a:cs typeface="Times New Roman" pitchFamily="18" charset="0"/>
            </a:endParaRPr>
          </a:p>
          <a:p>
            <a:pPr lvl="1" eaLnBrk="1" hangingPunct="1">
              <a:lnSpc>
                <a:spcPct val="110000"/>
              </a:lnSpc>
              <a:buFont typeface="Arial" pitchFamily="34" charset="0"/>
              <a:buChar char="–"/>
            </a:pPr>
            <a:r>
              <a:rPr kumimoji="0" lang="zh-TW" altLang="en-US" sz="1600">
                <a:latin typeface="Times New Roman" pitchFamily="18" charset="0"/>
                <a:ea typeface="微軟正黑體" pitchFamily="34" charset="-120"/>
                <a:cs typeface="Times New Roman" pitchFamily="18" charset="0"/>
              </a:rPr>
              <a:t>與資策會合作舉辦</a:t>
            </a:r>
            <a:r>
              <a:rPr kumimoji="0" lang="en-US" altLang="zh-TW" sz="1600">
                <a:latin typeface="Times New Roman" pitchFamily="18" charset="0"/>
                <a:ea typeface="微軟正黑體" pitchFamily="34" charset="-120"/>
                <a:cs typeface="Times New Roman" pitchFamily="18" charset="0"/>
              </a:rPr>
              <a:t>10</a:t>
            </a:r>
            <a:r>
              <a:rPr kumimoji="0" lang="zh-TW" altLang="en-US" sz="1600">
                <a:latin typeface="Times New Roman" pitchFamily="18" charset="0"/>
                <a:ea typeface="微軟正黑體" pitchFamily="34" charset="-120"/>
                <a:cs typeface="Times New Roman" pitchFamily="18" charset="0"/>
              </a:rPr>
              <a:t>場「</a:t>
            </a:r>
            <a:r>
              <a:rPr kumimoji="0" lang="en-US" altLang="zh-TW" sz="1600">
                <a:latin typeface="Times New Roman" pitchFamily="18" charset="0"/>
                <a:ea typeface="微軟正黑體" pitchFamily="34" charset="-120"/>
                <a:cs typeface="Times New Roman" pitchFamily="18" charset="0"/>
              </a:rPr>
              <a:t>DOIT</a:t>
            </a:r>
            <a:r>
              <a:rPr kumimoji="0" lang="zh-TW" altLang="en-US" sz="1600">
                <a:latin typeface="Times New Roman" pitchFamily="18" charset="0"/>
                <a:ea typeface="微軟正黑體" pitchFamily="34" charset="-120"/>
                <a:cs typeface="Times New Roman" pitchFamily="18" charset="0"/>
              </a:rPr>
              <a:t>社企流小學堂」活動</a:t>
            </a:r>
            <a:endParaRPr kumimoji="0" lang="en-US" altLang="zh-TW" sz="1600">
              <a:latin typeface="Times New Roman" pitchFamily="18" charset="0"/>
              <a:ea typeface="微軟正黑體" pitchFamily="34" charset="-120"/>
              <a:cs typeface="Times New Roman" pitchFamily="18" charset="0"/>
            </a:endParaRPr>
          </a:p>
          <a:p>
            <a:pPr lvl="1" eaLnBrk="1" hangingPunct="1">
              <a:lnSpc>
                <a:spcPct val="110000"/>
              </a:lnSpc>
              <a:buFont typeface="Arial" pitchFamily="34" charset="0"/>
              <a:buChar char="–"/>
            </a:pPr>
            <a:r>
              <a:rPr kumimoji="0" lang="zh-TW" altLang="en-US" sz="1600">
                <a:latin typeface="Times New Roman" pitchFamily="18" charset="0"/>
                <a:ea typeface="微軟正黑體" pitchFamily="34" charset="-120"/>
                <a:cs typeface="Times New Roman" pitchFamily="18" charset="0"/>
              </a:rPr>
              <a:t>創辦</a:t>
            </a:r>
            <a:r>
              <a:rPr kumimoji="0" lang="en-US" altLang="zh-TW" sz="1600">
                <a:latin typeface="Times New Roman" pitchFamily="18" charset="0"/>
                <a:ea typeface="微軟正黑體" pitchFamily="34" charset="-120"/>
                <a:cs typeface="Times New Roman" pitchFamily="18" charset="0"/>
              </a:rPr>
              <a:t>7</a:t>
            </a:r>
            <a:r>
              <a:rPr kumimoji="0" lang="zh-TW" altLang="en-US" sz="1600">
                <a:latin typeface="Times New Roman" pitchFamily="18" charset="0"/>
                <a:ea typeface="微軟正黑體" pitchFamily="34" charset="-120"/>
                <a:cs typeface="Times New Roman" pitchFamily="18" charset="0"/>
              </a:rPr>
              <a:t>場工作坊，傳授設計思考、社會創業與社會影響力評估等實用課程。</a:t>
            </a:r>
            <a:endParaRPr kumimoji="0" lang="en-US" altLang="zh-TW" sz="1600">
              <a:latin typeface="Times New Roman" pitchFamily="18" charset="0"/>
              <a:ea typeface="微軟正黑體" pitchFamily="34" charset="-120"/>
              <a:cs typeface="Times New Roman" pitchFamily="18" charset="0"/>
            </a:endParaRPr>
          </a:p>
          <a:p>
            <a:pPr lvl="1" eaLnBrk="1" hangingPunct="1">
              <a:lnSpc>
                <a:spcPct val="110000"/>
              </a:lnSpc>
              <a:buFont typeface="Arial" pitchFamily="34" charset="0"/>
              <a:buChar char="–"/>
            </a:pPr>
            <a:r>
              <a:rPr kumimoji="0" lang="zh-TW" altLang="en-US" sz="1600">
                <a:latin typeface="Times New Roman" pitchFamily="18" charset="0"/>
                <a:ea typeface="微軟正黑體" pitchFamily="34" charset="-120"/>
                <a:cs typeface="Times New Roman" pitchFamily="18" charset="0"/>
              </a:rPr>
              <a:t>舉辦香港與上海創新小旅行，帶領讀者走出台灣，與兩岸三地的社會創新家和學員共同交流、學習，吸取國際經驗。</a:t>
            </a:r>
            <a:endParaRPr kumimoji="0" lang="en-US" altLang="zh-TW" sz="1600">
              <a:latin typeface="Times New Roman" pitchFamily="18" charset="0"/>
              <a:ea typeface="微軟正黑體" pitchFamily="34" charset="-120"/>
              <a:cs typeface="Times New Roman" pitchFamily="18" charset="0"/>
            </a:endParaRPr>
          </a:p>
          <a:p>
            <a:pPr eaLnBrk="1" hangingPunct="1">
              <a:lnSpc>
                <a:spcPct val="110000"/>
              </a:lnSpc>
              <a:buFont typeface="Arial" pitchFamily="34" charset="0"/>
              <a:buChar char="•"/>
            </a:pPr>
            <a:r>
              <a:rPr kumimoji="0" lang="zh-TW" altLang="en-US" b="1">
                <a:latin typeface="Times New Roman" pitchFamily="18" charset="0"/>
                <a:ea typeface="微軟正黑體" pitchFamily="34" charset="-120"/>
                <a:cs typeface="Times New Roman" pitchFamily="18" charset="0"/>
              </a:rPr>
              <a:t>社企流網站規模 </a:t>
            </a:r>
            <a:r>
              <a:rPr kumimoji="0" lang="en-US" altLang="zh-TW" b="1">
                <a:latin typeface="Times New Roman" pitchFamily="18" charset="0"/>
                <a:ea typeface="微軟正黑體" pitchFamily="34" charset="-120"/>
                <a:cs typeface="Times New Roman" pitchFamily="18" charset="0"/>
              </a:rPr>
              <a:t>(</a:t>
            </a:r>
            <a:r>
              <a:rPr kumimoji="0" lang="zh-TW" altLang="en-US" sz="1600">
                <a:latin typeface="Times New Roman" pitchFamily="18" charset="0"/>
                <a:ea typeface="微軟正黑體" pitchFamily="34" charset="-120"/>
                <a:cs typeface="Times New Roman" pitchFamily="18" charset="0"/>
              </a:rPr>
              <a:t>截至</a:t>
            </a:r>
            <a:r>
              <a:rPr kumimoji="0" lang="en-US" altLang="zh-TW" sz="1600">
                <a:latin typeface="Times New Roman" pitchFamily="18" charset="0"/>
                <a:ea typeface="微軟正黑體" pitchFamily="34" charset="-120"/>
                <a:cs typeface="Times New Roman" pitchFamily="18" charset="0"/>
              </a:rPr>
              <a:t>2014</a:t>
            </a:r>
            <a:r>
              <a:rPr kumimoji="0" lang="zh-TW" altLang="en-US" sz="1600">
                <a:latin typeface="Times New Roman" pitchFamily="18" charset="0"/>
                <a:ea typeface="微軟正黑體" pitchFamily="34" charset="-120"/>
                <a:cs typeface="Times New Roman" pitchFamily="18" charset="0"/>
              </a:rPr>
              <a:t>年</a:t>
            </a:r>
            <a:r>
              <a:rPr kumimoji="0" lang="en-US" altLang="zh-TW" sz="1600">
                <a:latin typeface="Times New Roman" pitchFamily="18" charset="0"/>
                <a:ea typeface="微軟正黑體" pitchFamily="34" charset="-120"/>
                <a:cs typeface="Times New Roman" pitchFamily="18" charset="0"/>
              </a:rPr>
              <a:t>2</a:t>
            </a:r>
            <a:r>
              <a:rPr kumimoji="0" lang="zh-TW" altLang="en-US" sz="1600">
                <a:latin typeface="Times New Roman" pitchFamily="18" charset="0"/>
                <a:ea typeface="微軟正黑體" pitchFamily="34" charset="-120"/>
                <a:cs typeface="Times New Roman" pitchFamily="18" charset="0"/>
              </a:rPr>
              <a:t>月，成立兩週年</a:t>
            </a:r>
            <a:r>
              <a:rPr kumimoji="0" lang="en-US" altLang="zh-TW" sz="1600">
                <a:latin typeface="Times New Roman" pitchFamily="18" charset="0"/>
                <a:ea typeface="微軟正黑體" pitchFamily="34" charset="-120"/>
                <a:cs typeface="Times New Roman" pitchFamily="18" charset="0"/>
              </a:rPr>
              <a:t>)</a:t>
            </a:r>
            <a:endParaRPr kumimoji="0" lang="en-US" altLang="zh-TW" sz="1600" b="1">
              <a:latin typeface="Times New Roman" pitchFamily="18" charset="0"/>
              <a:ea typeface="微軟正黑體" pitchFamily="34" charset="-120"/>
              <a:cs typeface="Times New Roman" pitchFamily="18" charset="0"/>
            </a:endParaRPr>
          </a:p>
          <a:p>
            <a:pPr lvl="1" eaLnBrk="1" hangingPunct="1">
              <a:lnSpc>
                <a:spcPct val="110000"/>
              </a:lnSpc>
              <a:buFont typeface="Arial" pitchFamily="34" charset="0"/>
              <a:buChar char="–"/>
            </a:pPr>
            <a:r>
              <a:rPr kumimoji="0" lang="zh-TW" altLang="en-US" sz="1600">
                <a:latin typeface="Times New Roman" pitchFamily="18" charset="0"/>
                <a:ea typeface="微軟正黑體" pitchFamily="34" charset="-120"/>
                <a:cs typeface="Times New Roman" pitchFamily="18" charset="0"/>
              </a:rPr>
              <a:t>擁有超過</a:t>
            </a:r>
            <a:r>
              <a:rPr kumimoji="0" lang="en-US" altLang="zh-TW" sz="1600">
                <a:latin typeface="Times New Roman" pitchFamily="18" charset="0"/>
                <a:ea typeface="微軟正黑體" pitchFamily="34" charset="-120"/>
                <a:cs typeface="Times New Roman" pitchFamily="18" charset="0"/>
              </a:rPr>
              <a:t>1</a:t>
            </a:r>
            <a:r>
              <a:rPr kumimoji="0" lang="zh-TW" altLang="en-US" sz="1600">
                <a:latin typeface="Times New Roman" pitchFamily="18" charset="0"/>
                <a:ea typeface="微軟正黑體" pitchFamily="34" charset="-120"/>
                <a:cs typeface="Times New Roman" pitchFamily="18" charset="0"/>
              </a:rPr>
              <a:t>萬</a:t>
            </a:r>
            <a:r>
              <a:rPr kumimoji="0" lang="en-US" altLang="zh-TW" sz="1600">
                <a:latin typeface="Times New Roman" pitchFamily="18" charset="0"/>
                <a:ea typeface="微軟正黑體" pitchFamily="34" charset="-120"/>
                <a:cs typeface="Times New Roman" pitchFamily="18" charset="0"/>
              </a:rPr>
              <a:t>5</a:t>
            </a:r>
            <a:r>
              <a:rPr kumimoji="0" lang="zh-TW" altLang="en-US" sz="1600">
                <a:latin typeface="Times New Roman" pitchFamily="18" charset="0"/>
                <a:ea typeface="微軟正黑體" pitchFamily="34" charset="-120"/>
                <a:cs typeface="Times New Roman" pitchFamily="18" charset="0"/>
              </a:rPr>
              <a:t>千名</a:t>
            </a:r>
            <a:r>
              <a:rPr kumimoji="0" lang="en-US" altLang="zh-TW" sz="1600">
                <a:latin typeface="Times New Roman" pitchFamily="18" charset="0"/>
                <a:ea typeface="微軟正黑體" pitchFamily="34" charset="-120"/>
                <a:cs typeface="Times New Roman" pitchFamily="18" charset="0"/>
              </a:rPr>
              <a:t>Facebook </a:t>
            </a:r>
            <a:r>
              <a:rPr kumimoji="0" lang="zh-TW" altLang="en-US" sz="1600">
                <a:latin typeface="Times New Roman" pitchFamily="18" charset="0"/>
                <a:ea typeface="微軟正黑體" pitchFamily="34" charset="-120"/>
                <a:cs typeface="Times New Roman" pitchFamily="18" charset="0"/>
              </a:rPr>
              <a:t>粉絲網絡</a:t>
            </a:r>
          </a:p>
          <a:p>
            <a:pPr lvl="1" eaLnBrk="1" hangingPunct="1">
              <a:lnSpc>
                <a:spcPct val="110000"/>
              </a:lnSpc>
              <a:buFont typeface="Arial" pitchFamily="34" charset="0"/>
              <a:buChar char="–"/>
            </a:pPr>
            <a:r>
              <a:rPr kumimoji="0" lang="zh-TW" altLang="en-US" sz="1600">
                <a:latin typeface="Times New Roman" pitchFamily="18" charset="0"/>
                <a:ea typeface="微軟正黑體" pitchFamily="34" charset="-120"/>
                <a:cs typeface="Times New Roman" pitchFamily="18" charset="0"/>
              </a:rPr>
              <a:t>分享超過</a:t>
            </a:r>
            <a:r>
              <a:rPr kumimoji="0" lang="en-US" altLang="zh-TW" sz="1600">
                <a:latin typeface="Times New Roman" pitchFamily="18" charset="0"/>
                <a:ea typeface="微軟正黑體" pitchFamily="34" charset="-120"/>
                <a:cs typeface="Times New Roman" pitchFamily="18" charset="0"/>
              </a:rPr>
              <a:t>1000</a:t>
            </a:r>
            <a:r>
              <a:rPr kumimoji="0" lang="zh-TW" altLang="en-US" sz="1600">
                <a:latin typeface="Times New Roman" pitchFamily="18" charset="0"/>
                <a:ea typeface="微軟正黑體" pitchFamily="34" charset="-120"/>
                <a:cs typeface="Times New Roman" pitchFamily="18" charset="0"/>
              </a:rPr>
              <a:t>篇優質文章</a:t>
            </a:r>
          </a:p>
          <a:p>
            <a:pPr lvl="1" eaLnBrk="1" hangingPunct="1">
              <a:lnSpc>
                <a:spcPct val="110000"/>
              </a:lnSpc>
              <a:buFont typeface="Arial" pitchFamily="34" charset="0"/>
              <a:buChar char="–"/>
            </a:pPr>
            <a:r>
              <a:rPr kumimoji="0" lang="zh-TW" altLang="en-US" sz="1600">
                <a:latin typeface="Times New Roman" pitchFamily="18" charset="0"/>
                <a:ea typeface="微軟正黑體" pitchFamily="34" charset="-120"/>
                <a:cs typeface="Times New Roman" pitchFamily="18" charset="0"/>
              </a:rPr>
              <a:t>經營約</a:t>
            </a:r>
            <a:r>
              <a:rPr kumimoji="0" lang="en-US" altLang="zh-TW" sz="1600">
                <a:latin typeface="Times New Roman" pitchFamily="18" charset="0"/>
                <a:ea typeface="微軟正黑體" pitchFamily="34" charset="-120"/>
                <a:cs typeface="Times New Roman" pitchFamily="18" charset="0"/>
              </a:rPr>
              <a:t>50</a:t>
            </a:r>
            <a:r>
              <a:rPr kumimoji="0" lang="zh-TW" altLang="en-US" sz="1600">
                <a:latin typeface="Times New Roman" pitchFamily="18" charset="0"/>
                <a:ea typeface="微軟正黑體" pitchFamily="34" charset="-120"/>
                <a:cs typeface="Times New Roman" pitchFamily="18" charset="0"/>
              </a:rPr>
              <a:t>位熱血志工社群</a:t>
            </a:r>
          </a:p>
          <a:p>
            <a:pPr lvl="1" eaLnBrk="1" hangingPunct="1">
              <a:lnSpc>
                <a:spcPct val="110000"/>
              </a:lnSpc>
              <a:buFont typeface="Arial" pitchFamily="34" charset="0"/>
              <a:buChar char="–"/>
            </a:pPr>
            <a:r>
              <a:rPr kumimoji="0" lang="zh-TW" altLang="en-US" sz="1600">
                <a:latin typeface="Times New Roman" pitchFamily="18" charset="0"/>
                <a:ea typeface="微軟正黑體" pitchFamily="34" charset="-120"/>
                <a:cs typeface="Times New Roman" pitchFamily="18" charset="0"/>
              </a:rPr>
              <a:t>建立約</a:t>
            </a:r>
            <a:r>
              <a:rPr kumimoji="0" lang="en-US" altLang="zh-TW" sz="1600">
                <a:latin typeface="Times New Roman" pitchFamily="18" charset="0"/>
                <a:ea typeface="微軟正黑體" pitchFamily="34" charset="-120"/>
                <a:cs typeface="Times New Roman" pitchFamily="18" charset="0"/>
              </a:rPr>
              <a:t>50</a:t>
            </a:r>
            <a:r>
              <a:rPr kumimoji="0" lang="zh-TW" altLang="en-US" sz="1600">
                <a:latin typeface="Times New Roman" pitchFamily="18" charset="0"/>
                <a:ea typeface="微軟正黑體" pitchFamily="34" charset="-120"/>
                <a:cs typeface="Times New Roman" pitchFamily="18" charset="0"/>
              </a:rPr>
              <a:t>個社會企業檔案</a:t>
            </a:r>
          </a:p>
          <a:p>
            <a:pPr lvl="1" eaLnBrk="1" hangingPunct="1">
              <a:lnSpc>
                <a:spcPct val="110000"/>
              </a:lnSpc>
              <a:buFont typeface="Arial" pitchFamily="34" charset="0"/>
              <a:buChar char="–"/>
            </a:pPr>
            <a:r>
              <a:rPr kumimoji="0" lang="zh-TW" altLang="en-US" sz="1600">
                <a:latin typeface="Times New Roman" pitchFamily="18" charset="0"/>
                <a:ea typeface="微軟正黑體" pitchFamily="34" charset="-120"/>
                <a:cs typeface="Times New Roman" pitchFamily="18" charset="0"/>
              </a:rPr>
              <a:t>累積逾</a:t>
            </a:r>
            <a:r>
              <a:rPr kumimoji="0" lang="en-US" altLang="zh-TW" sz="1600">
                <a:latin typeface="Times New Roman" pitchFamily="18" charset="0"/>
                <a:ea typeface="微軟正黑體" pitchFamily="34" charset="-120"/>
                <a:cs typeface="Times New Roman" pitchFamily="18" charset="0"/>
              </a:rPr>
              <a:t>30</a:t>
            </a:r>
            <a:r>
              <a:rPr kumimoji="0" lang="zh-TW" altLang="en-US" sz="1600">
                <a:latin typeface="Times New Roman" pitchFamily="18" charset="0"/>
                <a:ea typeface="微軟正黑體" pitchFamily="34" charset="-120"/>
                <a:cs typeface="Times New Roman" pitchFamily="18" charset="0"/>
              </a:rPr>
              <a:t>位人氣編輯與專欄作家</a:t>
            </a:r>
            <a:endParaRPr kumimoji="0" lang="en-US" altLang="zh-TW" sz="1600">
              <a:latin typeface="Times New Roman" pitchFamily="18" charset="0"/>
              <a:ea typeface="微軟正黑體" pitchFamily="34" charset="-120"/>
              <a:cs typeface="Times New Roman" pitchFamily="18" charset="0"/>
            </a:endParaRPr>
          </a:p>
        </p:txBody>
      </p:sp>
      <p:pic>
        <p:nvPicPr>
          <p:cNvPr id="27653" name="Picture 2" descr="C:\Users\d31892.T368\Desktop\375376_454007927996334_1388917343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875" y="2017713"/>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3" descr="C:\Users\d31892.T368\Desktop\1653588_681210945276030_134371361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4508500"/>
            <a:ext cx="96837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4" descr="C:\Users\d31892.T368\Desktop\1939923_699638493433275_1884529495_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5548313"/>
            <a:ext cx="2520950"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5" descr="C:\Users\d31892.T368\Desktop\941972_524414284289031_1264541636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688" y="2997200"/>
            <a:ext cx="2359025"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2950" y="1989138"/>
            <a:ext cx="935038" cy="93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8" name="Picture 6" descr="C:\Users\d31892.T368\Desktop\966714_532219373508522_1064544332_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73938" y="4508500"/>
            <a:ext cx="15192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標題 1"/>
          <p:cNvSpPr txBox="1">
            <a:spLocks/>
          </p:cNvSpPr>
          <p:nvPr/>
        </p:nvSpPr>
        <p:spPr>
          <a:xfrm>
            <a:off x="838200" y="403226"/>
            <a:ext cx="7467600" cy="561975"/>
          </a:xfrm>
          <a:prstGeom prst="rect">
            <a:avLst/>
          </a:prstGeom>
        </p:spPr>
        <p:txBody>
          <a:bodyPr anchor="ctr">
            <a:normAutofit lnSpcReduction="10000"/>
          </a:bodyPr>
          <a:lstStyle>
            <a:lvl1pPr algn="l" rtl="0" eaLnBrk="1" latinLnBrk="0" hangingPunct="1">
              <a:spcBef>
                <a:spcPct val="0"/>
              </a:spcBef>
              <a:buNone/>
              <a:defRPr kumimoji="0" sz="3000" b="0" kern="1200" cap="small" baseline="0">
                <a:solidFill>
                  <a:schemeClr val="tx1"/>
                </a:solidFill>
                <a:latin typeface="+mj-lt"/>
                <a:ea typeface="+mj-ea"/>
                <a:cs typeface="+mj-cs"/>
              </a:defRPr>
            </a:lvl1pPr>
          </a:lstStyle>
          <a:p>
            <a:pPr>
              <a:defRPr/>
            </a:pPr>
            <a:r>
              <a:rPr lang="zh-TW" altLang="en-US" sz="3200" b="1" dirty="0" smtClean="0">
                <a:effectLst>
                  <a:outerShdw blurRad="38100" dist="38100" dir="2700000" algn="tl">
                    <a:srgbClr val="C0C0C0"/>
                  </a:outerShdw>
                </a:effectLst>
                <a:latin typeface="Times New Roman" pitchFamily="18" charset="0"/>
                <a:cs typeface="Times New Roman" pitchFamily="18" charset="0"/>
              </a:rPr>
              <a:t>國內</a:t>
            </a:r>
            <a:r>
              <a:rPr lang="zh-TW" altLang="en-US" sz="3200" b="1" dirty="0">
                <a:effectLst>
                  <a:outerShdw blurRad="38100" dist="38100" dir="2700000" algn="tl">
                    <a:srgbClr val="C0C0C0"/>
                  </a:outerShdw>
                </a:effectLst>
                <a:latin typeface="Times New Roman" pitchFamily="18" charset="0"/>
                <a:cs typeface="Times New Roman" pitchFamily="18" charset="0"/>
              </a:rPr>
              <a:t>案例 </a:t>
            </a:r>
            <a:endParaRPr lang="zh-TW"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內容版面配置區 2"/>
          <p:cNvSpPr>
            <a:spLocks noGrp="1"/>
          </p:cNvSpPr>
          <p:nvPr>
            <p:ph sz="quarter" idx="1"/>
          </p:nvPr>
        </p:nvSpPr>
        <p:spPr>
          <a:xfrm>
            <a:off x="250825" y="981075"/>
            <a:ext cx="8642350" cy="1008063"/>
          </a:xfrm>
        </p:spPr>
        <p:txBody>
          <a:bodyPr/>
          <a:lstStyle/>
          <a:p>
            <a:pPr marL="0" indent="0" eaLnBrk="1" hangingPunct="1">
              <a:buFont typeface="Wingdings" pitchFamily="2" charset="2"/>
              <a:buNone/>
            </a:pPr>
            <a:r>
              <a:rPr lang="zh-TW" altLang="en-US" b="1" dirty="0" smtClean="0">
                <a:solidFill>
                  <a:srgbClr val="C00000"/>
                </a:solidFill>
                <a:latin typeface="Times New Roman" pitchFamily="18" charset="0"/>
                <a:cs typeface="Times New Roman" pitchFamily="18" charset="0"/>
              </a:rPr>
              <a:t>二、</a:t>
            </a:r>
            <a:r>
              <a:rPr lang="zh-TW" altLang="en-US" b="1" dirty="0" smtClean="0">
                <a:solidFill>
                  <a:srgbClr val="C00000"/>
                </a:solidFill>
                <a:latin typeface="Times New Roman" pitchFamily="18" charset="0"/>
                <a:cs typeface="Times New Roman" pitchFamily="18" charset="0"/>
              </a:rPr>
              <a:t>大愛感恩科技股份有限公司</a:t>
            </a:r>
            <a:endParaRPr lang="en-US" altLang="zh-TW" b="1" dirty="0" smtClean="0">
              <a:solidFill>
                <a:srgbClr val="C00000"/>
              </a:solidFill>
              <a:latin typeface="Times New Roman" pitchFamily="18" charset="0"/>
              <a:cs typeface="Times New Roman" pitchFamily="18" charset="0"/>
            </a:endParaRPr>
          </a:p>
        </p:txBody>
      </p:sp>
      <p:sp>
        <p:nvSpPr>
          <p:cNvPr id="29699" name="投影片編號版面配置區 9"/>
          <p:cNvSpPr>
            <a:spLocks noGrp="1"/>
          </p:cNvSpPr>
          <p:nvPr>
            <p:ph type="sldNum" sz="quarter" idx="11"/>
          </p:nvPr>
        </p:nvSpPr>
        <p:spPr bwMode="auto">
          <a:xfrm>
            <a:off x="8748713" y="6519863"/>
            <a:ext cx="431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4E3AA566-3998-4934-90C3-C6EB23B06DDC}" type="slidenum">
              <a:rPr kumimoji="0" lang="zh-TW" altLang="en-US" sz="1400" smtClean="0">
                <a:latin typeface="微軟正黑體" pitchFamily="34" charset="-120"/>
                <a:ea typeface="微軟正黑體" pitchFamily="34" charset="-120"/>
                <a:cs typeface="Times New Roman" pitchFamily="18" charset="0"/>
              </a:rPr>
              <a:pPr eaLnBrk="1" hangingPunct="1"/>
              <a:t>21</a:t>
            </a:fld>
            <a:endParaRPr kumimoji="0" lang="zh-TW" altLang="en-US" sz="1400" smtClean="0">
              <a:latin typeface="微軟正黑體" pitchFamily="34" charset="-120"/>
              <a:ea typeface="微軟正黑體" pitchFamily="34" charset="-120"/>
              <a:cs typeface="Times New Roman" pitchFamily="18" charset="0"/>
            </a:endParaRPr>
          </a:p>
        </p:txBody>
      </p:sp>
      <p:sp>
        <p:nvSpPr>
          <p:cNvPr id="12" name="內容版面配置區 2"/>
          <p:cNvSpPr txBox="1">
            <a:spLocks/>
          </p:cNvSpPr>
          <p:nvPr/>
        </p:nvSpPr>
        <p:spPr>
          <a:xfrm>
            <a:off x="250825" y="1628775"/>
            <a:ext cx="8594725" cy="5013325"/>
          </a:xfrm>
          <a:prstGeom prst="rect">
            <a:avLst/>
          </a:prstGeom>
        </p:spPr>
        <p:txBody>
          <a:bodyPr>
            <a:normAutofit/>
          </a:bodyPr>
          <a:lstStyle>
            <a:lvl1pPr marL="342900" indent="-342900">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fontAlgn="base">
              <a:spcBef>
                <a:spcPct val="0"/>
              </a:spcBef>
              <a:spcAft>
                <a:spcPct val="0"/>
              </a:spcAft>
              <a:defRPr kumimoji="1">
                <a:solidFill>
                  <a:schemeClr val="tx1"/>
                </a:solidFill>
                <a:latin typeface="Calibri" pitchFamily="34" charset="0"/>
                <a:ea typeface="新細明體" pitchFamily="18" charset="-120"/>
              </a:defRPr>
            </a:lvl6pPr>
            <a:lvl7pPr marL="2971800" indent="-228600" fontAlgn="base">
              <a:spcBef>
                <a:spcPct val="0"/>
              </a:spcBef>
              <a:spcAft>
                <a:spcPct val="0"/>
              </a:spcAft>
              <a:defRPr kumimoji="1">
                <a:solidFill>
                  <a:schemeClr val="tx1"/>
                </a:solidFill>
                <a:latin typeface="Calibri" pitchFamily="34" charset="0"/>
                <a:ea typeface="新細明體" pitchFamily="18" charset="-120"/>
              </a:defRPr>
            </a:lvl7pPr>
            <a:lvl8pPr marL="3429000" indent="-228600" fontAlgn="base">
              <a:spcBef>
                <a:spcPct val="0"/>
              </a:spcBef>
              <a:spcAft>
                <a:spcPct val="0"/>
              </a:spcAft>
              <a:defRPr kumimoji="1">
                <a:solidFill>
                  <a:schemeClr val="tx1"/>
                </a:solidFill>
                <a:latin typeface="Calibri" pitchFamily="34" charset="0"/>
                <a:ea typeface="新細明體" pitchFamily="18" charset="-120"/>
              </a:defRPr>
            </a:lvl8pPr>
            <a:lvl9pPr marL="3886200" indent="-228600" fontAlgn="base">
              <a:spcBef>
                <a:spcPct val="0"/>
              </a:spcBef>
              <a:spcAft>
                <a:spcPct val="0"/>
              </a:spcAft>
              <a:defRPr kumimoji="1">
                <a:solidFill>
                  <a:schemeClr val="tx1"/>
                </a:solidFill>
                <a:latin typeface="Calibri" pitchFamily="34" charset="0"/>
                <a:ea typeface="新細明體" pitchFamily="18" charset="-120"/>
              </a:defRPr>
            </a:lvl9pPr>
          </a:lstStyle>
          <a:p>
            <a:pPr>
              <a:lnSpc>
                <a:spcPts val="1600"/>
              </a:lnSpc>
              <a:spcBef>
                <a:spcPct val="20000"/>
              </a:spcBef>
              <a:buFont typeface="Arial" pitchFamily="34" charset="0"/>
              <a:buChar char="•"/>
              <a:defRPr/>
            </a:pPr>
            <a:r>
              <a:rPr kumimoji="0" lang="zh-TW" altLang="en-US" sz="2000" b="1" dirty="0">
                <a:latin typeface="Times New Roman" pitchFamily="18" charset="0"/>
                <a:ea typeface="微軟正黑體" pitchFamily="34" charset="-120"/>
                <a:cs typeface="Times New Roman" pitchFamily="18" charset="0"/>
              </a:rPr>
              <a:t>關注領域</a:t>
            </a:r>
            <a:r>
              <a:rPr kumimoji="0" lang="zh-TW" altLang="en-US" sz="2000" dirty="0" smtClean="0">
                <a:latin typeface="Times New Roman" pitchFamily="18" charset="0"/>
                <a:ea typeface="微軟正黑體" pitchFamily="34" charset="-120"/>
                <a:cs typeface="Times New Roman" pitchFamily="18" charset="0"/>
              </a:rPr>
              <a:t>：生態環保</a:t>
            </a:r>
            <a:endParaRPr kumimoji="0" lang="en-US" altLang="zh-TW" sz="2000" dirty="0">
              <a:latin typeface="Times New Roman" pitchFamily="18" charset="0"/>
              <a:ea typeface="微軟正黑體" pitchFamily="34" charset="-120"/>
              <a:cs typeface="Times New Roman" pitchFamily="18" charset="0"/>
            </a:endParaRPr>
          </a:p>
          <a:p>
            <a:pPr>
              <a:lnSpc>
                <a:spcPts val="1600"/>
              </a:lnSpc>
              <a:spcBef>
                <a:spcPct val="20000"/>
              </a:spcBef>
              <a:buFont typeface="Arial" pitchFamily="34" charset="0"/>
              <a:buChar char="•"/>
              <a:defRPr/>
            </a:pPr>
            <a:r>
              <a:rPr kumimoji="0" lang="zh-TW" altLang="en-US" sz="2000" b="1" dirty="0">
                <a:latin typeface="Times New Roman" pitchFamily="18" charset="0"/>
                <a:ea typeface="微軟正黑體" pitchFamily="34" charset="-120"/>
                <a:cs typeface="Times New Roman" pitchFamily="18" charset="0"/>
              </a:rPr>
              <a:t>理念</a:t>
            </a:r>
            <a:r>
              <a:rPr kumimoji="0" lang="zh-TW" altLang="en-US" sz="2000" dirty="0" smtClean="0">
                <a:latin typeface="Times New Roman" pitchFamily="18" charset="0"/>
                <a:ea typeface="微軟正黑體" pitchFamily="34" charset="-120"/>
                <a:cs typeface="Times New Roman" pitchFamily="18" charset="0"/>
              </a:rPr>
              <a:t>：</a:t>
            </a:r>
            <a:endParaRPr kumimoji="0" lang="en-US" altLang="zh-TW" sz="2000" dirty="0" smtClean="0">
              <a:latin typeface="Times New Roman" pitchFamily="18" charset="0"/>
              <a:ea typeface="微軟正黑體" pitchFamily="34" charset="-120"/>
              <a:cs typeface="Times New Roman" pitchFamily="18" charset="0"/>
            </a:endParaRPr>
          </a:p>
          <a:p>
            <a:pPr marL="361950" lvl="1">
              <a:lnSpc>
                <a:spcPts val="1600"/>
              </a:lnSpc>
              <a:spcBef>
                <a:spcPct val="20000"/>
              </a:spcBef>
              <a:buFont typeface="Arial" pitchFamily="34" charset="0"/>
              <a:buChar char="–"/>
              <a:defRPr/>
            </a:pPr>
            <a:r>
              <a:rPr kumimoji="0" lang="zh-TW" altLang="en-US" sz="1600" dirty="0">
                <a:latin typeface="Times New Roman" pitchFamily="18" charset="0"/>
                <a:ea typeface="微軟正黑體" pitchFamily="34" charset="-120"/>
                <a:cs typeface="Times New Roman" pitchFamily="18" charset="0"/>
              </a:rPr>
              <a:t>大愛眾生、感恩大地 </a:t>
            </a:r>
            <a:r>
              <a:rPr kumimoji="0" lang="en-US" altLang="zh-TW" sz="1600" dirty="0">
                <a:latin typeface="Times New Roman" pitchFamily="18" charset="0"/>
                <a:ea typeface="微軟正黑體" pitchFamily="34" charset="-120"/>
                <a:cs typeface="Times New Roman" pitchFamily="18" charset="0"/>
              </a:rPr>
              <a:t>- </a:t>
            </a:r>
            <a:r>
              <a:rPr kumimoji="0" lang="zh-TW" altLang="en-US" sz="1600" dirty="0">
                <a:latin typeface="Times New Roman" pitchFamily="18" charset="0"/>
                <a:ea typeface="微軟正黑體" pitchFamily="34" charset="-120"/>
                <a:cs typeface="Times New Roman" pitchFamily="18" charset="0"/>
              </a:rPr>
              <a:t>友善大地、關懷世界</a:t>
            </a:r>
            <a:endParaRPr kumimoji="0" lang="en-US" altLang="zh-TW" sz="1600" dirty="0">
              <a:latin typeface="Times New Roman" pitchFamily="18" charset="0"/>
              <a:ea typeface="微軟正黑體" pitchFamily="34" charset="-120"/>
              <a:cs typeface="Times New Roman" pitchFamily="18" charset="0"/>
            </a:endParaRPr>
          </a:p>
          <a:p>
            <a:pPr marL="361950" lvl="1">
              <a:lnSpc>
                <a:spcPts val="1600"/>
              </a:lnSpc>
              <a:spcBef>
                <a:spcPct val="20000"/>
              </a:spcBef>
              <a:buFont typeface="Arial" pitchFamily="34" charset="0"/>
              <a:buChar char="–"/>
              <a:defRPr/>
            </a:pPr>
            <a:r>
              <a:rPr kumimoji="0" lang="zh-TW" altLang="en-US" sz="1600" dirty="0">
                <a:latin typeface="Times New Roman" pitchFamily="18" charset="0"/>
                <a:ea typeface="微軟正黑體" pitchFamily="34" charset="-120"/>
                <a:cs typeface="Times New Roman" pitchFamily="18" charset="0"/>
              </a:rPr>
              <a:t>與地球共生息、續物命、造福慧、遵守環保</a:t>
            </a:r>
            <a:r>
              <a:rPr kumimoji="0" lang="zh-TW" altLang="en-US" sz="1600" dirty="0" smtClean="0">
                <a:latin typeface="Times New Roman" pitchFamily="18" charset="0"/>
                <a:ea typeface="微軟正黑體" pitchFamily="34" charset="-120"/>
                <a:cs typeface="Times New Roman" pitchFamily="18" charset="0"/>
              </a:rPr>
              <a:t>法規</a:t>
            </a:r>
            <a:endParaRPr kumimoji="0" lang="en-US" altLang="zh-TW" sz="1600" dirty="0" smtClean="0">
              <a:latin typeface="Times New Roman" pitchFamily="18" charset="0"/>
              <a:ea typeface="微軟正黑體" pitchFamily="34" charset="-120"/>
              <a:cs typeface="Times New Roman" pitchFamily="18" charset="0"/>
            </a:endParaRPr>
          </a:p>
          <a:p>
            <a:pPr marL="361950" lvl="1">
              <a:lnSpc>
                <a:spcPts val="1600"/>
              </a:lnSpc>
              <a:spcBef>
                <a:spcPct val="20000"/>
              </a:spcBef>
              <a:buFont typeface="Arial" pitchFamily="34" charset="0"/>
              <a:buChar char="–"/>
              <a:defRPr/>
            </a:pPr>
            <a:endParaRPr kumimoji="0" lang="en-US" altLang="zh-TW" sz="1600" dirty="0">
              <a:latin typeface="Times New Roman" pitchFamily="18" charset="0"/>
              <a:ea typeface="微軟正黑體" pitchFamily="34" charset="-120"/>
              <a:cs typeface="Times New Roman" pitchFamily="18" charset="0"/>
            </a:endParaRPr>
          </a:p>
          <a:p>
            <a:pPr>
              <a:lnSpc>
                <a:spcPts val="1600"/>
              </a:lnSpc>
              <a:spcBef>
                <a:spcPct val="20000"/>
              </a:spcBef>
              <a:buFont typeface="Arial" pitchFamily="34" charset="0"/>
              <a:buChar char="•"/>
              <a:defRPr/>
            </a:pPr>
            <a:r>
              <a:rPr kumimoji="0" lang="zh-TW" altLang="en-US" sz="2000" b="1" dirty="0" smtClean="0">
                <a:latin typeface="Times New Roman" pitchFamily="18" charset="0"/>
                <a:ea typeface="微軟正黑體" pitchFamily="34" charset="-120"/>
                <a:cs typeface="Times New Roman" pitchFamily="18" charset="0"/>
              </a:rPr>
              <a:t>經營</a:t>
            </a:r>
            <a:r>
              <a:rPr kumimoji="0" lang="zh-TW" altLang="en-US" sz="2000" b="1" dirty="0">
                <a:latin typeface="Times New Roman" pitchFamily="18" charset="0"/>
                <a:ea typeface="微軟正黑體" pitchFamily="34" charset="-120"/>
                <a:cs typeface="Times New Roman" pitchFamily="18" charset="0"/>
              </a:rPr>
              <a:t>特色</a:t>
            </a:r>
            <a:endParaRPr kumimoji="0" lang="en-US" altLang="zh-TW" sz="2000" b="1" dirty="0">
              <a:latin typeface="Times New Roman" pitchFamily="18" charset="0"/>
              <a:ea typeface="微軟正黑體" pitchFamily="34" charset="-120"/>
              <a:cs typeface="Times New Roman" pitchFamily="18" charset="0"/>
            </a:endParaRPr>
          </a:p>
          <a:p>
            <a:pPr marL="361950" lvl="1">
              <a:lnSpc>
                <a:spcPts val="1600"/>
              </a:lnSpc>
              <a:spcBef>
                <a:spcPct val="20000"/>
              </a:spcBef>
              <a:buFont typeface="Arial" pitchFamily="34" charset="0"/>
              <a:buChar char="–"/>
              <a:defRPr/>
            </a:pPr>
            <a:r>
              <a:rPr kumimoji="0" lang="zh-TW" altLang="en-US" sz="1600" dirty="0">
                <a:latin typeface="Times New Roman" pitchFamily="18" charset="0"/>
                <a:ea typeface="微軟正黑體" pitchFamily="34" charset="-120"/>
                <a:cs typeface="Times New Roman" pitchFamily="18" charset="0"/>
              </a:rPr>
              <a:t>大愛感恩科技公司成立於</a:t>
            </a:r>
            <a:r>
              <a:rPr kumimoji="0" lang="en-US" altLang="zh-TW" sz="1600" dirty="0">
                <a:latin typeface="Times New Roman" pitchFamily="18" charset="0"/>
                <a:ea typeface="微軟正黑體" pitchFamily="34" charset="-120"/>
                <a:cs typeface="Times New Roman" pitchFamily="18" charset="0"/>
              </a:rPr>
              <a:t>2008</a:t>
            </a:r>
            <a:r>
              <a:rPr kumimoji="0" lang="zh-TW" altLang="en-US" sz="1600" dirty="0">
                <a:latin typeface="Times New Roman" pitchFamily="18" charset="0"/>
                <a:ea typeface="微軟正黑體" pitchFamily="34" charset="-120"/>
                <a:cs typeface="Times New Roman" pitchFamily="18" charset="0"/>
              </a:rPr>
              <a:t>年</a:t>
            </a:r>
            <a:r>
              <a:rPr kumimoji="0" lang="en-US" altLang="zh-TW" sz="1600" dirty="0">
                <a:latin typeface="Times New Roman" pitchFamily="18" charset="0"/>
                <a:ea typeface="微軟正黑體" pitchFamily="34" charset="-120"/>
                <a:cs typeface="Times New Roman" pitchFamily="18" charset="0"/>
              </a:rPr>
              <a:t>12</a:t>
            </a:r>
            <a:r>
              <a:rPr kumimoji="0" lang="zh-TW" altLang="en-US" sz="1600" dirty="0">
                <a:latin typeface="Times New Roman" pitchFamily="18" charset="0"/>
                <a:ea typeface="微軟正黑體" pitchFamily="34" charset="-120"/>
                <a:cs typeface="Times New Roman" pitchFamily="18" charset="0"/>
              </a:rPr>
              <a:t>月</a:t>
            </a:r>
            <a:r>
              <a:rPr kumimoji="0" lang="en-US" altLang="zh-TW" sz="1600" dirty="0">
                <a:latin typeface="Times New Roman" pitchFamily="18" charset="0"/>
                <a:ea typeface="微軟正黑體" pitchFamily="34" charset="-120"/>
                <a:cs typeface="Times New Roman" pitchFamily="18" charset="0"/>
              </a:rPr>
              <a:t>10</a:t>
            </a:r>
            <a:r>
              <a:rPr kumimoji="0" lang="zh-TW" altLang="en-US" sz="1600" dirty="0">
                <a:latin typeface="Times New Roman" pitchFamily="18" charset="0"/>
                <a:ea typeface="微軟正黑體" pitchFamily="34" charset="-120"/>
                <a:cs typeface="Times New Roman" pitchFamily="18" charset="0"/>
              </a:rPr>
              <a:t>日，為國內第一家環保公益企業</a:t>
            </a:r>
            <a:r>
              <a:rPr kumimoji="0" lang="zh-TW" altLang="en-US" sz="1600" dirty="0" smtClean="0">
                <a:latin typeface="Times New Roman" pitchFamily="18" charset="0"/>
                <a:ea typeface="微軟正黑體" pitchFamily="34" charset="-120"/>
                <a:cs typeface="Times New Roman" pitchFamily="18" charset="0"/>
              </a:rPr>
              <a:t>，致力</a:t>
            </a:r>
            <a:r>
              <a:rPr kumimoji="0" lang="zh-TW" altLang="en-US" sz="1600" dirty="0">
                <a:latin typeface="Times New Roman" pitchFamily="18" charset="0"/>
                <a:ea typeface="微軟正黑體" pitchFamily="34" charset="-120"/>
                <a:cs typeface="Times New Roman" pitchFamily="18" charset="0"/>
              </a:rPr>
              <a:t>開發以寶特瓶回收再利用的環保科技，從環保志工到實業家志工的愛心接力、到再回饋社會的故事，期盼成為拋磚引玉的先鋒，帶動更多有心投入環保，善盡社會責任的實業與團體合作</a:t>
            </a:r>
            <a:r>
              <a:rPr kumimoji="0" lang="zh-TW" altLang="en-US" sz="1600" dirty="0" smtClean="0">
                <a:latin typeface="Times New Roman" pitchFamily="18" charset="0"/>
                <a:ea typeface="微軟正黑體" pitchFamily="34" charset="-120"/>
                <a:cs typeface="Times New Roman" pitchFamily="18" charset="0"/>
              </a:rPr>
              <a:t>。</a:t>
            </a:r>
            <a:endParaRPr kumimoji="0" lang="zh-TW" altLang="en-US" sz="1600" dirty="0">
              <a:latin typeface="Times New Roman" pitchFamily="18" charset="0"/>
              <a:ea typeface="微軟正黑體" pitchFamily="34" charset="-120"/>
              <a:cs typeface="Times New Roman" pitchFamily="18" charset="0"/>
            </a:endParaRPr>
          </a:p>
          <a:p>
            <a:pPr marL="361950" lvl="1">
              <a:lnSpc>
                <a:spcPts val="1600"/>
              </a:lnSpc>
              <a:spcBef>
                <a:spcPct val="20000"/>
              </a:spcBef>
              <a:buFont typeface="Arial" pitchFamily="34" charset="0"/>
              <a:buChar char="–"/>
              <a:defRPr/>
            </a:pPr>
            <a:r>
              <a:rPr kumimoji="0" lang="zh-TW" altLang="en-US" sz="1600" dirty="0">
                <a:latin typeface="Times New Roman" pitchFamily="18" charset="0"/>
                <a:ea typeface="微軟正黑體" pitchFamily="34" charset="-120"/>
                <a:cs typeface="Times New Roman" pitchFamily="18" charset="0"/>
              </a:rPr>
              <a:t>目前與慈濟在台灣約</a:t>
            </a:r>
            <a:r>
              <a:rPr kumimoji="0" lang="en-US" altLang="zh-TW" sz="1600" dirty="0">
                <a:latin typeface="Times New Roman" pitchFamily="18" charset="0"/>
                <a:ea typeface="微軟正黑體" pitchFamily="34" charset="-120"/>
                <a:cs typeface="Times New Roman" pitchFamily="18" charset="0"/>
              </a:rPr>
              <a:t>5,462</a:t>
            </a:r>
            <a:r>
              <a:rPr kumimoji="0" lang="zh-TW" altLang="en-US" sz="1600" dirty="0">
                <a:latin typeface="Times New Roman" pitchFamily="18" charset="0"/>
                <a:ea typeface="微軟正黑體" pitchFamily="34" charset="-120"/>
                <a:cs typeface="Times New Roman" pitchFamily="18" charset="0"/>
              </a:rPr>
              <a:t>個環保回收點合作</a:t>
            </a:r>
            <a:r>
              <a:rPr kumimoji="0" lang="zh-TW" altLang="en-US" sz="1600" dirty="0" smtClean="0">
                <a:latin typeface="Times New Roman" pitchFamily="18" charset="0"/>
                <a:ea typeface="微軟正黑體" pitchFamily="34" charset="-120"/>
                <a:cs typeface="Times New Roman" pitchFamily="18" charset="0"/>
              </a:rPr>
              <a:t>，每年</a:t>
            </a:r>
            <a:r>
              <a:rPr kumimoji="0" lang="zh-TW" altLang="en-US" sz="1600" dirty="0">
                <a:latin typeface="Times New Roman" pitchFamily="18" charset="0"/>
                <a:ea typeface="微軟正黑體" pitchFamily="34" charset="-120"/>
                <a:cs typeface="Times New Roman" pitchFamily="18" charset="0"/>
              </a:rPr>
              <a:t>回收近</a:t>
            </a:r>
            <a:r>
              <a:rPr kumimoji="0" lang="en-US" altLang="zh-TW" sz="1600" dirty="0">
                <a:latin typeface="Times New Roman" pitchFamily="18" charset="0"/>
                <a:ea typeface="微軟正黑體" pitchFamily="34" charset="-120"/>
                <a:cs typeface="Times New Roman" pitchFamily="18" charset="0"/>
              </a:rPr>
              <a:t>2,000</a:t>
            </a:r>
            <a:r>
              <a:rPr kumimoji="0" lang="zh-TW" altLang="en-US" sz="1600" dirty="0">
                <a:latin typeface="Times New Roman" pitchFamily="18" charset="0"/>
                <a:ea typeface="微軟正黑體" pitchFamily="34" charset="-120"/>
                <a:cs typeface="Times New Roman" pitchFamily="18" charset="0"/>
              </a:rPr>
              <a:t>公噸重的寶特瓶，累計至今已將已將</a:t>
            </a:r>
            <a:r>
              <a:rPr kumimoji="0" lang="en-US" altLang="zh-TW" sz="1600" dirty="0">
                <a:latin typeface="Times New Roman" pitchFamily="18" charset="0"/>
                <a:ea typeface="微軟正黑體" pitchFamily="34" charset="-120"/>
                <a:cs typeface="Times New Roman" pitchFamily="18" charset="0"/>
              </a:rPr>
              <a:t>341,957,296</a:t>
            </a:r>
            <a:r>
              <a:rPr kumimoji="0" lang="zh-TW" altLang="en-US" sz="1600" dirty="0">
                <a:latin typeface="Times New Roman" pitchFamily="18" charset="0"/>
                <a:ea typeface="微軟正黑體" pitchFamily="34" charset="-120"/>
                <a:cs typeface="Times New Roman" pitchFamily="18" charset="0"/>
              </a:rPr>
              <a:t>支寶特瓶回收再生。慈濟環保志工將回收的寶特瓶細心整理、清潔，確保回收寶特瓶的可用良率，降低了在後製過程中所產生的能源損耗，更落實開源節流、節能減碳的環保理念</a:t>
            </a:r>
            <a:r>
              <a:rPr kumimoji="0" lang="zh-TW" altLang="en-US" sz="1600" dirty="0" smtClean="0">
                <a:latin typeface="Times New Roman" pitchFamily="18" charset="0"/>
                <a:ea typeface="微軟正黑體" pitchFamily="34" charset="-120"/>
                <a:cs typeface="Times New Roman" pitchFamily="18" charset="0"/>
              </a:rPr>
              <a:t>。</a:t>
            </a:r>
            <a:endParaRPr kumimoji="0" lang="en-US" altLang="zh-TW" sz="1600" dirty="0" smtClean="0">
              <a:latin typeface="Times New Roman" pitchFamily="18" charset="0"/>
              <a:ea typeface="微軟正黑體" pitchFamily="34" charset="-120"/>
              <a:cs typeface="Times New Roman" pitchFamily="18" charset="0"/>
            </a:endParaRPr>
          </a:p>
          <a:p>
            <a:pPr marL="361950" lvl="1">
              <a:lnSpc>
                <a:spcPts val="1600"/>
              </a:lnSpc>
              <a:spcBef>
                <a:spcPct val="20000"/>
              </a:spcBef>
              <a:buFont typeface="Arial" pitchFamily="34" charset="0"/>
              <a:buChar char="–"/>
              <a:defRPr/>
            </a:pPr>
            <a:endParaRPr kumimoji="0" lang="en-US" altLang="zh-TW" dirty="0" smtClean="0">
              <a:latin typeface="Times New Roman" pitchFamily="18" charset="0"/>
              <a:ea typeface="微軟正黑體" pitchFamily="34" charset="-120"/>
              <a:cs typeface="Times New Roman" pitchFamily="18" charset="0"/>
            </a:endParaRPr>
          </a:p>
          <a:p>
            <a:pPr>
              <a:lnSpc>
                <a:spcPts val="1600"/>
              </a:lnSpc>
              <a:spcBef>
                <a:spcPct val="20000"/>
              </a:spcBef>
              <a:buFont typeface="Arial" pitchFamily="34" charset="0"/>
              <a:buChar char="•"/>
              <a:defRPr/>
            </a:pPr>
            <a:r>
              <a:rPr kumimoji="0" lang="zh-TW" altLang="en-US" sz="2000" b="1" dirty="0" smtClean="0">
                <a:latin typeface="Times New Roman" pitchFamily="18" charset="0"/>
                <a:ea typeface="微軟正黑體" pitchFamily="34" charset="-120"/>
                <a:cs typeface="Times New Roman" pitchFamily="18" charset="0"/>
              </a:rPr>
              <a:t>服務項目</a:t>
            </a:r>
            <a:endParaRPr kumimoji="0" lang="en-US" altLang="zh-TW" sz="2000" b="1" dirty="0" smtClean="0">
              <a:latin typeface="Times New Roman" pitchFamily="18" charset="0"/>
              <a:ea typeface="微軟正黑體" pitchFamily="34" charset="-120"/>
              <a:cs typeface="Times New Roman" pitchFamily="18" charset="0"/>
            </a:endParaRPr>
          </a:p>
          <a:p>
            <a:pPr marL="361950" lvl="1" indent="0">
              <a:lnSpc>
                <a:spcPts val="1600"/>
              </a:lnSpc>
              <a:spcBef>
                <a:spcPct val="20000"/>
              </a:spcBef>
              <a:defRPr/>
            </a:pPr>
            <a:r>
              <a:rPr kumimoji="0" lang="zh-TW" altLang="en-US" sz="1600" dirty="0">
                <a:latin typeface="Times New Roman" pitchFamily="18" charset="0"/>
                <a:ea typeface="微軟正黑體" pitchFamily="34" charset="-120"/>
                <a:cs typeface="Times New Roman" pitchFamily="18" charset="0"/>
              </a:rPr>
              <a:t>主要產品為再生紡織原料包括環保再生酯粒、環保聚酯纖維、環保布料等，並製成環保服飾、環保寢具、環保生活織品等</a:t>
            </a:r>
            <a:r>
              <a:rPr kumimoji="0" lang="zh-TW" altLang="en-US" sz="1600" dirty="0" smtClean="0">
                <a:latin typeface="Times New Roman" pitchFamily="18" charset="0"/>
                <a:ea typeface="微軟正黑體" pitchFamily="34" charset="-120"/>
                <a:cs typeface="Times New Roman" pitchFamily="18" charset="0"/>
              </a:rPr>
              <a:t>產品，包含</a:t>
            </a:r>
            <a:r>
              <a:rPr kumimoji="0" lang="en-US" altLang="zh-TW" sz="1600" dirty="0">
                <a:latin typeface="Times New Roman" pitchFamily="18" charset="0"/>
                <a:ea typeface="微軟正黑體" pitchFamily="34" charset="-120"/>
                <a:cs typeface="Times New Roman" pitchFamily="18" charset="0"/>
              </a:rPr>
              <a:t>Polo</a:t>
            </a:r>
            <a:r>
              <a:rPr kumimoji="0" lang="zh-TW" altLang="en-US" sz="1600" dirty="0">
                <a:latin typeface="Times New Roman" pitchFamily="18" charset="0"/>
                <a:ea typeface="微軟正黑體" pitchFamily="34" charset="-120"/>
                <a:cs typeface="Times New Roman" pitchFamily="18" charset="0"/>
              </a:rPr>
              <a:t>衫、毛料雙層夾克、衛生衣、毛巾、襪子、帽子、嬰兒織品、服飾配件、賑災睡袋與環保毛毯等</a:t>
            </a:r>
            <a:r>
              <a:rPr kumimoji="0" lang="zh-TW" altLang="en-US" sz="1600" dirty="0" smtClean="0">
                <a:latin typeface="Times New Roman" pitchFamily="18" charset="0"/>
                <a:ea typeface="微軟正黑體" pitchFamily="34" charset="-120"/>
                <a:cs typeface="Times New Roman" pitchFamily="18" charset="0"/>
              </a:rPr>
              <a:t>。</a:t>
            </a:r>
            <a:r>
              <a:rPr kumimoji="0" lang="zh-TW" altLang="en-US" sz="1600" dirty="0">
                <a:latin typeface="Times New Roman" pitchFamily="18" charset="0"/>
                <a:ea typeface="微軟正黑體" pitchFamily="34" charset="-120"/>
                <a:cs typeface="Times New Roman" pitchFamily="18" charset="0"/>
              </a:rPr>
              <a:t>環保製程</a:t>
            </a:r>
            <a:r>
              <a:rPr kumimoji="0" lang="zh-TW" altLang="en-US" sz="1600" dirty="0" smtClean="0">
                <a:latin typeface="Times New Roman" pitchFamily="18" charset="0"/>
                <a:ea typeface="微軟正黑體" pitchFamily="34" charset="-120"/>
                <a:cs typeface="Times New Roman" pitchFamily="18" charset="0"/>
              </a:rPr>
              <a:t>通過全球</a:t>
            </a:r>
            <a:r>
              <a:rPr kumimoji="0" lang="zh-TW" altLang="en-US" sz="1600" dirty="0">
                <a:latin typeface="Times New Roman" pitchFamily="18" charset="0"/>
                <a:ea typeface="微軟正黑體" pitchFamily="34" charset="-120"/>
                <a:cs typeface="Times New Roman" pitchFamily="18" charset="0"/>
              </a:rPr>
              <a:t>回收</a:t>
            </a:r>
            <a:r>
              <a:rPr kumimoji="0" lang="zh-TW" altLang="en-US" sz="1600" dirty="0" smtClean="0">
                <a:latin typeface="Times New Roman" pitchFamily="18" charset="0"/>
                <a:ea typeface="微軟正黑體" pitchFamily="34" charset="-120"/>
                <a:cs typeface="Times New Roman" pitchFamily="18" charset="0"/>
              </a:rPr>
              <a:t>標準 </a:t>
            </a:r>
            <a:r>
              <a:rPr kumimoji="0" lang="en-US" altLang="zh-TW" sz="1600" dirty="0" smtClean="0">
                <a:latin typeface="Times New Roman" pitchFamily="18" charset="0"/>
                <a:ea typeface="微軟正黑體" pitchFamily="34" charset="-120"/>
                <a:cs typeface="Times New Roman" pitchFamily="18" charset="0"/>
              </a:rPr>
              <a:t>(</a:t>
            </a:r>
            <a:r>
              <a:rPr kumimoji="0" lang="en-US" altLang="zh-TW" sz="1600" dirty="0">
                <a:latin typeface="Times New Roman" pitchFamily="18" charset="0"/>
                <a:ea typeface="微軟正黑體" pitchFamily="34" charset="-120"/>
                <a:cs typeface="Times New Roman" pitchFamily="18" charset="0"/>
              </a:rPr>
              <a:t>GRS) </a:t>
            </a:r>
            <a:r>
              <a:rPr kumimoji="0" lang="zh-TW" altLang="en-US" sz="1600" dirty="0">
                <a:latin typeface="Times New Roman" pitchFamily="18" charset="0"/>
                <a:ea typeface="微軟正黑體" pitchFamily="34" charset="-120"/>
                <a:cs typeface="Times New Roman" pitchFamily="18" charset="0"/>
              </a:rPr>
              <a:t>認證，證實從原料取得到各階段之供應鏈應用皆符合回收認證</a:t>
            </a:r>
            <a:r>
              <a:rPr kumimoji="0" lang="zh-TW" altLang="en-US" sz="1600" dirty="0" smtClean="0">
                <a:latin typeface="Times New Roman" pitchFamily="18" charset="0"/>
                <a:ea typeface="微軟正黑體" pitchFamily="34" charset="-120"/>
                <a:cs typeface="Times New Roman" pitchFamily="18" charset="0"/>
              </a:rPr>
              <a:t>標準。</a:t>
            </a:r>
            <a:r>
              <a:rPr kumimoji="0" lang="zh-TW" altLang="en-US" sz="1600" dirty="0">
                <a:latin typeface="Times New Roman" pitchFamily="18" charset="0"/>
                <a:ea typeface="微軟正黑體" pitchFamily="34" charset="-120"/>
                <a:cs typeface="Times New Roman" pitchFamily="18" charset="0"/>
              </a:rPr>
              <a:t>此外，大愛環保再生聚酯纖維亦獲行政院環保署「環保標章」認證，由百分之百再生纖維織成的綠色環保毛毯更獲得「德國萊因集團及環保署碳標籤雙認證」，落實為企業環境保護責任之承諾</a:t>
            </a:r>
            <a:r>
              <a:rPr kumimoji="0" lang="zh-TW" altLang="en-US" sz="1600" dirty="0" smtClean="0">
                <a:latin typeface="Times New Roman" pitchFamily="18" charset="0"/>
                <a:ea typeface="微軟正黑體" pitchFamily="34" charset="-120"/>
                <a:cs typeface="Times New Roman" pitchFamily="18" charset="0"/>
              </a:rPr>
              <a:t>。</a:t>
            </a:r>
            <a:endParaRPr kumimoji="0" lang="en-US" altLang="zh-TW" sz="1600" dirty="0" smtClean="0">
              <a:latin typeface="Times New Roman" pitchFamily="18" charset="0"/>
              <a:ea typeface="微軟正黑體" pitchFamily="34" charset="-120"/>
              <a:cs typeface="Times New Roman" pitchFamily="18" charset="0"/>
            </a:endParaRPr>
          </a:p>
        </p:txBody>
      </p:sp>
      <p:pic>
        <p:nvPicPr>
          <p:cNvPr id="29701" name="圖片 10" descr="C:\Users\d31892\Desktop\03_大愛感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1335088"/>
            <a:ext cx="21859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圖片 14" descr="C:\Users\d31892\Desktop\da_ai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0388" y="1878013"/>
            <a:ext cx="1595437"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圖片 15" descr="C:\Users\d31892\Desktop\1毛氈布系列-灰.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0438" y="1885950"/>
            <a:ext cx="158273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標題 1"/>
          <p:cNvSpPr txBox="1">
            <a:spLocks/>
          </p:cNvSpPr>
          <p:nvPr/>
        </p:nvSpPr>
        <p:spPr>
          <a:xfrm>
            <a:off x="814387" y="398462"/>
            <a:ext cx="7467600" cy="561975"/>
          </a:xfrm>
          <a:prstGeom prst="rect">
            <a:avLst/>
          </a:prstGeom>
        </p:spPr>
        <p:txBody>
          <a:bodyPr anchor="ctr">
            <a:normAutofit lnSpcReduction="10000"/>
          </a:bodyPr>
          <a:lstStyle>
            <a:lvl1pPr algn="l" rtl="0" eaLnBrk="1" latinLnBrk="0" hangingPunct="1">
              <a:spcBef>
                <a:spcPct val="0"/>
              </a:spcBef>
              <a:buNone/>
              <a:defRPr kumimoji="0" sz="3000" b="0" kern="1200" cap="small" baseline="0">
                <a:solidFill>
                  <a:schemeClr val="tx1"/>
                </a:solidFill>
                <a:latin typeface="+mj-lt"/>
                <a:ea typeface="+mj-ea"/>
                <a:cs typeface="+mj-cs"/>
              </a:defRPr>
            </a:lvl1pPr>
          </a:lstStyle>
          <a:p>
            <a:pPr>
              <a:defRPr/>
            </a:pPr>
            <a:r>
              <a:rPr lang="zh-TW" altLang="en-US" sz="3200" b="1" dirty="0" smtClean="0">
                <a:effectLst>
                  <a:outerShdw blurRad="38100" dist="38100" dir="2700000" algn="tl">
                    <a:srgbClr val="C0C0C0"/>
                  </a:outerShdw>
                </a:effectLst>
                <a:latin typeface="Times New Roman" pitchFamily="18" charset="0"/>
                <a:cs typeface="Times New Roman" pitchFamily="18" charset="0"/>
              </a:rPr>
              <a:t>國內</a:t>
            </a:r>
            <a:r>
              <a:rPr lang="zh-TW" altLang="en-US" sz="3200" b="1" dirty="0">
                <a:effectLst>
                  <a:outerShdw blurRad="38100" dist="38100" dir="2700000" algn="tl">
                    <a:srgbClr val="C0C0C0"/>
                  </a:outerShdw>
                </a:effectLst>
                <a:latin typeface="Times New Roman" pitchFamily="18" charset="0"/>
                <a:cs typeface="Times New Roman" pitchFamily="18" charset="0"/>
              </a:rPr>
              <a:t>案例 </a:t>
            </a:r>
            <a:endParaRPr lang="zh-TW"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2"/>
          <p:cNvSpPr>
            <a:spLocks noGrp="1"/>
          </p:cNvSpPr>
          <p:nvPr>
            <p:ph type="title"/>
          </p:nvPr>
        </p:nvSpPr>
        <p:spPr>
          <a:xfrm>
            <a:off x="827584" y="188640"/>
            <a:ext cx="6336704" cy="935037"/>
          </a:xfrm>
        </p:spPr>
        <p:txBody>
          <a:bodyPr>
            <a:noAutofit/>
          </a:bodyPr>
          <a:lstStyle/>
          <a:p>
            <a:pPr eaLnBrk="1" fontAlgn="auto" hangingPunct="1">
              <a:spcAft>
                <a:spcPts val="0"/>
              </a:spcAft>
              <a:defRPr/>
            </a:pPr>
            <a:r>
              <a:rPr lang="zh-TW" altLang="en-US" sz="3200" dirty="0" smtClean="0">
                <a:effectLst>
                  <a:outerShdw blurRad="38100" dist="38100" dir="2700000" algn="tl">
                    <a:srgbClr val="C0C0C0"/>
                  </a:outerShdw>
                </a:effectLst>
                <a:latin typeface="Times New Roman" pitchFamily="18" charset="0"/>
                <a:cs typeface="Times New Roman" pitchFamily="18" charset="0"/>
              </a:rPr>
              <a:t>國內</a:t>
            </a:r>
            <a:r>
              <a:rPr lang="zh-TW" altLang="en-US" sz="3200" dirty="0">
                <a:effectLst>
                  <a:outerShdw blurRad="38100" dist="38100" dir="2700000" algn="tl">
                    <a:srgbClr val="C0C0C0"/>
                  </a:outerShdw>
                </a:effectLst>
                <a:latin typeface="Times New Roman" pitchFamily="18" charset="0"/>
                <a:cs typeface="Times New Roman" pitchFamily="18" charset="0"/>
              </a:rPr>
              <a:t>案例 </a:t>
            </a:r>
            <a:endParaRPr lang="zh-TW" altLang="en-US" dirty="0" smtClean="0">
              <a:latin typeface="Times New Roman" pitchFamily="18" charset="0"/>
              <a:cs typeface="Times New Roman" pitchFamily="18" charset="0"/>
            </a:endParaRPr>
          </a:p>
        </p:txBody>
      </p:sp>
      <p:sp>
        <p:nvSpPr>
          <p:cNvPr id="30723" name="內容版面配置區 2"/>
          <p:cNvSpPr>
            <a:spLocks noGrp="1"/>
          </p:cNvSpPr>
          <p:nvPr>
            <p:ph sz="quarter" idx="1"/>
          </p:nvPr>
        </p:nvSpPr>
        <p:spPr>
          <a:xfrm>
            <a:off x="250825" y="981075"/>
            <a:ext cx="8642350" cy="576263"/>
          </a:xfrm>
        </p:spPr>
        <p:txBody>
          <a:bodyPr/>
          <a:lstStyle/>
          <a:p>
            <a:pPr marL="0" indent="0" eaLnBrk="1" hangingPunct="1">
              <a:buFont typeface="Wingdings" pitchFamily="2" charset="2"/>
              <a:buNone/>
            </a:pPr>
            <a:r>
              <a:rPr lang="zh-TW" altLang="en-US" b="1" dirty="0" smtClean="0">
                <a:solidFill>
                  <a:srgbClr val="C00000"/>
                </a:solidFill>
                <a:latin typeface="Times New Roman" pitchFamily="18" charset="0"/>
                <a:cs typeface="Times New Roman" pitchFamily="18" charset="0"/>
              </a:rPr>
              <a:t>三、</a:t>
            </a:r>
            <a:r>
              <a:rPr lang="zh-TW" altLang="en-US" b="1" dirty="0" smtClean="0">
                <a:solidFill>
                  <a:srgbClr val="C00000"/>
                </a:solidFill>
                <a:latin typeface="Times New Roman" pitchFamily="18" charset="0"/>
                <a:cs typeface="Times New Roman" pitchFamily="18" charset="0"/>
              </a:rPr>
              <a:t>友聚生機實業股份有限公司</a:t>
            </a:r>
            <a:endParaRPr lang="en-US" altLang="zh-TW" b="1" dirty="0" smtClean="0">
              <a:solidFill>
                <a:srgbClr val="C00000"/>
              </a:solidFill>
              <a:latin typeface="Times New Roman" pitchFamily="18" charset="0"/>
              <a:cs typeface="Times New Roman" pitchFamily="18" charset="0"/>
            </a:endParaRPr>
          </a:p>
        </p:txBody>
      </p:sp>
      <p:sp>
        <p:nvSpPr>
          <p:cNvPr id="30724" name="投影片編號版面配置區 9"/>
          <p:cNvSpPr>
            <a:spLocks noGrp="1"/>
          </p:cNvSpPr>
          <p:nvPr>
            <p:ph type="sldNum" sz="quarter" idx="11"/>
          </p:nvPr>
        </p:nvSpPr>
        <p:spPr bwMode="auto">
          <a:xfrm>
            <a:off x="8669338" y="6519863"/>
            <a:ext cx="5111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DBDE09DF-4564-4596-A17F-AA140CA15B28}" type="slidenum">
              <a:rPr kumimoji="0" lang="zh-TW" altLang="en-US" sz="1400" smtClean="0">
                <a:latin typeface="微軟正黑體" pitchFamily="34" charset="-120"/>
                <a:ea typeface="微軟正黑體" pitchFamily="34" charset="-120"/>
                <a:cs typeface="Times New Roman" pitchFamily="18" charset="0"/>
              </a:rPr>
              <a:pPr eaLnBrk="1" hangingPunct="1"/>
              <a:t>22</a:t>
            </a:fld>
            <a:endParaRPr kumimoji="0" lang="zh-TW" altLang="en-US" sz="1400" smtClean="0">
              <a:latin typeface="微軟正黑體" pitchFamily="34" charset="-120"/>
              <a:ea typeface="微軟正黑體" pitchFamily="34" charset="-120"/>
              <a:cs typeface="Times New Roman" pitchFamily="18" charset="0"/>
            </a:endParaRPr>
          </a:p>
        </p:txBody>
      </p:sp>
      <p:sp>
        <p:nvSpPr>
          <p:cNvPr id="12" name="內容版面配置區 2"/>
          <p:cNvSpPr txBox="1">
            <a:spLocks/>
          </p:cNvSpPr>
          <p:nvPr/>
        </p:nvSpPr>
        <p:spPr>
          <a:xfrm>
            <a:off x="250825" y="1628775"/>
            <a:ext cx="7273925" cy="4897438"/>
          </a:xfrm>
          <a:prstGeom prst="rect">
            <a:avLst/>
          </a:prstGeom>
        </p:spPr>
        <p:txBody>
          <a:bodyPr>
            <a:normAutofit/>
          </a:bodyPr>
          <a:lstStyle>
            <a:lvl1pPr marL="342900" indent="-342900">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fontAlgn="base">
              <a:spcBef>
                <a:spcPct val="0"/>
              </a:spcBef>
              <a:spcAft>
                <a:spcPct val="0"/>
              </a:spcAft>
              <a:defRPr kumimoji="1">
                <a:solidFill>
                  <a:schemeClr val="tx1"/>
                </a:solidFill>
                <a:latin typeface="Calibri" pitchFamily="34" charset="0"/>
                <a:ea typeface="新細明體" pitchFamily="18" charset="-120"/>
              </a:defRPr>
            </a:lvl6pPr>
            <a:lvl7pPr marL="2971800" indent="-228600" fontAlgn="base">
              <a:spcBef>
                <a:spcPct val="0"/>
              </a:spcBef>
              <a:spcAft>
                <a:spcPct val="0"/>
              </a:spcAft>
              <a:defRPr kumimoji="1">
                <a:solidFill>
                  <a:schemeClr val="tx1"/>
                </a:solidFill>
                <a:latin typeface="Calibri" pitchFamily="34" charset="0"/>
                <a:ea typeface="新細明體" pitchFamily="18" charset="-120"/>
              </a:defRPr>
            </a:lvl7pPr>
            <a:lvl8pPr marL="3429000" indent="-228600" fontAlgn="base">
              <a:spcBef>
                <a:spcPct val="0"/>
              </a:spcBef>
              <a:spcAft>
                <a:spcPct val="0"/>
              </a:spcAft>
              <a:defRPr kumimoji="1">
                <a:solidFill>
                  <a:schemeClr val="tx1"/>
                </a:solidFill>
                <a:latin typeface="Calibri" pitchFamily="34" charset="0"/>
                <a:ea typeface="新細明體" pitchFamily="18" charset="-120"/>
              </a:defRPr>
            </a:lvl8pPr>
            <a:lvl9pPr marL="3886200" indent="-228600" fontAlgn="base">
              <a:spcBef>
                <a:spcPct val="0"/>
              </a:spcBef>
              <a:spcAft>
                <a:spcPct val="0"/>
              </a:spcAft>
              <a:defRPr kumimoji="1">
                <a:solidFill>
                  <a:schemeClr val="tx1"/>
                </a:solidFill>
                <a:latin typeface="Calibri" pitchFamily="34" charset="0"/>
                <a:ea typeface="新細明體" pitchFamily="18" charset="-120"/>
              </a:defRPr>
            </a:lvl9pPr>
          </a:lstStyle>
          <a:p>
            <a:pPr marL="180975" indent="-180975">
              <a:lnSpc>
                <a:spcPts val="1400"/>
              </a:lnSpc>
              <a:spcBef>
                <a:spcPct val="20000"/>
              </a:spcBef>
              <a:buFont typeface="Arial" pitchFamily="34" charset="0"/>
              <a:buChar char="•"/>
              <a:defRPr/>
            </a:pPr>
            <a:r>
              <a:rPr kumimoji="0" lang="zh-TW" altLang="en-US" sz="1600" b="1" dirty="0">
                <a:latin typeface="Times New Roman" pitchFamily="18" charset="0"/>
                <a:ea typeface="微軟正黑體" pitchFamily="34" charset="-120"/>
                <a:cs typeface="Times New Roman" pitchFamily="18" charset="0"/>
              </a:rPr>
              <a:t>關注領域</a:t>
            </a:r>
            <a:r>
              <a:rPr kumimoji="0" lang="zh-TW" altLang="en-US" sz="1600" dirty="0">
                <a:latin typeface="Times New Roman" pitchFamily="18" charset="0"/>
                <a:ea typeface="微軟正黑體" pitchFamily="34" charset="-120"/>
                <a:cs typeface="Times New Roman" pitchFamily="18" charset="0"/>
              </a:rPr>
              <a:t>：地方經濟</a:t>
            </a:r>
            <a:endParaRPr kumimoji="0" lang="en-US" altLang="zh-TW" sz="1600" dirty="0">
              <a:latin typeface="Times New Roman" pitchFamily="18" charset="0"/>
              <a:ea typeface="微軟正黑體" pitchFamily="34" charset="-120"/>
              <a:cs typeface="Times New Roman" pitchFamily="18" charset="0"/>
            </a:endParaRPr>
          </a:p>
          <a:p>
            <a:pPr marL="180975" indent="-180975">
              <a:lnSpc>
                <a:spcPts val="1400"/>
              </a:lnSpc>
              <a:spcBef>
                <a:spcPct val="20000"/>
              </a:spcBef>
              <a:buFont typeface="Arial" pitchFamily="34" charset="0"/>
              <a:buChar char="•"/>
              <a:defRPr/>
            </a:pPr>
            <a:r>
              <a:rPr kumimoji="0" lang="zh-TW" altLang="en-US" sz="1600" b="1" dirty="0">
                <a:latin typeface="Times New Roman" pitchFamily="18" charset="0"/>
                <a:ea typeface="微軟正黑體" pitchFamily="34" charset="-120"/>
                <a:cs typeface="Times New Roman" pitchFamily="18" charset="0"/>
              </a:rPr>
              <a:t>理念</a:t>
            </a:r>
            <a:r>
              <a:rPr kumimoji="0" lang="zh-TW" altLang="en-US" sz="1600" dirty="0">
                <a:latin typeface="Times New Roman" pitchFamily="18" charset="0"/>
                <a:ea typeface="微軟正黑體" pitchFamily="34" charset="-120"/>
                <a:cs typeface="Times New Roman" pitchFamily="18" charset="0"/>
              </a:rPr>
              <a:t>：山上山下攜手拓展「老梅經濟圈」</a:t>
            </a:r>
          </a:p>
          <a:p>
            <a:pPr marL="180975" indent="-180975">
              <a:lnSpc>
                <a:spcPts val="1400"/>
              </a:lnSpc>
              <a:spcBef>
                <a:spcPct val="20000"/>
              </a:spcBef>
              <a:buFont typeface="Arial" pitchFamily="34" charset="0"/>
              <a:buChar char="•"/>
              <a:defRPr/>
            </a:pPr>
            <a:r>
              <a:rPr kumimoji="0" lang="zh-TW" altLang="en-US" sz="1600" b="1" dirty="0" smtClean="0">
                <a:latin typeface="Times New Roman" pitchFamily="18" charset="0"/>
                <a:ea typeface="微軟正黑體" pitchFamily="34" charset="-120"/>
                <a:cs typeface="Times New Roman" pitchFamily="18" charset="0"/>
              </a:rPr>
              <a:t>故事背景</a:t>
            </a:r>
            <a:r>
              <a:rPr kumimoji="0" lang="zh-TW" altLang="en-US" sz="1600" dirty="0" smtClean="0">
                <a:latin typeface="Times New Roman" pitchFamily="18" charset="0"/>
                <a:ea typeface="微軟正黑體" pitchFamily="34" charset="-120"/>
                <a:cs typeface="Times New Roman" pitchFamily="18" charset="0"/>
              </a:rPr>
              <a:t>：</a:t>
            </a:r>
            <a:endParaRPr kumimoji="0" lang="en-US" altLang="zh-TW" sz="1600" dirty="0" smtClean="0">
              <a:latin typeface="Times New Roman" pitchFamily="18" charset="0"/>
              <a:ea typeface="微軟正黑體" pitchFamily="34" charset="-120"/>
              <a:cs typeface="Times New Roman" pitchFamily="18" charset="0"/>
            </a:endParaRPr>
          </a:p>
          <a:p>
            <a:pPr marL="180975" indent="0" algn="just">
              <a:lnSpc>
                <a:spcPts val="1400"/>
              </a:lnSpc>
              <a:spcBef>
                <a:spcPct val="20000"/>
              </a:spcBef>
              <a:defRPr/>
            </a:pPr>
            <a:r>
              <a:rPr kumimoji="0" lang="zh-TW" altLang="en-US" sz="1400" dirty="0" smtClean="0">
                <a:latin typeface="Times New Roman" pitchFamily="18" charset="0"/>
                <a:ea typeface="微軟正黑體" pitchFamily="34" charset="-120"/>
                <a:cs typeface="Times New Roman" pitchFamily="18" charset="0"/>
              </a:rPr>
              <a:t> 「</a:t>
            </a:r>
            <a:r>
              <a:rPr kumimoji="0" lang="en-US" altLang="zh-TW" sz="1400" dirty="0" smtClean="0">
                <a:latin typeface="Times New Roman" pitchFamily="18" charset="0"/>
                <a:ea typeface="微軟正黑體" pitchFamily="34" charset="-120"/>
                <a:cs typeface="Times New Roman" pitchFamily="18" charset="0"/>
              </a:rPr>
              <a:t>2021</a:t>
            </a:r>
            <a:r>
              <a:rPr kumimoji="0" lang="zh-TW" altLang="en-US" sz="1400" dirty="0" smtClean="0">
                <a:latin typeface="Times New Roman" pitchFamily="18" charset="0"/>
                <a:ea typeface="微軟正黑體" pitchFamily="34" charset="-120"/>
                <a:cs typeface="Times New Roman" pitchFamily="18" charset="0"/>
              </a:rPr>
              <a:t>社會企業」為延續八八風災重建成果而催生。取名為「</a:t>
            </a:r>
            <a:r>
              <a:rPr kumimoji="0" lang="en-US" altLang="zh-TW" sz="1400" dirty="0" smtClean="0">
                <a:latin typeface="Times New Roman" pitchFamily="18" charset="0"/>
                <a:ea typeface="微軟正黑體" pitchFamily="34" charset="-120"/>
                <a:cs typeface="Times New Roman" pitchFamily="18" charset="0"/>
              </a:rPr>
              <a:t>2021</a:t>
            </a:r>
            <a:r>
              <a:rPr kumimoji="0" lang="zh-TW" altLang="en-US" sz="1400" dirty="0" smtClean="0">
                <a:latin typeface="Times New Roman" pitchFamily="18" charset="0"/>
                <a:ea typeface="微軟正黑體" pitchFamily="34" charset="-120"/>
                <a:cs typeface="Times New Roman" pitchFamily="18" charset="0"/>
              </a:rPr>
              <a:t>社會企業」，原因是高雄縣的台</a:t>
            </a:r>
            <a:r>
              <a:rPr kumimoji="0" lang="en-US" altLang="zh-TW" sz="1400" dirty="0" smtClean="0">
                <a:latin typeface="Times New Roman" pitchFamily="18" charset="0"/>
                <a:ea typeface="微軟正黑體" pitchFamily="34" charset="-120"/>
                <a:cs typeface="Times New Roman" pitchFamily="18" charset="0"/>
              </a:rPr>
              <a:t>20</a:t>
            </a:r>
            <a:r>
              <a:rPr kumimoji="0" lang="zh-TW" altLang="en-US" sz="1400" dirty="0" smtClean="0">
                <a:latin typeface="Times New Roman" pitchFamily="18" charset="0"/>
                <a:ea typeface="微軟正黑體" pitchFamily="34" charset="-120"/>
                <a:cs typeface="Times New Roman" pitchFamily="18" charset="0"/>
              </a:rPr>
              <a:t>、</a:t>
            </a:r>
            <a:r>
              <a:rPr kumimoji="0" lang="en-US" altLang="zh-TW" sz="1400" dirty="0" smtClean="0">
                <a:latin typeface="Times New Roman" pitchFamily="18" charset="0"/>
                <a:ea typeface="微軟正黑體" pitchFamily="34" charset="-120"/>
                <a:cs typeface="Times New Roman" pitchFamily="18" charset="0"/>
              </a:rPr>
              <a:t>21</a:t>
            </a:r>
            <a:r>
              <a:rPr kumimoji="0" lang="zh-TW" altLang="en-US" sz="1400" dirty="0" smtClean="0">
                <a:latin typeface="Times New Roman" pitchFamily="18" charset="0"/>
                <a:ea typeface="微軟正黑體" pitchFamily="34" charset="-120"/>
                <a:cs typeface="Times New Roman" pitchFamily="18" charset="0"/>
              </a:rPr>
              <a:t>線，為受創最嚴重的公路，也是台灣重要的青梅產區；該區域長期因青梅收購價格過低，使原本盛產的青梅失去經濟價值。創辦人蔡松諭發現當地青梅無毒且健康，具備差異化競爭優勢，提出以公平合理價格收購，並輔導村民研發加值產品。</a:t>
            </a:r>
            <a:endParaRPr kumimoji="0" lang="en-US" altLang="zh-TW" sz="1400" dirty="0" smtClean="0">
              <a:latin typeface="Times New Roman" pitchFamily="18" charset="0"/>
              <a:ea typeface="微軟正黑體" pitchFamily="34" charset="-120"/>
              <a:cs typeface="Times New Roman" pitchFamily="18" charset="0"/>
            </a:endParaRPr>
          </a:p>
          <a:p>
            <a:pPr marL="180975" indent="0" algn="just">
              <a:lnSpc>
                <a:spcPts val="1400"/>
              </a:lnSpc>
              <a:spcBef>
                <a:spcPct val="20000"/>
              </a:spcBef>
              <a:defRPr/>
            </a:pPr>
            <a:r>
              <a:rPr kumimoji="0" lang="zh-TW" altLang="en-US" sz="1400" dirty="0" smtClean="0">
                <a:latin typeface="Times New Roman" pitchFamily="18" charset="0"/>
                <a:ea typeface="微軟正黑體" pitchFamily="34" charset="-120"/>
                <a:cs typeface="Times New Roman" pitchFamily="18" charset="0"/>
              </a:rPr>
              <a:t>「</a:t>
            </a:r>
            <a:r>
              <a:rPr kumimoji="0" lang="en-US" altLang="zh-TW" sz="1400" dirty="0" smtClean="0">
                <a:latin typeface="Times New Roman" pitchFamily="18" charset="0"/>
                <a:ea typeface="微軟正黑體" pitchFamily="34" charset="-120"/>
                <a:cs typeface="Times New Roman" pitchFamily="18" charset="0"/>
              </a:rPr>
              <a:t>2021</a:t>
            </a:r>
            <a:r>
              <a:rPr kumimoji="0" lang="zh-TW" altLang="en-US" sz="1400" dirty="0" smtClean="0">
                <a:latin typeface="Times New Roman" pitchFamily="18" charset="0"/>
                <a:ea typeface="微軟正黑體" pitchFamily="34" charset="-120"/>
                <a:cs typeface="Times New Roman" pitchFamily="18" charset="0"/>
              </a:rPr>
              <a:t>社會企業」</a:t>
            </a:r>
            <a:r>
              <a:rPr kumimoji="0" lang="en-US" altLang="zh-TW" sz="1400" dirty="0" smtClean="0">
                <a:latin typeface="Times New Roman" pitchFamily="18" charset="0"/>
                <a:ea typeface="微軟正黑體" pitchFamily="34" charset="-120"/>
                <a:cs typeface="Times New Roman" pitchFamily="18" charset="0"/>
              </a:rPr>
              <a:t>2013</a:t>
            </a:r>
            <a:r>
              <a:rPr kumimoji="0" lang="zh-TW" altLang="en-US" sz="1400" dirty="0" smtClean="0">
                <a:latin typeface="Times New Roman" pitchFamily="18" charset="0"/>
                <a:ea typeface="微軟正黑體" pitchFamily="34" charset="-120"/>
                <a:cs typeface="Times New Roman" pitchFamily="18" charset="0"/>
              </a:rPr>
              <a:t>年</a:t>
            </a:r>
            <a:r>
              <a:rPr kumimoji="0" lang="en-US" altLang="zh-TW" sz="1400" dirty="0" smtClean="0">
                <a:latin typeface="Times New Roman" pitchFamily="18" charset="0"/>
                <a:ea typeface="微軟正黑體" pitchFamily="34" charset="-120"/>
                <a:cs typeface="Times New Roman" pitchFamily="18" charset="0"/>
              </a:rPr>
              <a:t>8</a:t>
            </a:r>
            <a:r>
              <a:rPr kumimoji="0" lang="zh-TW" altLang="en-US" sz="1400" dirty="0" smtClean="0">
                <a:latin typeface="Times New Roman" pitchFamily="18" charset="0"/>
                <a:ea typeface="微軟正黑體" pitchFamily="34" charset="-120"/>
                <a:cs typeface="Times New Roman" pitchFamily="18" charset="0"/>
              </a:rPr>
              <a:t>月正式營運，營運至今僅一年，合作梅農成長至八家；蔡松諭評估，明、後年合作梅農將倍數成長。隨獲利日漸穩定，未來將調高收購價格。未來希望兩年內達成</a:t>
            </a:r>
            <a:r>
              <a:rPr kumimoji="0" lang="en-US" altLang="zh-TW" sz="1400" dirty="0" smtClean="0">
                <a:latin typeface="Times New Roman" pitchFamily="18" charset="0"/>
                <a:ea typeface="微軟正黑體" pitchFamily="34" charset="-120"/>
                <a:cs typeface="Times New Roman" pitchFamily="18" charset="0"/>
              </a:rPr>
              <a:t>1,600</a:t>
            </a:r>
            <a:r>
              <a:rPr kumimoji="0" lang="zh-TW" altLang="en-US" sz="1400" dirty="0" smtClean="0">
                <a:latin typeface="Times New Roman" pitchFamily="18" charset="0"/>
                <a:ea typeface="微軟正黑體" pitchFamily="34" charset="-120"/>
                <a:cs typeface="Times New Roman" pitchFamily="18" charset="0"/>
              </a:rPr>
              <a:t>萬以上的營業額，進而開發更多元的青梅產業，如建置更多梅胚場及合作農場等，持續替小林村民創造在地就業機會。</a:t>
            </a:r>
            <a:endParaRPr kumimoji="0" lang="en-US" altLang="zh-TW" sz="1400" dirty="0" smtClean="0">
              <a:latin typeface="Times New Roman" pitchFamily="18" charset="0"/>
              <a:ea typeface="微軟正黑體" pitchFamily="34" charset="-120"/>
              <a:cs typeface="Times New Roman" pitchFamily="18" charset="0"/>
            </a:endParaRPr>
          </a:p>
          <a:p>
            <a:pPr marL="180975" indent="0" algn="just">
              <a:lnSpc>
                <a:spcPts val="1400"/>
              </a:lnSpc>
              <a:spcBef>
                <a:spcPct val="20000"/>
              </a:spcBef>
              <a:defRPr/>
            </a:pPr>
            <a:endParaRPr kumimoji="0" lang="en-US" altLang="zh-TW" sz="1400" dirty="0" smtClean="0">
              <a:latin typeface="Times New Roman" pitchFamily="18" charset="0"/>
              <a:ea typeface="微軟正黑體" pitchFamily="34" charset="-120"/>
              <a:cs typeface="Times New Roman" pitchFamily="18" charset="0"/>
            </a:endParaRPr>
          </a:p>
          <a:p>
            <a:pPr marL="180975" indent="-180975">
              <a:lnSpc>
                <a:spcPts val="1400"/>
              </a:lnSpc>
              <a:spcBef>
                <a:spcPct val="20000"/>
              </a:spcBef>
              <a:buFont typeface="Arial" pitchFamily="34" charset="0"/>
              <a:buChar char="•"/>
              <a:defRPr/>
            </a:pPr>
            <a:r>
              <a:rPr kumimoji="0" lang="zh-TW" altLang="en-US" sz="1600" b="1" dirty="0" smtClean="0">
                <a:latin typeface="Times New Roman" pitchFamily="18" charset="0"/>
                <a:ea typeface="微軟正黑體" pitchFamily="34" charset="-120"/>
                <a:cs typeface="Times New Roman" pitchFamily="18" charset="0"/>
              </a:rPr>
              <a:t>經營特色</a:t>
            </a:r>
            <a:endParaRPr kumimoji="0" lang="en-US" altLang="zh-TW" sz="1600" b="1" dirty="0" smtClean="0">
              <a:latin typeface="Times New Roman" pitchFamily="18" charset="0"/>
              <a:ea typeface="微軟正黑體" pitchFamily="34" charset="-120"/>
              <a:cs typeface="Times New Roman" pitchFamily="18" charset="0"/>
            </a:endParaRPr>
          </a:p>
          <a:p>
            <a:pPr marL="266700" lvl="1" indent="-180975">
              <a:lnSpc>
                <a:spcPts val="1400"/>
              </a:lnSpc>
              <a:spcBef>
                <a:spcPct val="20000"/>
              </a:spcBef>
              <a:buFont typeface="Arial" pitchFamily="34" charset="0"/>
              <a:buChar char="–"/>
              <a:defRPr/>
            </a:pPr>
            <a:r>
              <a:rPr kumimoji="0" lang="zh-TW" altLang="en-US" sz="1400" b="1" dirty="0">
                <a:latin typeface="Times New Roman" pitchFamily="18" charset="0"/>
                <a:ea typeface="微軟正黑體" pitchFamily="34" charset="-120"/>
                <a:cs typeface="Times New Roman" pitchFamily="18" charset="0"/>
              </a:rPr>
              <a:t>山上－提高收購價，回饋弱勢梅農</a:t>
            </a:r>
            <a:r>
              <a:rPr kumimoji="0" lang="zh-TW" altLang="en-US" sz="1400" dirty="0">
                <a:latin typeface="Times New Roman" pitchFamily="18" charset="0"/>
                <a:ea typeface="微軟正黑體" pitchFamily="34" charset="-120"/>
                <a:cs typeface="Times New Roman" pitchFamily="18" charset="0"/>
              </a:rPr>
              <a:t>：採行公平、合理價格收購青梅，改善產銷失衡造成青梅價格長期低迷的現狀。</a:t>
            </a:r>
          </a:p>
          <a:p>
            <a:pPr marL="266700" lvl="1" indent="-180975">
              <a:lnSpc>
                <a:spcPts val="1400"/>
              </a:lnSpc>
              <a:spcBef>
                <a:spcPct val="20000"/>
              </a:spcBef>
              <a:buFont typeface="Arial" pitchFamily="34" charset="0"/>
              <a:buChar char="–"/>
              <a:defRPr/>
            </a:pPr>
            <a:r>
              <a:rPr kumimoji="0" lang="zh-TW" altLang="en-US" sz="1400" b="1" dirty="0">
                <a:latin typeface="Times New Roman" pitchFamily="18" charset="0"/>
                <a:ea typeface="微軟正黑體" pitchFamily="34" charset="-120"/>
                <a:cs typeface="Times New Roman" pitchFamily="18" charset="0"/>
              </a:rPr>
              <a:t>山上－產地直接加工，解決交通運輸困境</a:t>
            </a:r>
            <a:r>
              <a:rPr kumimoji="0" lang="zh-TW" altLang="en-US" sz="1400" dirty="0">
                <a:latin typeface="Times New Roman" pitchFamily="18" charset="0"/>
                <a:ea typeface="微軟正黑體" pitchFamily="34" charset="-120"/>
                <a:cs typeface="Times New Roman" pitchFamily="18" charset="0"/>
              </a:rPr>
              <a:t>：移轉日本獨家醃梅技術，在山區部落建構</a:t>
            </a:r>
            <a:r>
              <a:rPr kumimoji="0" lang="en-US" altLang="zh-TW" sz="1400" dirty="0">
                <a:latin typeface="Times New Roman" pitchFamily="18" charset="0"/>
                <a:ea typeface="微軟正黑體" pitchFamily="34" charset="-120"/>
                <a:cs typeface="Times New Roman" pitchFamily="18" charset="0"/>
              </a:rPr>
              <a:t>3</a:t>
            </a:r>
            <a:r>
              <a:rPr kumimoji="0" lang="zh-TW" altLang="en-US" sz="1400" dirty="0">
                <a:latin typeface="Times New Roman" pitchFamily="18" charset="0"/>
                <a:ea typeface="微軟正黑體" pitchFamily="34" charset="-120"/>
                <a:cs typeface="Times New Roman" pitchFamily="18" charset="0"/>
              </a:rPr>
              <a:t>至</a:t>
            </a:r>
            <a:r>
              <a:rPr kumimoji="0" lang="en-US" altLang="zh-TW" sz="1400" dirty="0">
                <a:latin typeface="Times New Roman" pitchFamily="18" charset="0"/>
                <a:ea typeface="微軟正黑體" pitchFamily="34" charset="-120"/>
                <a:cs typeface="Times New Roman" pitchFamily="18" charset="0"/>
              </a:rPr>
              <a:t>4</a:t>
            </a:r>
            <a:r>
              <a:rPr kumimoji="0" lang="zh-TW" altLang="en-US" sz="1400" dirty="0">
                <a:latin typeface="Times New Roman" pitchFamily="18" charset="0"/>
                <a:ea typeface="微軟正黑體" pitchFamily="34" charset="-120"/>
                <a:cs typeface="Times New Roman" pitchFamily="18" charset="0"/>
              </a:rPr>
              <a:t>個鹽漬梅胚場，輔導梅農大量鹽漬梅胚，有效提升貯存</a:t>
            </a:r>
            <a:r>
              <a:rPr kumimoji="0" lang="zh-TW" altLang="en-US" sz="1400" dirty="0" smtClean="0">
                <a:latin typeface="Times New Roman" pitchFamily="18" charset="0"/>
                <a:ea typeface="微軟正黑體" pitchFamily="34" charset="-120"/>
                <a:cs typeface="Times New Roman" pitchFamily="18" charset="0"/>
              </a:rPr>
              <a:t>時間。</a:t>
            </a:r>
            <a:endParaRPr kumimoji="0" lang="zh-TW" altLang="en-US" sz="1400" dirty="0">
              <a:latin typeface="Times New Roman" pitchFamily="18" charset="0"/>
              <a:ea typeface="微軟正黑體" pitchFamily="34" charset="-120"/>
              <a:cs typeface="Times New Roman" pitchFamily="18" charset="0"/>
            </a:endParaRPr>
          </a:p>
          <a:p>
            <a:pPr marL="266700" lvl="1" indent="-180975">
              <a:lnSpc>
                <a:spcPts val="1400"/>
              </a:lnSpc>
              <a:spcBef>
                <a:spcPct val="20000"/>
              </a:spcBef>
              <a:buFont typeface="Arial" pitchFamily="34" charset="0"/>
              <a:buChar char="–"/>
              <a:defRPr/>
            </a:pPr>
            <a:r>
              <a:rPr kumimoji="0" lang="zh-TW" altLang="en-US" sz="1400" b="1" dirty="0">
                <a:latin typeface="Times New Roman" pitchFamily="18" charset="0"/>
                <a:ea typeface="微軟正黑體" pitchFamily="34" charset="-120"/>
                <a:cs typeface="Times New Roman" pitchFamily="18" charset="0"/>
              </a:rPr>
              <a:t>山下－設立合作農場，創造長期就業機會</a:t>
            </a:r>
            <a:r>
              <a:rPr kumimoji="0" lang="zh-TW" altLang="en-US" sz="1400" dirty="0">
                <a:latin typeface="Times New Roman" pitchFamily="18" charset="0"/>
                <a:ea typeface="微軟正黑體" pitchFamily="34" charset="-120"/>
                <a:cs typeface="Times New Roman" pitchFamily="18" charset="0"/>
              </a:rPr>
              <a:t>：遷村重點區域－杉林月眉農場建置「</a:t>
            </a:r>
            <a:r>
              <a:rPr kumimoji="0" lang="en-US" altLang="zh-TW" sz="1400" dirty="0">
                <a:latin typeface="Times New Roman" pitchFamily="18" charset="0"/>
                <a:ea typeface="微軟正黑體" pitchFamily="34" charset="-120"/>
                <a:cs typeface="Times New Roman" pitchFamily="18" charset="0"/>
              </a:rPr>
              <a:t>2021</a:t>
            </a:r>
            <a:r>
              <a:rPr kumimoji="0" lang="zh-TW" altLang="en-US" sz="1400" dirty="0">
                <a:latin typeface="Times New Roman" pitchFamily="18" charset="0"/>
                <a:ea typeface="微軟正黑體" pitchFamily="34" charset="-120"/>
                <a:cs typeface="Times New Roman" pitchFamily="18" charset="0"/>
              </a:rPr>
              <a:t>合作農場」</a:t>
            </a:r>
            <a:r>
              <a:rPr kumimoji="0" lang="zh-TW" altLang="en-US" sz="1400" dirty="0" smtClean="0">
                <a:latin typeface="Times New Roman" pitchFamily="18" charset="0"/>
                <a:ea typeface="微軟正黑體" pitchFamily="34" charset="-120"/>
                <a:cs typeface="Times New Roman" pitchFamily="18" charset="0"/>
              </a:rPr>
              <a:t>，收購</a:t>
            </a:r>
            <a:r>
              <a:rPr kumimoji="0" lang="zh-TW" altLang="en-US" sz="1400" dirty="0">
                <a:latin typeface="Times New Roman" pitchFamily="18" charset="0"/>
                <a:ea typeface="微軟正黑體" pitchFamily="34" charset="-120"/>
                <a:cs typeface="Times New Roman" pitchFamily="18" charset="0"/>
              </a:rPr>
              <a:t>山區生產的鹽漬梅胚，進行第二階段後續糖漬加工，創造長期就業</a:t>
            </a:r>
            <a:r>
              <a:rPr kumimoji="0" lang="zh-TW" altLang="en-US" sz="1400" dirty="0" smtClean="0">
                <a:latin typeface="Times New Roman" pitchFamily="18" charset="0"/>
                <a:ea typeface="微軟正黑體" pitchFamily="34" charset="-120"/>
                <a:cs typeface="Times New Roman" pitchFamily="18" charset="0"/>
              </a:rPr>
              <a:t>機會。</a:t>
            </a:r>
            <a:endParaRPr kumimoji="0" lang="en-US" altLang="zh-TW" sz="1400" dirty="0" smtClean="0">
              <a:latin typeface="Times New Roman" pitchFamily="18" charset="0"/>
              <a:ea typeface="微軟正黑體" pitchFamily="34" charset="-120"/>
              <a:cs typeface="Times New Roman" pitchFamily="18" charset="0"/>
            </a:endParaRPr>
          </a:p>
          <a:p>
            <a:pPr marL="266700" lvl="1" indent="-180975">
              <a:lnSpc>
                <a:spcPts val="1400"/>
              </a:lnSpc>
              <a:spcBef>
                <a:spcPct val="20000"/>
              </a:spcBef>
              <a:buFont typeface="Arial" pitchFamily="34" charset="0"/>
              <a:buChar char="–"/>
              <a:defRPr/>
            </a:pPr>
            <a:r>
              <a:rPr kumimoji="0" lang="zh-TW" altLang="en-US" sz="1400" b="1" dirty="0">
                <a:latin typeface="Times New Roman" pitchFamily="18" charset="0"/>
                <a:ea typeface="微軟正黑體" pitchFamily="34" charset="-120"/>
                <a:cs typeface="Times New Roman" pitchFamily="18" charset="0"/>
              </a:rPr>
              <a:t>山下－獨創特色產品，打造老梅經濟圈</a:t>
            </a:r>
            <a:r>
              <a:rPr kumimoji="0" lang="zh-TW" altLang="en-US" sz="1400" dirty="0">
                <a:latin typeface="Times New Roman" pitchFamily="18" charset="0"/>
                <a:ea typeface="微軟正黑體" pitchFamily="34" charset="-120"/>
                <a:cs typeface="Times New Roman" pitchFamily="18" charset="0"/>
              </a:rPr>
              <a:t>：從青梅到老梅膏、老梅餅等多重製程創造不同階段經濟效益，合理分配各階段經濟產值，形成獨特的老梅特色產業鏈，並且藉此吸引觀光消費人潮，最終在</a:t>
            </a:r>
            <a:r>
              <a:rPr kumimoji="0" lang="en-US" altLang="zh-TW" sz="1400" dirty="0">
                <a:latin typeface="Times New Roman" pitchFamily="18" charset="0"/>
                <a:ea typeface="微軟正黑體" pitchFamily="34" charset="-120"/>
                <a:cs typeface="Times New Roman" pitchFamily="18" charset="0"/>
              </a:rPr>
              <a:t>2021</a:t>
            </a:r>
            <a:r>
              <a:rPr kumimoji="0" lang="zh-TW" altLang="en-US" sz="1400" dirty="0">
                <a:latin typeface="Times New Roman" pitchFamily="18" charset="0"/>
                <a:ea typeface="微軟正黑體" pitchFamily="34" charset="-120"/>
                <a:cs typeface="Times New Roman" pitchFamily="18" charset="0"/>
              </a:rPr>
              <a:t>廊道創造出影響力深遠的特色「老梅經濟圈</a:t>
            </a:r>
            <a:r>
              <a:rPr kumimoji="0" lang="zh-TW" altLang="en-US" sz="1400" dirty="0" smtClean="0">
                <a:latin typeface="Times New Roman" pitchFamily="18" charset="0"/>
                <a:ea typeface="微軟正黑體" pitchFamily="34" charset="-120"/>
                <a:cs typeface="Times New Roman" pitchFamily="18" charset="0"/>
              </a:rPr>
              <a:t>」。</a:t>
            </a:r>
            <a:endParaRPr kumimoji="0" lang="en-US" altLang="zh-TW" sz="1400" dirty="0">
              <a:latin typeface="Times New Roman" pitchFamily="18" charset="0"/>
              <a:ea typeface="微軟正黑體" pitchFamily="34" charset="-120"/>
              <a:cs typeface="Times New Roman" pitchFamily="18" charset="0"/>
            </a:endParaRPr>
          </a:p>
          <a:p>
            <a:pPr marL="180975" indent="-180975">
              <a:lnSpc>
                <a:spcPts val="1400"/>
              </a:lnSpc>
              <a:spcBef>
                <a:spcPct val="20000"/>
              </a:spcBef>
              <a:buFont typeface="Arial" pitchFamily="34" charset="0"/>
              <a:buChar char="•"/>
              <a:defRPr/>
            </a:pPr>
            <a:r>
              <a:rPr kumimoji="0" lang="zh-TW" altLang="en-US" sz="1600" b="1" dirty="0" smtClean="0">
                <a:latin typeface="Times New Roman" pitchFamily="18" charset="0"/>
                <a:ea typeface="微軟正黑體" pitchFamily="34" charset="-120"/>
                <a:cs typeface="Times New Roman" pitchFamily="18" charset="0"/>
              </a:rPr>
              <a:t>服務</a:t>
            </a:r>
            <a:r>
              <a:rPr kumimoji="0" lang="zh-TW" altLang="en-US" sz="1600" b="1" dirty="0">
                <a:latin typeface="Times New Roman" pitchFamily="18" charset="0"/>
                <a:ea typeface="微軟正黑體" pitchFamily="34" charset="-120"/>
                <a:cs typeface="Times New Roman" pitchFamily="18" charset="0"/>
              </a:rPr>
              <a:t>項目</a:t>
            </a:r>
            <a:endParaRPr kumimoji="0" lang="en-US" altLang="zh-TW" sz="1600" b="1" dirty="0">
              <a:latin typeface="Times New Roman" pitchFamily="18" charset="0"/>
              <a:ea typeface="微軟正黑體" pitchFamily="34" charset="-120"/>
              <a:cs typeface="Times New Roman" pitchFamily="18" charset="0"/>
            </a:endParaRPr>
          </a:p>
          <a:p>
            <a:pPr marL="266700" lvl="1" indent="-180975">
              <a:lnSpc>
                <a:spcPts val="1400"/>
              </a:lnSpc>
              <a:spcBef>
                <a:spcPct val="20000"/>
              </a:spcBef>
              <a:buFont typeface="Arial" pitchFamily="34" charset="0"/>
              <a:buChar char="–"/>
              <a:defRPr/>
            </a:pPr>
            <a:r>
              <a:rPr kumimoji="0" lang="zh-TW" altLang="en-US" sz="1400" dirty="0">
                <a:latin typeface="Times New Roman" pitchFamily="18" charset="0"/>
                <a:ea typeface="微軟正黑體" pitchFamily="34" charset="-120"/>
                <a:cs typeface="Times New Roman" pitchFamily="18" charset="0"/>
              </a:rPr>
              <a:t>銷售小林老梅系列</a:t>
            </a:r>
            <a:r>
              <a:rPr kumimoji="0" lang="zh-TW" altLang="en-US" sz="1400" dirty="0" smtClean="0">
                <a:latin typeface="Times New Roman" pitchFamily="18" charset="0"/>
                <a:ea typeface="微軟正黑體" pitchFamily="34" charset="-120"/>
                <a:cs typeface="Times New Roman" pitchFamily="18" charset="0"/>
              </a:rPr>
              <a:t>產品</a:t>
            </a:r>
            <a:endParaRPr kumimoji="0" lang="zh-TW" altLang="en-US" sz="1400" dirty="0">
              <a:latin typeface="Times New Roman" pitchFamily="18" charset="0"/>
              <a:ea typeface="微軟正黑體" pitchFamily="34" charset="-120"/>
              <a:cs typeface="Times New Roman" pitchFamily="18" charset="0"/>
            </a:endParaRPr>
          </a:p>
        </p:txBody>
      </p:sp>
      <p:pic>
        <p:nvPicPr>
          <p:cNvPr id="30726" name="圖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89838" y="1287463"/>
            <a:ext cx="1446212"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圖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89838" y="2525713"/>
            <a:ext cx="1446212"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圖片 8"/>
          <p:cNvSpPr>
            <a:spLocks noChangeAspect="1"/>
          </p:cNvSpPr>
          <p:nvPr/>
        </p:nvSpPr>
        <p:spPr bwMode="auto">
          <a:xfrm>
            <a:off x="7586663" y="3629025"/>
            <a:ext cx="1449387"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pic>
        <p:nvPicPr>
          <p:cNvPr id="30729" name="圖片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2625" y="5133975"/>
            <a:ext cx="733425"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圖片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86663" y="3629025"/>
            <a:ext cx="1449387"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內容版面配置區 2"/>
          <p:cNvSpPr>
            <a:spLocks noGrp="1"/>
          </p:cNvSpPr>
          <p:nvPr>
            <p:ph sz="quarter" idx="1"/>
          </p:nvPr>
        </p:nvSpPr>
        <p:spPr>
          <a:xfrm>
            <a:off x="250825" y="981075"/>
            <a:ext cx="8642350" cy="1008063"/>
          </a:xfrm>
        </p:spPr>
        <p:txBody>
          <a:bodyPr/>
          <a:lstStyle/>
          <a:p>
            <a:pPr marL="0" indent="0" eaLnBrk="1" hangingPunct="1">
              <a:buFont typeface="Wingdings" pitchFamily="2" charset="2"/>
              <a:buNone/>
            </a:pPr>
            <a:r>
              <a:rPr lang="zh-TW" altLang="en-US" b="1" dirty="0" smtClean="0">
                <a:solidFill>
                  <a:srgbClr val="C00000"/>
                </a:solidFill>
                <a:latin typeface="Times New Roman" pitchFamily="18" charset="0"/>
                <a:cs typeface="Times New Roman" pitchFamily="18" charset="0"/>
              </a:rPr>
              <a:t>四、</a:t>
            </a:r>
            <a:r>
              <a:rPr lang="zh-TW" altLang="en-US" b="1" dirty="0" smtClean="0">
                <a:solidFill>
                  <a:srgbClr val="C00000"/>
                </a:solidFill>
                <a:latin typeface="Times New Roman" pitchFamily="18" charset="0"/>
                <a:cs typeface="Times New Roman" pitchFamily="18" charset="0"/>
              </a:rPr>
              <a:t>小鎮文創股份有限公司</a:t>
            </a:r>
            <a:endParaRPr lang="en-US" altLang="zh-TW" b="1" dirty="0" smtClean="0">
              <a:solidFill>
                <a:srgbClr val="C00000"/>
              </a:solidFill>
              <a:latin typeface="Times New Roman" pitchFamily="18" charset="0"/>
              <a:cs typeface="Times New Roman" pitchFamily="18" charset="0"/>
            </a:endParaRPr>
          </a:p>
        </p:txBody>
      </p:sp>
      <p:sp>
        <p:nvSpPr>
          <p:cNvPr id="28676" name="投影片編號版面配置區 9"/>
          <p:cNvSpPr>
            <a:spLocks noGrp="1"/>
          </p:cNvSpPr>
          <p:nvPr>
            <p:ph type="sldNum" sz="quarter" idx="11"/>
          </p:nvPr>
        </p:nvSpPr>
        <p:spPr bwMode="auto">
          <a:xfrm>
            <a:off x="8675688" y="6519863"/>
            <a:ext cx="5048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CF9A135A-6208-4C51-A1F4-4D309CA1D7A7}" type="slidenum">
              <a:rPr kumimoji="0" lang="zh-TW" altLang="en-US" sz="1400" smtClean="0">
                <a:latin typeface="微軟正黑體" pitchFamily="34" charset="-120"/>
                <a:ea typeface="微軟正黑體" pitchFamily="34" charset="-120"/>
                <a:cs typeface="Times New Roman" pitchFamily="18" charset="0"/>
              </a:rPr>
              <a:pPr eaLnBrk="1" hangingPunct="1"/>
              <a:t>23</a:t>
            </a:fld>
            <a:endParaRPr kumimoji="0" lang="zh-TW" altLang="en-US" sz="1400" smtClean="0">
              <a:latin typeface="微軟正黑體" pitchFamily="34" charset="-120"/>
              <a:ea typeface="微軟正黑體" pitchFamily="34" charset="-120"/>
              <a:cs typeface="Times New Roman" pitchFamily="18" charset="0"/>
            </a:endParaRPr>
          </a:p>
        </p:txBody>
      </p:sp>
      <p:sp>
        <p:nvSpPr>
          <p:cNvPr id="28677" name="內容版面配置區 2"/>
          <p:cNvSpPr txBox="1">
            <a:spLocks/>
          </p:cNvSpPr>
          <p:nvPr/>
        </p:nvSpPr>
        <p:spPr bwMode="auto">
          <a:xfrm>
            <a:off x="250825" y="1628775"/>
            <a:ext cx="8642350"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lnSpc>
                <a:spcPct val="80000"/>
              </a:lnSpc>
              <a:spcBef>
                <a:spcPct val="20000"/>
              </a:spcBef>
              <a:buFont typeface="Arial" pitchFamily="34" charset="0"/>
              <a:buChar char="•"/>
            </a:pPr>
            <a:r>
              <a:rPr kumimoji="0" lang="zh-TW" altLang="en-US" sz="2000" b="1">
                <a:latin typeface="Times New Roman" pitchFamily="18" charset="0"/>
                <a:ea typeface="微軟正黑體" pitchFamily="34" charset="-120"/>
                <a:cs typeface="Times New Roman" pitchFamily="18" charset="0"/>
              </a:rPr>
              <a:t>關注領域</a:t>
            </a:r>
            <a:r>
              <a:rPr kumimoji="0" lang="zh-TW" altLang="en-US" sz="2000">
                <a:latin typeface="Times New Roman" pitchFamily="18" charset="0"/>
                <a:ea typeface="微軟正黑體" pitchFamily="34" charset="-120"/>
                <a:cs typeface="Times New Roman" pitchFamily="18" charset="0"/>
              </a:rPr>
              <a:t>：地方經濟</a:t>
            </a:r>
            <a:endParaRPr kumimoji="0" lang="en-US" altLang="zh-TW" sz="2000">
              <a:latin typeface="Times New Roman" pitchFamily="18" charset="0"/>
              <a:ea typeface="微軟正黑體" pitchFamily="34" charset="-120"/>
              <a:cs typeface="Times New Roman" pitchFamily="18" charset="0"/>
            </a:endParaRPr>
          </a:p>
          <a:p>
            <a:pPr eaLnBrk="1" hangingPunct="1">
              <a:lnSpc>
                <a:spcPct val="80000"/>
              </a:lnSpc>
              <a:spcBef>
                <a:spcPct val="20000"/>
              </a:spcBef>
              <a:buFont typeface="Arial" pitchFamily="34" charset="0"/>
              <a:buChar char="•"/>
            </a:pPr>
            <a:r>
              <a:rPr kumimoji="0" lang="zh-TW" altLang="en-US" sz="2000" b="1">
                <a:latin typeface="Times New Roman" pitchFamily="18" charset="0"/>
                <a:ea typeface="微軟正黑體" pitchFamily="34" charset="-120"/>
                <a:cs typeface="Times New Roman" pitchFamily="18" charset="0"/>
              </a:rPr>
              <a:t>理念</a:t>
            </a:r>
            <a:r>
              <a:rPr kumimoji="0" lang="zh-TW" altLang="en-US" sz="2000">
                <a:latin typeface="Times New Roman" pitchFamily="18" charset="0"/>
                <a:ea typeface="微軟正黑體" pitchFamily="34" charset="-120"/>
                <a:cs typeface="Times New Roman" pitchFamily="18" charset="0"/>
              </a:rPr>
              <a:t>：實踐，讓知識產生力量</a:t>
            </a:r>
            <a:endParaRPr kumimoji="0" lang="en-US" altLang="zh-TW" sz="2000">
              <a:latin typeface="Times New Roman" pitchFamily="18" charset="0"/>
              <a:ea typeface="微軟正黑體" pitchFamily="34" charset="-120"/>
              <a:cs typeface="Times New Roman" pitchFamily="18" charset="0"/>
            </a:endParaRPr>
          </a:p>
          <a:p>
            <a:pPr eaLnBrk="1" hangingPunct="1">
              <a:lnSpc>
                <a:spcPct val="80000"/>
              </a:lnSpc>
              <a:spcBef>
                <a:spcPct val="20000"/>
              </a:spcBef>
              <a:buFont typeface="Arial" pitchFamily="34" charset="0"/>
              <a:buChar char="•"/>
            </a:pPr>
            <a:r>
              <a:rPr kumimoji="0" lang="zh-TW" altLang="en-US" sz="2000" b="1">
                <a:latin typeface="Times New Roman" pitchFamily="18" charset="0"/>
                <a:ea typeface="微軟正黑體" pitchFamily="34" charset="-120"/>
                <a:cs typeface="Times New Roman" pitchFamily="18" charset="0"/>
              </a:rPr>
              <a:t>願景</a:t>
            </a:r>
            <a:r>
              <a:rPr kumimoji="0" lang="zh-TW" altLang="en-US" sz="2000">
                <a:latin typeface="Times New Roman" pitchFamily="18" charset="0"/>
                <a:ea typeface="微軟正黑體" pitchFamily="34" charset="-120"/>
                <a:cs typeface="Times New Roman" pitchFamily="18" charset="0"/>
              </a:rPr>
              <a:t>：百年夢想，新舊綻放</a:t>
            </a:r>
            <a:endParaRPr kumimoji="0" lang="en-US" altLang="zh-TW" sz="2000">
              <a:latin typeface="Times New Roman" pitchFamily="18" charset="0"/>
              <a:ea typeface="微軟正黑體" pitchFamily="34" charset="-120"/>
              <a:cs typeface="Times New Roman" pitchFamily="18" charset="0"/>
            </a:endParaRPr>
          </a:p>
          <a:p>
            <a:pPr eaLnBrk="1" hangingPunct="1">
              <a:lnSpc>
                <a:spcPct val="80000"/>
              </a:lnSpc>
              <a:spcBef>
                <a:spcPct val="20000"/>
              </a:spcBef>
              <a:buFont typeface="Arial" pitchFamily="34" charset="0"/>
              <a:buChar char="•"/>
            </a:pPr>
            <a:r>
              <a:rPr kumimoji="0" lang="zh-TW" altLang="en-US" sz="2000" b="1">
                <a:latin typeface="Times New Roman" pitchFamily="18" charset="0"/>
                <a:ea typeface="微軟正黑體" pitchFamily="34" charset="-120"/>
                <a:cs typeface="Times New Roman" pitchFamily="18" charset="0"/>
              </a:rPr>
              <a:t>經營特色</a:t>
            </a:r>
            <a:endParaRPr kumimoji="0" lang="en-US" altLang="zh-TW" sz="2000" b="1">
              <a:latin typeface="Times New Roman" pitchFamily="18" charset="0"/>
              <a:ea typeface="微軟正黑體" pitchFamily="34" charset="-120"/>
              <a:cs typeface="Times New Roman" pitchFamily="18" charset="0"/>
            </a:endParaRPr>
          </a:p>
          <a:p>
            <a:pPr lvl="1" eaLnBrk="1" hangingPunct="1">
              <a:lnSpc>
                <a:spcPct val="80000"/>
              </a:lnSpc>
              <a:spcBef>
                <a:spcPct val="20000"/>
              </a:spcBef>
              <a:buFont typeface="Arial" pitchFamily="34" charset="0"/>
              <a:buChar char="–"/>
            </a:pPr>
            <a:r>
              <a:rPr kumimoji="0" lang="zh-TW" altLang="en-US">
                <a:latin typeface="Times New Roman" pitchFamily="18" charset="0"/>
                <a:ea typeface="微軟正黑體" pitchFamily="34" charset="-120"/>
                <a:cs typeface="Times New Roman" pitchFamily="18" charset="0"/>
              </a:rPr>
              <a:t>青年專長回饋 </a:t>
            </a:r>
            <a:r>
              <a:rPr kumimoji="0" lang="en-US" altLang="zh-TW">
                <a:latin typeface="Times New Roman" pitchFamily="18" charset="0"/>
                <a:ea typeface="微軟正黑體" pitchFamily="34" charset="-120"/>
                <a:cs typeface="Times New Roman" pitchFamily="18" charset="0"/>
              </a:rPr>
              <a:t>→ 【</a:t>
            </a:r>
            <a:r>
              <a:rPr kumimoji="0" lang="zh-TW" altLang="en-US">
                <a:latin typeface="Times New Roman" pitchFamily="18" charset="0"/>
                <a:ea typeface="微軟正黑體" pitchFamily="34" charset="-120"/>
                <a:cs typeface="Times New Roman" pitchFamily="18" charset="0"/>
              </a:rPr>
              <a:t>低價格高價值轉換</a:t>
            </a:r>
            <a:r>
              <a:rPr kumimoji="0" lang="en-US" altLang="zh-TW">
                <a:latin typeface="Times New Roman" pitchFamily="18" charset="0"/>
                <a:ea typeface="微軟正黑體" pitchFamily="34" charset="-120"/>
                <a:cs typeface="Times New Roman" pitchFamily="18" charset="0"/>
              </a:rPr>
              <a:t>】</a:t>
            </a:r>
          </a:p>
          <a:p>
            <a:pPr lvl="1" eaLnBrk="1" hangingPunct="1">
              <a:lnSpc>
                <a:spcPct val="80000"/>
              </a:lnSpc>
              <a:spcBef>
                <a:spcPct val="20000"/>
              </a:spcBef>
              <a:buFont typeface="Arial" pitchFamily="34" charset="0"/>
              <a:buChar char="–"/>
            </a:pPr>
            <a:r>
              <a:rPr kumimoji="0" lang="zh-TW" altLang="en-US">
                <a:latin typeface="Times New Roman" pitchFamily="18" charset="0"/>
                <a:ea typeface="微軟正黑體" pitchFamily="34" charset="-120"/>
                <a:cs typeface="Times New Roman" pitchFamily="18" charset="0"/>
              </a:rPr>
              <a:t>新舊設計融合 </a:t>
            </a:r>
            <a:r>
              <a:rPr kumimoji="0" lang="en-US" altLang="zh-TW">
                <a:latin typeface="Times New Roman" pitchFamily="18" charset="0"/>
                <a:ea typeface="微軟正黑體" pitchFamily="34" charset="-120"/>
                <a:cs typeface="Times New Roman" pitchFamily="18" charset="0"/>
              </a:rPr>
              <a:t>→ 【</a:t>
            </a:r>
            <a:r>
              <a:rPr kumimoji="0" lang="zh-TW" altLang="en-US">
                <a:latin typeface="Times New Roman" pitchFamily="18" charset="0"/>
                <a:ea typeface="微軟正黑體" pitchFamily="34" charset="-120"/>
                <a:cs typeface="Times New Roman" pitchFamily="18" charset="0"/>
              </a:rPr>
              <a:t>工藝 科技 創意 效益</a:t>
            </a:r>
            <a:r>
              <a:rPr kumimoji="0" lang="en-US" altLang="zh-TW">
                <a:latin typeface="Times New Roman" pitchFamily="18" charset="0"/>
                <a:ea typeface="微軟正黑體" pitchFamily="34" charset="-120"/>
                <a:cs typeface="Times New Roman" pitchFamily="18" charset="0"/>
              </a:rPr>
              <a:t>】</a:t>
            </a:r>
          </a:p>
          <a:p>
            <a:pPr lvl="1" eaLnBrk="1" hangingPunct="1">
              <a:lnSpc>
                <a:spcPct val="80000"/>
              </a:lnSpc>
              <a:spcBef>
                <a:spcPct val="20000"/>
              </a:spcBef>
              <a:buFont typeface="Arial" pitchFamily="34" charset="0"/>
              <a:buChar char="–"/>
            </a:pPr>
            <a:r>
              <a:rPr kumimoji="0" lang="zh-TW" altLang="en-US">
                <a:latin typeface="Times New Roman" pitchFamily="18" charset="0"/>
                <a:ea typeface="微軟正黑體" pitchFamily="34" charset="-120"/>
                <a:cs typeface="Times New Roman" pitchFamily="18" charset="0"/>
              </a:rPr>
              <a:t>運動探索鄉鎮 </a:t>
            </a:r>
            <a:r>
              <a:rPr kumimoji="0" lang="en-US" altLang="zh-TW">
                <a:latin typeface="Times New Roman" pitchFamily="18" charset="0"/>
                <a:ea typeface="微軟正黑體" pitchFamily="34" charset="-120"/>
                <a:cs typeface="Times New Roman" pitchFamily="18" charset="0"/>
              </a:rPr>
              <a:t>→ 【</a:t>
            </a:r>
            <a:r>
              <a:rPr kumimoji="0" lang="zh-TW" altLang="en-US">
                <a:latin typeface="Times New Roman" pitchFamily="18" charset="0"/>
                <a:ea typeface="微軟正黑體" pitchFamily="34" charset="-120"/>
                <a:cs typeface="Times New Roman" pitchFamily="18" charset="0"/>
              </a:rPr>
              <a:t>趨勢 行銷 改變</a:t>
            </a:r>
            <a:r>
              <a:rPr kumimoji="0" lang="en-US" altLang="zh-TW">
                <a:latin typeface="Times New Roman" pitchFamily="18" charset="0"/>
                <a:ea typeface="微軟正黑體" pitchFamily="34" charset="-120"/>
                <a:cs typeface="Times New Roman" pitchFamily="18" charset="0"/>
              </a:rPr>
              <a:t>】</a:t>
            </a:r>
          </a:p>
          <a:p>
            <a:pPr eaLnBrk="1" hangingPunct="1">
              <a:lnSpc>
                <a:spcPct val="80000"/>
              </a:lnSpc>
              <a:spcBef>
                <a:spcPct val="20000"/>
              </a:spcBef>
              <a:buFont typeface="Arial" pitchFamily="34" charset="0"/>
              <a:buChar char="•"/>
            </a:pPr>
            <a:r>
              <a:rPr kumimoji="0" lang="zh-TW" altLang="en-US" sz="2000" b="1">
                <a:latin typeface="Times New Roman" pitchFamily="18" charset="0"/>
                <a:ea typeface="微軟正黑體" pitchFamily="34" charset="-120"/>
                <a:cs typeface="Times New Roman" pitchFamily="18" charset="0"/>
              </a:rPr>
              <a:t>實務經驗</a:t>
            </a:r>
            <a:endParaRPr kumimoji="0" lang="en-US" altLang="zh-TW" sz="2000" b="1">
              <a:latin typeface="Times New Roman" pitchFamily="18" charset="0"/>
              <a:ea typeface="微軟正黑體" pitchFamily="34" charset="-120"/>
              <a:cs typeface="Times New Roman" pitchFamily="18" charset="0"/>
            </a:endParaRPr>
          </a:p>
          <a:p>
            <a:pPr lvl="1" eaLnBrk="1" hangingPunct="1">
              <a:lnSpc>
                <a:spcPct val="80000"/>
              </a:lnSpc>
              <a:spcBef>
                <a:spcPct val="20000"/>
              </a:spcBef>
              <a:buFont typeface="Arial" pitchFamily="34" charset="0"/>
              <a:buChar char="–"/>
            </a:pPr>
            <a:r>
              <a:rPr kumimoji="0" lang="en-US" altLang="zh-TW">
                <a:latin typeface="Times New Roman" pitchFamily="18" charset="0"/>
                <a:ea typeface="微軟正黑體" pitchFamily="34" charset="-120"/>
                <a:cs typeface="Times New Roman" pitchFamily="18" charset="0"/>
              </a:rPr>
              <a:t>2005</a:t>
            </a:r>
            <a:r>
              <a:rPr kumimoji="0" lang="zh-TW" altLang="en-US">
                <a:latin typeface="Times New Roman" pitchFamily="18" charset="0"/>
                <a:ea typeface="微軟正黑體" pitchFamily="34" charset="-120"/>
                <a:cs typeface="Times New Roman" pitchFamily="18" charset="0"/>
              </a:rPr>
              <a:t>年創辦「天空的院子」民宿</a:t>
            </a:r>
            <a:endParaRPr kumimoji="0" lang="en-US" altLang="zh-TW">
              <a:latin typeface="Times New Roman" pitchFamily="18" charset="0"/>
              <a:ea typeface="微軟正黑體" pitchFamily="34" charset="-120"/>
              <a:cs typeface="Times New Roman" pitchFamily="18" charset="0"/>
            </a:endParaRPr>
          </a:p>
          <a:p>
            <a:pPr lvl="1" eaLnBrk="1" hangingPunct="1">
              <a:lnSpc>
                <a:spcPct val="80000"/>
              </a:lnSpc>
              <a:spcBef>
                <a:spcPct val="20000"/>
              </a:spcBef>
              <a:buFont typeface="Arial" pitchFamily="34" charset="0"/>
              <a:buChar char="–"/>
            </a:pPr>
            <a:r>
              <a:rPr kumimoji="0" lang="en-US" altLang="zh-TW">
                <a:latin typeface="Times New Roman" pitchFamily="18" charset="0"/>
                <a:ea typeface="微軟正黑體" pitchFamily="34" charset="-120"/>
                <a:cs typeface="Times New Roman" pitchFamily="18" charset="0"/>
              </a:rPr>
              <a:t>2010</a:t>
            </a:r>
            <a:r>
              <a:rPr kumimoji="0" lang="zh-TW" altLang="en-US">
                <a:latin typeface="Times New Roman" pitchFamily="18" charset="0"/>
                <a:ea typeface="微軟正黑體" pitchFamily="34" charset="-120"/>
                <a:cs typeface="Times New Roman" pitchFamily="18" charset="0"/>
              </a:rPr>
              <a:t>年創辦「小鎮文創股份有限公司」</a:t>
            </a:r>
            <a:endParaRPr kumimoji="0" lang="en-US" altLang="zh-TW">
              <a:latin typeface="Times New Roman" pitchFamily="18" charset="0"/>
              <a:ea typeface="微軟正黑體" pitchFamily="34" charset="-120"/>
              <a:cs typeface="Times New Roman" pitchFamily="18" charset="0"/>
            </a:endParaRPr>
          </a:p>
          <a:p>
            <a:pPr lvl="1" eaLnBrk="1" hangingPunct="1">
              <a:lnSpc>
                <a:spcPct val="80000"/>
              </a:lnSpc>
              <a:spcBef>
                <a:spcPct val="20000"/>
              </a:spcBef>
              <a:buFont typeface="Arial" pitchFamily="34" charset="0"/>
              <a:buChar char="–"/>
            </a:pPr>
            <a:r>
              <a:rPr kumimoji="0" lang="en-US" altLang="zh-TW">
                <a:latin typeface="Times New Roman" pitchFamily="18" charset="0"/>
                <a:ea typeface="微軟正黑體" pitchFamily="34" charset="-120"/>
                <a:cs typeface="Times New Roman" pitchFamily="18" charset="0"/>
              </a:rPr>
              <a:t>2012</a:t>
            </a:r>
            <a:r>
              <a:rPr kumimoji="0" lang="zh-TW" altLang="en-US">
                <a:latin typeface="Times New Roman" pitchFamily="18" charset="0"/>
                <a:ea typeface="微軟正黑體" pitchFamily="34" charset="-120"/>
                <a:cs typeface="Times New Roman" pitchFamily="18" charset="0"/>
              </a:rPr>
              <a:t>年創辦「竹巢學堂」</a:t>
            </a:r>
            <a:endParaRPr kumimoji="0" lang="en-US" altLang="zh-TW">
              <a:latin typeface="Times New Roman" pitchFamily="18" charset="0"/>
              <a:ea typeface="微軟正黑體" pitchFamily="34" charset="-120"/>
              <a:cs typeface="Times New Roman" pitchFamily="18" charset="0"/>
            </a:endParaRPr>
          </a:p>
          <a:p>
            <a:pPr lvl="1" eaLnBrk="1" hangingPunct="1">
              <a:lnSpc>
                <a:spcPct val="80000"/>
              </a:lnSpc>
              <a:spcBef>
                <a:spcPct val="20000"/>
              </a:spcBef>
              <a:buFont typeface="Arial" pitchFamily="34" charset="0"/>
              <a:buChar char="–"/>
            </a:pPr>
            <a:r>
              <a:rPr kumimoji="0" lang="en-US" altLang="zh-TW">
                <a:latin typeface="Times New Roman" pitchFamily="18" charset="0"/>
                <a:ea typeface="微軟正黑體" pitchFamily="34" charset="-120"/>
                <a:cs typeface="Times New Roman" pitchFamily="18" charset="0"/>
              </a:rPr>
              <a:t>2013</a:t>
            </a:r>
            <a:r>
              <a:rPr kumimoji="0" lang="zh-TW" altLang="en-US">
                <a:latin typeface="Times New Roman" pitchFamily="18" charset="0"/>
                <a:ea typeface="微軟正黑體" pitchFamily="34" charset="-120"/>
                <a:cs typeface="Times New Roman" pitchFamily="18" charset="0"/>
              </a:rPr>
              <a:t>年創辦「前山綻工作坊」</a:t>
            </a:r>
            <a:endParaRPr kumimoji="0" lang="en-US" altLang="zh-TW">
              <a:latin typeface="Times New Roman" pitchFamily="18" charset="0"/>
              <a:ea typeface="微軟正黑體" pitchFamily="34" charset="-120"/>
              <a:cs typeface="Times New Roman" pitchFamily="18" charset="0"/>
            </a:endParaRPr>
          </a:p>
          <a:p>
            <a:pPr eaLnBrk="1" hangingPunct="1">
              <a:lnSpc>
                <a:spcPct val="80000"/>
              </a:lnSpc>
              <a:spcBef>
                <a:spcPct val="20000"/>
              </a:spcBef>
              <a:buFont typeface="Arial" pitchFamily="34" charset="0"/>
              <a:buChar char="•"/>
            </a:pPr>
            <a:r>
              <a:rPr kumimoji="0" lang="zh-TW" altLang="en-US" sz="2000" b="1">
                <a:latin typeface="Times New Roman" pitchFamily="18" charset="0"/>
                <a:ea typeface="微軟正黑體" pitchFamily="34" charset="-120"/>
                <a:cs typeface="Times New Roman" pitchFamily="18" charset="0"/>
              </a:rPr>
              <a:t>服務項目</a:t>
            </a:r>
            <a:endParaRPr kumimoji="0" lang="en-US" altLang="zh-TW" sz="2000" b="1">
              <a:latin typeface="Times New Roman" pitchFamily="18" charset="0"/>
              <a:ea typeface="微軟正黑體" pitchFamily="34" charset="-120"/>
              <a:cs typeface="Times New Roman" pitchFamily="18" charset="0"/>
            </a:endParaRPr>
          </a:p>
          <a:p>
            <a:pPr lvl="1" eaLnBrk="1" hangingPunct="1">
              <a:lnSpc>
                <a:spcPct val="80000"/>
              </a:lnSpc>
              <a:spcBef>
                <a:spcPct val="20000"/>
              </a:spcBef>
              <a:buFont typeface="Arial" pitchFamily="34" charset="0"/>
              <a:buChar char="–"/>
            </a:pPr>
            <a:r>
              <a:rPr kumimoji="0" lang="zh-TW" altLang="en-US">
                <a:latin typeface="Times New Roman" pitchFamily="18" charset="0"/>
                <a:ea typeface="微軟正黑體" pitchFamily="34" charset="-120"/>
                <a:cs typeface="Times New Roman" pitchFamily="18" charset="0"/>
              </a:rPr>
              <a:t>鄉鎮文創實務講座課程</a:t>
            </a:r>
            <a:endParaRPr kumimoji="0" lang="en-US" altLang="zh-TW">
              <a:latin typeface="Times New Roman" pitchFamily="18" charset="0"/>
              <a:ea typeface="微軟正黑體" pitchFamily="34" charset="-120"/>
              <a:cs typeface="Times New Roman" pitchFamily="18" charset="0"/>
            </a:endParaRPr>
          </a:p>
          <a:p>
            <a:pPr lvl="1" eaLnBrk="1" hangingPunct="1">
              <a:lnSpc>
                <a:spcPct val="80000"/>
              </a:lnSpc>
              <a:spcBef>
                <a:spcPct val="20000"/>
              </a:spcBef>
              <a:buFont typeface="Arial" pitchFamily="34" charset="0"/>
              <a:buChar char="–"/>
            </a:pPr>
            <a:r>
              <a:rPr kumimoji="0" lang="zh-TW" altLang="en-US">
                <a:latin typeface="Times New Roman" pitchFamily="18" charset="0"/>
                <a:ea typeface="微軟正黑體" pitchFamily="34" charset="-120"/>
                <a:cs typeface="Times New Roman" pitchFamily="18" charset="0"/>
              </a:rPr>
              <a:t>大專院校產學合作</a:t>
            </a:r>
            <a:endParaRPr kumimoji="0" lang="en-US" altLang="zh-TW">
              <a:latin typeface="Times New Roman" pitchFamily="18" charset="0"/>
              <a:ea typeface="微軟正黑體" pitchFamily="34" charset="-120"/>
              <a:cs typeface="Times New Roman" pitchFamily="18" charset="0"/>
            </a:endParaRPr>
          </a:p>
          <a:p>
            <a:pPr lvl="1" eaLnBrk="1" hangingPunct="1">
              <a:lnSpc>
                <a:spcPct val="80000"/>
              </a:lnSpc>
              <a:spcBef>
                <a:spcPct val="20000"/>
              </a:spcBef>
              <a:buFont typeface="Arial" pitchFamily="34" charset="0"/>
              <a:buChar char="–"/>
            </a:pPr>
            <a:r>
              <a:rPr kumimoji="0" lang="zh-TW" altLang="en-US">
                <a:latin typeface="Times New Roman" pitchFamily="18" charset="0"/>
                <a:ea typeface="微軟正黑體" pitchFamily="34" charset="-120"/>
                <a:cs typeface="Times New Roman" pitchFamily="18" charset="0"/>
              </a:rPr>
              <a:t>文創觀光專案委託規劃</a:t>
            </a:r>
            <a:endParaRPr kumimoji="0" lang="en-US" altLang="zh-TW">
              <a:latin typeface="Times New Roman" pitchFamily="18" charset="0"/>
              <a:ea typeface="微軟正黑體" pitchFamily="34" charset="-120"/>
              <a:cs typeface="Times New Roman" pitchFamily="18" charset="0"/>
            </a:endParaRPr>
          </a:p>
          <a:p>
            <a:pPr lvl="1" eaLnBrk="1" hangingPunct="1">
              <a:lnSpc>
                <a:spcPct val="80000"/>
              </a:lnSpc>
              <a:spcBef>
                <a:spcPct val="20000"/>
              </a:spcBef>
              <a:buFont typeface="Arial" pitchFamily="34" charset="0"/>
              <a:buChar char="–"/>
            </a:pPr>
            <a:r>
              <a:rPr kumimoji="0" lang="zh-TW" altLang="en-US">
                <a:latin typeface="Times New Roman" pitchFamily="18" charset="0"/>
                <a:ea typeface="微軟正黑體" pitchFamily="34" charset="-120"/>
                <a:cs typeface="Times New Roman" pitchFamily="18" charset="0"/>
              </a:rPr>
              <a:t>文化創意品牌顧問</a:t>
            </a:r>
            <a:endParaRPr kumimoji="0" lang="zh-TW" altLang="en-US" sz="1600">
              <a:latin typeface="Times New Roman" pitchFamily="18" charset="0"/>
              <a:ea typeface="微軟正黑體" pitchFamily="34" charset="-120"/>
              <a:cs typeface="Times New Roman" pitchFamily="18" charset="0"/>
            </a:endParaRPr>
          </a:p>
        </p:txBody>
      </p:sp>
      <p:pic>
        <p:nvPicPr>
          <p:cNvPr id="28678" name="Picture 2" descr="C:\Users\d31892\Desktop\268670_212619005440540_2151708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5550" y="1196752"/>
            <a:ext cx="1317625"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Picture 3" descr="C:\Users\d31892\Desktop\988328_594187380617032_1676725888_n.jpg"/>
          <p:cNvSpPr>
            <a:spLocks noChangeAspect="1" noChangeArrowheads="1"/>
          </p:cNvSpPr>
          <p:nvPr/>
        </p:nvSpPr>
        <p:spPr bwMode="auto">
          <a:xfrm>
            <a:off x="7600950" y="3140075"/>
            <a:ext cx="1292225"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pic>
        <p:nvPicPr>
          <p:cNvPr id="28680" name="Picture 5" descr="C:\Users\d31892\Desktop\305791_263011457067961_1676066247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4150519"/>
            <a:ext cx="12954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4" descr="C:\Users\d31892\Desktop\1185769_559525330749904_1175488016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6100" y="2709069"/>
            <a:ext cx="18907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6" descr="C:\Users\d31892\Desktop\339491_267617093274064_1206591251_o.jpg">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1675" y="4712494"/>
            <a:ext cx="18415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3" descr="C:\Users\d31892\Desktop\988328_594187380617032_1676725888_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16813" y="2674144"/>
            <a:ext cx="1292225"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標題 1"/>
          <p:cNvSpPr txBox="1">
            <a:spLocks/>
          </p:cNvSpPr>
          <p:nvPr/>
        </p:nvSpPr>
        <p:spPr>
          <a:xfrm>
            <a:off x="814387" y="398462"/>
            <a:ext cx="7467600" cy="561975"/>
          </a:xfrm>
          <a:prstGeom prst="rect">
            <a:avLst/>
          </a:prstGeom>
        </p:spPr>
        <p:txBody>
          <a:bodyPr anchor="ctr">
            <a:normAutofit lnSpcReduction="10000"/>
          </a:bodyPr>
          <a:lstStyle>
            <a:lvl1pPr algn="l" rtl="0" eaLnBrk="1" latinLnBrk="0" hangingPunct="1">
              <a:spcBef>
                <a:spcPct val="0"/>
              </a:spcBef>
              <a:buNone/>
              <a:defRPr kumimoji="0" sz="3000" b="0" kern="1200" cap="small" baseline="0">
                <a:solidFill>
                  <a:schemeClr val="tx1"/>
                </a:solidFill>
                <a:latin typeface="+mj-lt"/>
                <a:ea typeface="+mj-ea"/>
                <a:cs typeface="+mj-cs"/>
              </a:defRPr>
            </a:lvl1pPr>
          </a:lstStyle>
          <a:p>
            <a:pPr>
              <a:defRPr/>
            </a:pPr>
            <a:r>
              <a:rPr lang="zh-TW" altLang="en-US" sz="3200" b="1" dirty="0" smtClean="0">
                <a:effectLst>
                  <a:outerShdw blurRad="38100" dist="38100" dir="2700000" algn="tl">
                    <a:srgbClr val="C0C0C0"/>
                  </a:outerShdw>
                </a:effectLst>
                <a:latin typeface="Times New Roman" pitchFamily="18" charset="0"/>
                <a:cs typeface="Times New Roman" pitchFamily="18" charset="0"/>
              </a:rPr>
              <a:t>國內</a:t>
            </a:r>
            <a:r>
              <a:rPr lang="zh-TW" altLang="en-US" sz="3200" b="1" dirty="0">
                <a:effectLst>
                  <a:outerShdw blurRad="38100" dist="38100" dir="2700000" algn="tl">
                    <a:srgbClr val="C0C0C0"/>
                  </a:outerShdw>
                </a:effectLst>
                <a:latin typeface="Times New Roman" pitchFamily="18" charset="0"/>
                <a:cs typeface="Times New Roman" pitchFamily="18" charset="0"/>
              </a:rPr>
              <a:t>案例 </a:t>
            </a:r>
            <a:endParaRPr lang="zh-TW" altLang="en-US" dirty="0"/>
          </a:p>
        </p:txBody>
      </p:sp>
      <p:sp>
        <p:nvSpPr>
          <p:cNvPr id="12" name="文字方塊 11"/>
          <p:cNvSpPr txBox="1"/>
          <p:nvPr/>
        </p:nvSpPr>
        <p:spPr>
          <a:xfrm>
            <a:off x="7858087" y="6098045"/>
            <a:ext cx="777949" cy="369332"/>
          </a:xfrm>
          <a:prstGeom prst="rect">
            <a:avLst/>
          </a:prstGeom>
          <a:noFill/>
        </p:spPr>
        <p:txBody>
          <a:bodyPr wrap="square" rtlCol="0">
            <a:spAutoFit/>
          </a:bodyPr>
          <a:lstStyle/>
          <a:p>
            <a:r>
              <a:rPr lang="en-US" altLang="zh-TW" dirty="0" smtClean="0"/>
              <a:t>(</a:t>
            </a:r>
            <a:r>
              <a:rPr lang="zh-TW" altLang="en-US" dirty="0" smtClean="0"/>
              <a:t>案例</a:t>
            </a:r>
            <a:r>
              <a:rPr lang="en-US" altLang="zh-TW" dirty="0" smtClean="0"/>
              <a:t>)</a:t>
            </a:r>
            <a:endParaRPr lang="zh-TW"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2"/>
          <p:cNvSpPr>
            <a:spLocks noGrp="1"/>
          </p:cNvSpPr>
          <p:nvPr>
            <p:ph type="title"/>
          </p:nvPr>
        </p:nvSpPr>
        <p:spPr>
          <a:xfrm>
            <a:off x="827584" y="188640"/>
            <a:ext cx="5116810" cy="935037"/>
          </a:xfrm>
        </p:spPr>
        <p:txBody>
          <a:bodyPr>
            <a:noAutofit/>
          </a:bodyPr>
          <a:lstStyle/>
          <a:p>
            <a:pPr eaLnBrk="1" fontAlgn="auto" hangingPunct="1">
              <a:spcAft>
                <a:spcPts val="0"/>
              </a:spcAft>
              <a:defRPr/>
            </a:pPr>
            <a:r>
              <a:rPr lang="zh-TW" altLang="en-US" sz="3200" dirty="0" smtClean="0">
                <a:effectLst>
                  <a:outerShdw blurRad="38100" dist="38100" dir="2700000" algn="tl">
                    <a:srgbClr val="C0C0C0"/>
                  </a:outerShdw>
                </a:effectLst>
                <a:latin typeface="Times New Roman" pitchFamily="18" charset="0"/>
                <a:cs typeface="Times New Roman" pitchFamily="18" charset="0"/>
              </a:rPr>
              <a:t>國內</a:t>
            </a:r>
            <a:r>
              <a:rPr lang="zh-TW" altLang="en-US" sz="3200" dirty="0">
                <a:effectLst>
                  <a:outerShdw blurRad="38100" dist="38100" dir="2700000" algn="tl">
                    <a:srgbClr val="C0C0C0"/>
                  </a:outerShdw>
                </a:effectLst>
                <a:latin typeface="Times New Roman" pitchFamily="18" charset="0"/>
                <a:cs typeface="Times New Roman" pitchFamily="18" charset="0"/>
              </a:rPr>
              <a:t>案例 </a:t>
            </a:r>
            <a:endParaRPr lang="zh-TW" altLang="en-US" dirty="0" smtClean="0">
              <a:effectLst>
                <a:outerShdw blurRad="38100" dist="38100" dir="2700000" algn="tl">
                  <a:srgbClr val="C0C0C0"/>
                </a:outerShdw>
              </a:effectLst>
              <a:latin typeface="Times New Roman" pitchFamily="18" charset="0"/>
              <a:cs typeface="Times New Roman" pitchFamily="18" charset="0"/>
            </a:endParaRPr>
          </a:p>
        </p:txBody>
      </p:sp>
      <p:sp>
        <p:nvSpPr>
          <p:cNvPr id="31747" name="投影片編號版面配置區 9"/>
          <p:cNvSpPr>
            <a:spLocks noGrp="1"/>
          </p:cNvSpPr>
          <p:nvPr>
            <p:ph type="sldNum" sz="quarter" idx="11"/>
          </p:nvPr>
        </p:nvSpPr>
        <p:spPr bwMode="auto">
          <a:xfrm>
            <a:off x="8748713" y="6519863"/>
            <a:ext cx="431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CB04A592-C7CB-43C4-B8DF-51C7F46A322F}" type="slidenum">
              <a:rPr kumimoji="0" lang="zh-TW" altLang="en-US" sz="1400" smtClean="0">
                <a:latin typeface="微軟正黑體" pitchFamily="34" charset="-120"/>
                <a:ea typeface="微軟正黑體" pitchFamily="34" charset="-120"/>
                <a:cs typeface="Times New Roman" pitchFamily="18" charset="0"/>
              </a:rPr>
              <a:pPr eaLnBrk="1" hangingPunct="1"/>
              <a:t>24</a:t>
            </a:fld>
            <a:endParaRPr kumimoji="0" lang="zh-TW" altLang="en-US" sz="1400" smtClean="0">
              <a:latin typeface="微軟正黑體" pitchFamily="34" charset="-120"/>
              <a:ea typeface="微軟正黑體" pitchFamily="34" charset="-120"/>
              <a:cs typeface="Times New Roman" pitchFamily="18" charset="0"/>
            </a:endParaRPr>
          </a:p>
        </p:txBody>
      </p:sp>
      <p:sp>
        <p:nvSpPr>
          <p:cNvPr id="31748" name="Picture 10" descr="https://farm6.staticflickr.com/5349/9503683888_3fbab21ed4_o.jpg"/>
          <p:cNvSpPr>
            <a:spLocks noChangeAspect="1" noChangeArrowheads="1"/>
          </p:cNvSpPr>
          <p:nvPr/>
        </p:nvSpPr>
        <p:spPr bwMode="auto">
          <a:xfrm>
            <a:off x="6626225" y="5067300"/>
            <a:ext cx="23304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31749" name="Picture 8" descr="https://sp2.yimg.com/ib/th?id=HN.608021039707325346&amp;pid=15.1"/>
          <p:cNvSpPr>
            <a:spLocks noChangeAspect="1" noChangeArrowheads="1"/>
          </p:cNvSpPr>
          <p:nvPr/>
        </p:nvSpPr>
        <p:spPr bwMode="auto">
          <a:xfrm>
            <a:off x="7088188" y="1341438"/>
            <a:ext cx="180975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36" name="內容版面配置區 2"/>
          <p:cNvSpPr txBox="1">
            <a:spLocks/>
          </p:cNvSpPr>
          <p:nvPr/>
        </p:nvSpPr>
        <p:spPr>
          <a:xfrm>
            <a:off x="250825" y="981075"/>
            <a:ext cx="6564313" cy="4751388"/>
          </a:xfrm>
          <a:prstGeom prst="rect">
            <a:avLst/>
          </a:prstGeom>
        </p:spPr>
        <p:txBody>
          <a:bodyPr/>
          <a:lstStyle/>
          <a:p>
            <a:pPr fontAlgn="auto">
              <a:lnSpc>
                <a:spcPts val="3000"/>
              </a:lnSpc>
              <a:defRPr/>
            </a:pPr>
            <a:r>
              <a:rPr kumimoji="0" lang="zh-TW" altLang="en-US" sz="2400" b="1" dirty="0" smtClean="0">
                <a:solidFill>
                  <a:srgbClr val="C00000"/>
                </a:solidFill>
                <a:latin typeface="Times New Roman" pitchFamily="18" charset="0"/>
                <a:ea typeface="微軟正黑體" pitchFamily="34" charset="-120"/>
                <a:cs typeface="Times New Roman" pitchFamily="18" charset="0"/>
              </a:rPr>
              <a:t>五、</a:t>
            </a:r>
            <a:r>
              <a:rPr kumimoji="0" lang="zh-TW" altLang="en-US" sz="2400" b="1" dirty="0">
                <a:solidFill>
                  <a:srgbClr val="C00000"/>
                </a:solidFill>
                <a:latin typeface="Times New Roman" pitchFamily="18" charset="0"/>
                <a:ea typeface="微軟正黑體" pitchFamily="34" charset="-120"/>
                <a:cs typeface="Times New Roman" pitchFamily="18" charset="0"/>
              </a:rPr>
              <a:t>嘉義縣板陶窯文化發展協會</a:t>
            </a:r>
            <a:endParaRPr kumimoji="0" lang="en-US" altLang="zh-TW" sz="2400" b="1" dirty="0">
              <a:solidFill>
                <a:srgbClr val="C00000"/>
              </a:solidFill>
              <a:latin typeface="Times New Roman" pitchFamily="18" charset="0"/>
              <a:ea typeface="微軟正黑體" pitchFamily="34" charset="-120"/>
              <a:cs typeface="Times New Roman" pitchFamily="18" charset="0"/>
            </a:endParaRPr>
          </a:p>
          <a:p>
            <a:pPr marL="342900" indent="-342900" fontAlgn="auto">
              <a:lnSpc>
                <a:spcPts val="3000"/>
              </a:lnSpc>
              <a:buFont typeface="Arial" pitchFamily="34" charset="0"/>
              <a:buChar char="•"/>
              <a:defRPr/>
            </a:pPr>
            <a:r>
              <a:rPr kumimoji="0" lang="zh-TW" altLang="en-US" sz="2000" b="1" dirty="0">
                <a:latin typeface="Times New Roman" pitchFamily="18" charset="0"/>
                <a:ea typeface="微軟正黑體" pitchFamily="34" charset="-120"/>
                <a:cs typeface="Times New Roman" pitchFamily="18" charset="0"/>
              </a:rPr>
              <a:t>關注領域</a:t>
            </a:r>
            <a:r>
              <a:rPr kumimoji="0" lang="zh-TW" altLang="en-US" sz="2000" dirty="0">
                <a:latin typeface="Times New Roman" pitchFamily="18" charset="0"/>
                <a:ea typeface="微軟正黑體" pitchFamily="34" charset="-120"/>
                <a:cs typeface="Times New Roman" pitchFamily="18" charset="0"/>
              </a:rPr>
              <a:t>：</a:t>
            </a:r>
            <a:r>
              <a:rPr kumimoji="0" lang="zh-TW" altLang="en-US" dirty="0">
                <a:latin typeface="Times New Roman" pitchFamily="18" charset="0"/>
                <a:ea typeface="微軟正黑體" pitchFamily="34" charset="-120"/>
                <a:cs typeface="Times New Roman" pitchFamily="18" charset="0"/>
              </a:rPr>
              <a:t>工藝保存．社區營造</a:t>
            </a:r>
            <a:endParaRPr kumimoji="0" lang="en-US" altLang="zh-TW" dirty="0">
              <a:latin typeface="Times New Roman" pitchFamily="18" charset="0"/>
              <a:ea typeface="微軟正黑體" pitchFamily="34" charset="-120"/>
              <a:cs typeface="Times New Roman" pitchFamily="18" charset="0"/>
            </a:endParaRPr>
          </a:p>
          <a:p>
            <a:pPr marL="342900" indent="-342900">
              <a:lnSpc>
                <a:spcPts val="3000"/>
              </a:lnSpc>
              <a:buFont typeface="Arial" pitchFamily="34" charset="0"/>
              <a:buChar char="•"/>
              <a:defRPr/>
            </a:pPr>
            <a:r>
              <a:rPr kumimoji="0" lang="zh-TW" altLang="en-US" sz="2000" b="1" dirty="0">
                <a:latin typeface="Times New Roman" pitchFamily="18" charset="0"/>
                <a:ea typeface="微軟正黑體" pitchFamily="34" charset="-120"/>
                <a:cs typeface="Times New Roman" pitchFamily="18" charset="0"/>
              </a:rPr>
              <a:t>願景</a:t>
            </a:r>
            <a:r>
              <a:rPr kumimoji="0" lang="zh-TW" altLang="en-US" sz="2000" dirty="0">
                <a:latin typeface="Times New Roman" pitchFamily="18" charset="0"/>
                <a:ea typeface="微軟正黑體" pitchFamily="34" charset="-120"/>
                <a:cs typeface="Times New Roman" pitchFamily="18" charset="0"/>
              </a:rPr>
              <a:t>：</a:t>
            </a:r>
            <a:r>
              <a:rPr lang="zh-TW" altLang="en-US" dirty="0">
                <a:latin typeface="Times New Roman" pitchFamily="18" charset="0"/>
                <a:ea typeface="微軟正黑體" pitchFamily="34" charset="-120"/>
                <a:cs typeface="Times New Roman" pitchFamily="18" charset="0"/>
              </a:rPr>
              <a:t>打造「剪粘藝術村」</a:t>
            </a:r>
            <a:endParaRPr lang="en-US" altLang="zh-TW" dirty="0">
              <a:latin typeface="Times New Roman" pitchFamily="18" charset="0"/>
              <a:ea typeface="微軟正黑體" pitchFamily="34" charset="-120"/>
              <a:cs typeface="Times New Roman" pitchFamily="18" charset="0"/>
            </a:endParaRPr>
          </a:p>
          <a:p>
            <a:pPr marL="342900" indent="-342900">
              <a:lnSpc>
                <a:spcPts val="3000"/>
              </a:lnSpc>
              <a:buFont typeface="Arial" pitchFamily="34" charset="0"/>
              <a:buChar char="•"/>
              <a:defRPr/>
            </a:pPr>
            <a:endParaRPr lang="en-US" altLang="zh-TW" sz="2000" b="1" dirty="0">
              <a:latin typeface="Times New Roman" pitchFamily="18" charset="0"/>
              <a:ea typeface="微軟正黑體" pitchFamily="34" charset="-120"/>
              <a:cs typeface="Times New Roman" pitchFamily="18" charset="0"/>
            </a:endParaRPr>
          </a:p>
          <a:p>
            <a:pPr marL="342900" indent="-342900">
              <a:lnSpc>
                <a:spcPts val="3000"/>
              </a:lnSpc>
              <a:buFont typeface="Arial" pitchFamily="34" charset="0"/>
              <a:buChar char="•"/>
              <a:defRPr/>
            </a:pPr>
            <a:r>
              <a:rPr lang="zh-TW" altLang="en-US" sz="2000" b="1" dirty="0">
                <a:latin typeface="Times New Roman" pitchFamily="18" charset="0"/>
                <a:ea typeface="微軟正黑體" pitchFamily="34" charset="-120"/>
                <a:cs typeface="Times New Roman" pitchFamily="18" charset="0"/>
              </a:rPr>
              <a:t>組織介紹：</a:t>
            </a:r>
            <a:endParaRPr lang="en-US" altLang="zh-TW" sz="2000" b="1" dirty="0">
              <a:latin typeface="Times New Roman" pitchFamily="18" charset="0"/>
              <a:ea typeface="微軟正黑體" pitchFamily="34" charset="-120"/>
              <a:cs typeface="Times New Roman" pitchFamily="18" charset="0"/>
            </a:endParaRPr>
          </a:p>
          <a:p>
            <a:pPr marL="365125">
              <a:lnSpc>
                <a:spcPts val="3000"/>
              </a:lnSpc>
              <a:defRPr/>
            </a:pPr>
            <a:r>
              <a:rPr lang="zh-TW" altLang="zh-TW" dirty="0">
                <a:latin typeface="Times New Roman" pitchFamily="18" charset="0"/>
                <a:ea typeface="微軟正黑體" pitchFamily="34" charset="-120"/>
                <a:cs typeface="Times New Roman" pitchFamily="18" charset="0"/>
              </a:rPr>
              <a:t>為延續</a:t>
            </a:r>
            <a:r>
              <a:rPr lang="zh-TW" altLang="en-US" dirty="0">
                <a:latin typeface="Times New Roman" pitchFamily="18" charset="0"/>
                <a:ea typeface="微軟正黑體" pitchFamily="34" charset="-120"/>
                <a:cs typeface="Times New Roman" pitchFamily="18" charset="0"/>
              </a:rPr>
              <a:t>「交趾陶」</a:t>
            </a:r>
            <a:r>
              <a:rPr lang="zh-TW" altLang="zh-TW" dirty="0">
                <a:latin typeface="Times New Roman" pitchFamily="18" charset="0"/>
                <a:ea typeface="微軟正黑體" pitchFamily="34" charset="-120"/>
                <a:cs typeface="Times New Roman" pitchFamily="18" charset="0"/>
              </a:rPr>
              <a:t>傳統工藝，成立板陶窯，園區設有展覽館、體驗工坊、板陶屋餐廳及東方古典園林造景，結合嘉南平原田野風光，打造交趾剪黏的工藝殿堂。</a:t>
            </a:r>
            <a:endParaRPr kumimoji="0" lang="en-US" altLang="zh-TW" b="1" dirty="0">
              <a:latin typeface="Times New Roman" pitchFamily="18" charset="0"/>
              <a:ea typeface="微軟正黑體" pitchFamily="34" charset="-120"/>
              <a:cs typeface="Times New Roman" pitchFamily="18" charset="0"/>
            </a:endParaRPr>
          </a:p>
          <a:p>
            <a:pPr marL="342900" indent="-342900">
              <a:lnSpc>
                <a:spcPts val="3000"/>
              </a:lnSpc>
              <a:buFont typeface="Arial" pitchFamily="34" charset="0"/>
              <a:buChar char="•"/>
              <a:defRPr/>
            </a:pPr>
            <a:endParaRPr kumimoji="0" lang="en-US" altLang="zh-TW" sz="2000" b="1" dirty="0">
              <a:latin typeface="Times New Roman" pitchFamily="18" charset="0"/>
              <a:ea typeface="微軟正黑體" pitchFamily="34" charset="-120"/>
              <a:cs typeface="Times New Roman" pitchFamily="18" charset="0"/>
            </a:endParaRPr>
          </a:p>
          <a:p>
            <a:pPr marL="342900" indent="-342900">
              <a:lnSpc>
                <a:spcPts val="3000"/>
              </a:lnSpc>
              <a:buFont typeface="Arial" pitchFamily="34" charset="0"/>
              <a:buChar char="•"/>
              <a:defRPr/>
            </a:pPr>
            <a:r>
              <a:rPr kumimoji="0" lang="zh-TW" altLang="en-US" sz="2000" b="1" dirty="0">
                <a:latin typeface="Times New Roman" pitchFamily="18" charset="0"/>
                <a:ea typeface="微軟正黑體" pitchFamily="34" charset="-120"/>
                <a:cs typeface="Times New Roman" pitchFamily="18" charset="0"/>
              </a:rPr>
              <a:t>服務項目：</a:t>
            </a:r>
            <a:endParaRPr lang="en-US" altLang="zh-TW" sz="2000" b="1" dirty="0">
              <a:latin typeface="Times New Roman" pitchFamily="18" charset="0"/>
              <a:ea typeface="微軟正黑體" pitchFamily="34" charset="-120"/>
              <a:cs typeface="Times New Roman" pitchFamily="18" charset="0"/>
            </a:endParaRPr>
          </a:p>
          <a:p>
            <a:pPr marL="361950" indent="-177800">
              <a:lnSpc>
                <a:spcPts val="3000"/>
              </a:lnSpc>
              <a:buFontTx/>
              <a:buChar char="-"/>
              <a:defRPr/>
            </a:pPr>
            <a:r>
              <a:rPr lang="zh-TW" altLang="en-US" dirty="0">
                <a:latin typeface="Times New Roman" pitchFamily="18" charset="0"/>
                <a:ea typeface="微軟正黑體" pitchFamily="34" charset="-120"/>
                <a:cs typeface="Times New Roman" pitchFamily="18" charset="0"/>
              </a:rPr>
              <a:t>推動傳統工藝，挹注美感教育及改善社區環境景觀。</a:t>
            </a:r>
            <a:endParaRPr lang="en-US" altLang="zh-TW" dirty="0">
              <a:latin typeface="Times New Roman" pitchFamily="18" charset="0"/>
              <a:ea typeface="微軟正黑體" pitchFamily="34" charset="-120"/>
              <a:cs typeface="Times New Roman" pitchFamily="18" charset="0"/>
            </a:endParaRPr>
          </a:p>
          <a:p>
            <a:pPr marL="361950" indent="-177800">
              <a:lnSpc>
                <a:spcPts val="3000"/>
              </a:lnSpc>
              <a:buFontTx/>
              <a:buChar char="-"/>
              <a:defRPr/>
            </a:pPr>
            <a:r>
              <a:rPr lang="zh-TW" altLang="en-US" dirty="0">
                <a:latin typeface="Times New Roman" pitchFamily="18" charset="0"/>
                <a:ea typeface="微軟正黑體" pitchFamily="34" charset="-120"/>
                <a:cs typeface="Times New Roman" pitchFamily="18" charset="0"/>
              </a:rPr>
              <a:t>扭轉傳統工藝新風貌，形塑社區產業，帶動青年返鄉。</a:t>
            </a:r>
            <a:endParaRPr lang="en-US" altLang="zh-TW" dirty="0">
              <a:latin typeface="Times New Roman" pitchFamily="18" charset="0"/>
              <a:ea typeface="微軟正黑體" pitchFamily="34" charset="-120"/>
              <a:cs typeface="Times New Roman" pitchFamily="18" charset="0"/>
            </a:endParaRPr>
          </a:p>
          <a:p>
            <a:pPr marL="361950" indent="-177800">
              <a:lnSpc>
                <a:spcPts val="3000"/>
              </a:lnSpc>
              <a:buFontTx/>
              <a:buChar char="-"/>
              <a:defRPr/>
            </a:pPr>
            <a:r>
              <a:rPr lang="zh-TW" altLang="en-US" dirty="0">
                <a:latin typeface="Times New Roman" pitchFamily="18" charset="0"/>
                <a:ea typeface="微軟正黑體" pitchFamily="34" charset="-120"/>
                <a:cs typeface="Times New Roman" pitchFamily="18" charset="0"/>
              </a:rPr>
              <a:t>結合傳統與現代，剪粘與交趾陶藝術介入公共空間。</a:t>
            </a:r>
            <a:endParaRPr lang="en-US" altLang="zh-TW" dirty="0">
              <a:latin typeface="Times New Roman" pitchFamily="18" charset="0"/>
              <a:ea typeface="微軟正黑體" pitchFamily="34" charset="-120"/>
              <a:cs typeface="Times New Roman" pitchFamily="18" charset="0"/>
            </a:endParaRPr>
          </a:p>
          <a:p>
            <a:pPr marL="361950" indent="-177800">
              <a:lnSpc>
                <a:spcPts val="3000"/>
              </a:lnSpc>
              <a:buFontTx/>
              <a:buChar char="-"/>
              <a:defRPr/>
            </a:pPr>
            <a:r>
              <a:rPr lang="zh-TW" altLang="en-US" dirty="0">
                <a:latin typeface="Times New Roman" pitchFamily="18" charset="0"/>
                <a:ea typeface="微軟正黑體" pitchFamily="34" charset="-120"/>
                <a:cs typeface="Times New Roman" pitchFamily="18" charset="0"/>
              </a:rPr>
              <a:t>形塑新港交趾鄉、剪粘村意象，成就「板頭剪粘藝術村」。</a:t>
            </a:r>
            <a:endParaRPr kumimoji="0" lang="en-US" altLang="zh-TW" b="1" dirty="0">
              <a:latin typeface="Times New Roman" pitchFamily="18" charset="0"/>
              <a:ea typeface="微軟正黑體" pitchFamily="34" charset="-120"/>
              <a:cs typeface="Times New Roman" pitchFamily="18" charset="0"/>
            </a:endParaRPr>
          </a:p>
        </p:txBody>
      </p:sp>
      <p:pic>
        <p:nvPicPr>
          <p:cNvPr id="31751" name="Picture 10" descr="https://farm6.staticflickr.com/5349/9503683888_3fbab21ed4_o.jpg">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b="8707"/>
          <a:stretch>
            <a:fillRect/>
          </a:stretch>
        </p:blipFill>
        <p:spPr bwMode="auto">
          <a:xfrm>
            <a:off x="6626225" y="4714539"/>
            <a:ext cx="233045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2" descr="摸蛤仔兼洗褲"/>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7838" y="2465537"/>
            <a:ext cx="2128837"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8" descr="https://sp2.yimg.com/ib/th?id=HN.608021039707325346&amp;pid=1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8188" y="1116162"/>
            <a:ext cx="180975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2"/>
          <p:cNvPicPr>
            <a:picLocks noChangeAspect="1" noChangeArrowheads="1"/>
          </p:cNvPicPr>
          <p:nvPr/>
        </p:nvPicPr>
        <p:blipFill>
          <a:blip r:embed="rId7">
            <a:extLst>
              <a:ext uri="{28A0092B-C50C-407E-A947-70E740481C1C}">
                <a14:useLocalDpi xmlns:a14="http://schemas.microsoft.com/office/drawing/2010/main" val="0"/>
              </a:ext>
            </a:extLst>
          </a:blip>
          <a:srcRect l="16907" t="24544" r="70636" b="67833"/>
          <a:stretch>
            <a:fillRect/>
          </a:stretch>
        </p:blipFill>
        <p:spPr bwMode="auto">
          <a:xfrm>
            <a:off x="4932363" y="1385242"/>
            <a:ext cx="2024062" cy="811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文字方塊 10"/>
          <p:cNvSpPr txBox="1"/>
          <p:nvPr/>
        </p:nvSpPr>
        <p:spPr>
          <a:xfrm>
            <a:off x="7839939" y="6227426"/>
            <a:ext cx="777949" cy="369332"/>
          </a:xfrm>
          <a:prstGeom prst="rect">
            <a:avLst/>
          </a:prstGeom>
          <a:noFill/>
        </p:spPr>
        <p:txBody>
          <a:bodyPr wrap="square" rtlCol="0">
            <a:spAutoFit/>
          </a:bodyPr>
          <a:lstStyle/>
          <a:p>
            <a:r>
              <a:rPr lang="en-US" altLang="zh-TW" dirty="0" smtClean="0"/>
              <a:t>(</a:t>
            </a:r>
            <a:r>
              <a:rPr lang="zh-TW" altLang="en-US" dirty="0" smtClean="0"/>
              <a:t>案例</a:t>
            </a:r>
            <a:r>
              <a:rPr lang="en-US" altLang="zh-TW" dirty="0" smtClean="0"/>
              <a:t>)</a:t>
            </a:r>
            <a:endParaRPr lang="zh-TW"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CF8FCB6E-7E74-4879-84FD-30885C8A3279}" type="slidenum">
              <a:rPr kumimoji="0" lang="zh-TW" altLang="en-US" smtClean="0"/>
              <a:pPr eaLnBrk="1" hangingPunct="1"/>
              <a:t>25</a:t>
            </a:fld>
            <a:endParaRPr kumimoji="0" lang="zh-TW" altLang="en-US" smtClean="0"/>
          </a:p>
        </p:txBody>
      </p:sp>
      <p:sp>
        <p:nvSpPr>
          <p:cNvPr id="3" name="矩形 2"/>
          <p:cNvSpPr/>
          <p:nvPr/>
        </p:nvSpPr>
        <p:spPr>
          <a:xfrm>
            <a:off x="1709738" y="2060575"/>
            <a:ext cx="5724525" cy="2530475"/>
          </a:xfrm>
          <a:prstGeom prst="rect">
            <a:avLst/>
          </a:prstGeom>
        </p:spPr>
        <p:txBody>
          <a:bodyPr wrap="none">
            <a:spAutoFit/>
          </a:bodyPr>
          <a:lstStyle/>
          <a:p>
            <a:pPr algn="ctr">
              <a:spcBef>
                <a:spcPct val="20000"/>
              </a:spcBef>
              <a:defRPr/>
            </a:pPr>
            <a:r>
              <a:rPr kumimoji="0" lang="zh-TW" altLang="en-US" sz="7200" b="1" dirty="0">
                <a:solidFill>
                  <a:srgbClr val="660066"/>
                </a:solidFill>
                <a:latin typeface="+mn-ea"/>
                <a:ea typeface="+mn-ea"/>
              </a:rPr>
              <a:t>參、照顧服務</a:t>
            </a:r>
            <a:endParaRPr kumimoji="0" lang="en-US" altLang="zh-TW" sz="7200" b="1" dirty="0">
              <a:solidFill>
                <a:srgbClr val="660066"/>
              </a:solidFill>
              <a:latin typeface="+mn-ea"/>
              <a:ea typeface="+mn-ea"/>
            </a:endParaRPr>
          </a:p>
          <a:p>
            <a:pPr algn="ctr">
              <a:spcBef>
                <a:spcPct val="20000"/>
              </a:spcBef>
              <a:defRPr/>
            </a:pPr>
            <a:r>
              <a:rPr kumimoji="0" lang="zh-TW" altLang="en-US" sz="7200" b="1" dirty="0">
                <a:solidFill>
                  <a:srgbClr val="660066"/>
                </a:solidFill>
                <a:latin typeface="+mn-ea"/>
                <a:ea typeface="+mn-ea"/>
              </a:rPr>
              <a:t>與社會企業</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編號版面配置區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6AB04B32-06F6-435E-8144-B57FCCB2FFF8}" type="slidenum">
              <a:rPr kumimoji="0" lang="zh-TW" altLang="en-US" smtClean="0"/>
              <a:pPr eaLnBrk="1" hangingPunct="1"/>
              <a:t>26</a:t>
            </a:fld>
            <a:endParaRPr kumimoji="0" lang="zh-TW" altLang="en-US" smtClean="0"/>
          </a:p>
        </p:txBody>
      </p:sp>
      <p:sp>
        <p:nvSpPr>
          <p:cNvPr id="33795" name="矩形 2"/>
          <p:cNvSpPr>
            <a:spLocks noChangeArrowheads="1"/>
          </p:cNvSpPr>
          <p:nvPr/>
        </p:nvSpPr>
        <p:spPr bwMode="auto">
          <a:xfrm>
            <a:off x="631652" y="620688"/>
            <a:ext cx="5905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3200" b="1" dirty="0">
                <a:solidFill>
                  <a:srgbClr val="0000FF"/>
                </a:solidFill>
                <a:latin typeface="微軟正黑體" pitchFamily="34" charset="-120"/>
                <a:ea typeface="微軟正黑體" pitchFamily="34" charset="-120"/>
              </a:rPr>
              <a:t>一、我國長期照顧發展概況</a:t>
            </a:r>
            <a:r>
              <a:rPr lang="en-US" altLang="zh-TW" sz="3200" b="1" dirty="0">
                <a:solidFill>
                  <a:srgbClr val="0000FF"/>
                </a:solidFill>
                <a:latin typeface="微軟正黑體" pitchFamily="34" charset="-120"/>
                <a:ea typeface="微軟正黑體" pitchFamily="34" charset="-120"/>
              </a:rPr>
              <a:t>(1/3)</a:t>
            </a:r>
            <a:endParaRPr lang="zh-TW" altLang="en-US" sz="3200" b="1" dirty="0">
              <a:solidFill>
                <a:srgbClr val="0000FF"/>
              </a:solidFill>
              <a:latin typeface="微軟正黑體" pitchFamily="34" charset="-120"/>
              <a:ea typeface="微軟正黑體" pitchFamily="34" charset="-120"/>
            </a:endParaRPr>
          </a:p>
        </p:txBody>
      </p:sp>
      <p:graphicFrame>
        <p:nvGraphicFramePr>
          <p:cNvPr id="6" name="資料庫圖表 5"/>
          <p:cNvGraphicFramePr/>
          <p:nvPr>
            <p:extLst>
              <p:ext uri="{D42A27DB-BD31-4B8C-83A1-F6EECF244321}">
                <p14:modId xmlns:p14="http://schemas.microsoft.com/office/powerpoint/2010/main" val="3623968925"/>
              </p:ext>
            </p:extLst>
          </p:nvPr>
        </p:nvGraphicFramePr>
        <p:xfrm>
          <a:off x="395536" y="1196975"/>
          <a:ext cx="8280920" cy="5328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投影片編號版面配置區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60D4D820-612E-4853-AD3C-E93E79A3BBDD}" type="slidenum">
              <a:rPr kumimoji="0" lang="zh-TW" altLang="en-US" smtClean="0"/>
              <a:pPr eaLnBrk="1" hangingPunct="1"/>
              <a:t>27</a:t>
            </a:fld>
            <a:endParaRPr kumimoji="0" lang="zh-TW" altLang="en-US" smtClean="0"/>
          </a:p>
        </p:txBody>
      </p:sp>
      <p:sp>
        <p:nvSpPr>
          <p:cNvPr id="34820" name="矩形 4"/>
          <p:cNvSpPr>
            <a:spLocks noChangeArrowheads="1"/>
          </p:cNvSpPr>
          <p:nvPr/>
        </p:nvSpPr>
        <p:spPr bwMode="auto">
          <a:xfrm>
            <a:off x="611188" y="1052736"/>
            <a:ext cx="5905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3200" b="1" dirty="0">
                <a:solidFill>
                  <a:srgbClr val="0000FF"/>
                </a:solidFill>
                <a:latin typeface="微軟正黑體" pitchFamily="34" charset="-120"/>
                <a:ea typeface="微軟正黑體" pitchFamily="34" charset="-120"/>
              </a:rPr>
              <a:t>一、我國長期照顧發展概況</a:t>
            </a:r>
            <a:r>
              <a:rPr lang="en-US" altLang="zh-TW" sz="3200" b="1" dirty="0">
                <a:solidFill>
                  <a:srgbClr val="0000FF"/>
                </a:solidFill>
                <a:latin typeface="微軟正黑體" pitchFamily="34" charset="-120"/>
                <a:ea typeface="微軟正黑體" pitchFamily="34" charset="-120"/>
              </a:rPr>
              <a:t>(2/3</a:t>
            </a:r>
            <a:r>
              <a:rPr lang="en-US" altLang="zh-TW" sz="2800" b="1" dirty="0">
                <a:solidFill>
                  <a:srgbClr val="0000FF"/>
                </a:solidFill>
                <a:latin typeface="微軟正黑體" pitchFamily="34" charset="-120"/>
                <a:ea typeface="微軟正黑體" pitchFamily="34" charset="-120"/>
              </a:rPr>
              <a:t>)</a:t>
            </a:r>
            <a:endParaRPr lang="zh-TW" altLang="en-US" sz="2800" b="1" dirty="0">
              <a:solidFill>
                <a:srgbClr val="0000FF"/>
              </a:solidFill>
              <a:latin typeface="微軟正黑體" pitchFamily="34" charset="-120"/>
              <a:ea typeface="微軟正黑體" pitchFamily="34" charset="-120"/>
            </a:endParaRPr>
          </a:p>
        </p:txBody>
      </p:sp>
      <p:graphicFrame>
        <p:nvGraphicFramePr>
          <p:cNvPr id="10" name="資料庫圖表 9"/>
          <p:cNvGraphicFramePr/>
          <p:nvPr>
            <p:extLst>
              <p:ext uri="{D42A27DB-BD31-4B8C-83A1-F6EECF244321}">
                <p14:modId xmlns:p14="http://schemas.microsoft.com/office/powerpoint/2010/main" val="1166747936"/>
              </p:ext>
            </p:extLst>
          </p:nvPr>
        </p:nvGraphicFramePr>
        <p:xfrm>
          <a:off x="395536" y="1781175"/>
          <a:ext cx="8064896"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投影片編號版面配置區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BC238417-BD8D-43A0-ADFB-EBCA6819DBB2}" type="slidenum">
              <a:rPr kumimoji="0" lang="zh-TW" altLang="en-US" smtClean="0"/>
              <a:pPr eaLnBrk="1" hangingPunct="1"/>
              <a:t>28</a:t>
            </a:fld>
            <a:endParaRPr kumimoji="0" lang="zh-TW" altLang="en-US" smtClean="0"/>
          </a:p>
        </p:txBody>
      </p:sp>
      <p:sp>
        <p:nvSpPr>
          <p:cNvPr id="35844" name="矩形 4"/>
          <p:cNvSpPr>
            <a:spLocks noChangeArrowheads="1"/>
          </p:cNvSpPr>
          <p:nvPr/>
        </p:nvSpPr>
        <p:spPr bwMode="auto">
          <a:xfrm>
            <a:off x="611188" y="1209676"/>
            <a:ext cx="6048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3200" b="1" dirty="0">
                <a:solidFill>
                  <a:srgbClr val="0000FF"/>
                </a:solidFill>
                <a:latin typeface="微軟正黑體" pitchFamily="34" charset="-120"/>
                <a:ea typeface="微軟正黑體" pitchFamily="34" charset="-120"/>
              </a:rPr>
              <a:t>一、我國長期照顧發展概況</a:t>
            </a:r>
            <a:r>
              <a:rPr lang="en-US" altLang="zh-TW" sz="3200" b="1" dirty="0">
                <a:solidFill>
                  <a:srgbClr val="0000FF"/>
                </a:solidFill>
                <a:latin typeface="微軟正黑體" pitchFamily="34" charset="-120"/>
                <a:ea typeface="微軟正黑體" pitchFamily="34" charset="-120"/>
              </a:rPr>
              <a:t>(3/3)</a:t>
            </a:r>
            <a:endParaRPr lang="zh-TW" altLang="en-US" sz="3200" b="1" dirty="0">
              <a:solidFill>
                <a:srgbClr val="0000FF"/>
              </a:solidFill>
              <a:latin typeface="微軟正黑體" pitchFamily="34" charset="-120"/>
              <a:ea typeface="微軟正黑體" pitchFamily="34" charset="-120"/>
            </a:endParaRPr>
          </a:p>
        </p:txBody>
      </p:sp>
      <p:graphicFrame>
        <p:nvGraphicFramePr>
          <p:cNvPr id="7" name="資料庫圖表 6"/>
          <p:cNvGraphicFramePr/>
          <p:nvPr>
            <p:extLst>
              <p:ext uri="{D42A27DB-BD31-4B8C-83A1-F6EECF244321}">
                <p14:modId xmlns:p14="http://schemas.microsoft.com/office/powerpoint/2010/main" val="408293979"/>
              </p:ext>
            </p:extLst>
          </p:nvPr>
        </p:nvGraphicFramePr>
        <p:xfrm>
          <a:off x="395536" y="1781175"/>
          <a:ext cx="8064896"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編號版面配置區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80E2839E-66F3-4C2F-9715-242E9921159C}" type="slidenum">
              <a:rPr kumimoji="0" lang="zh-TW" altLang="en-US" smtClean="0"/>
              <a:pPr eaLnBrk="1" hangingPunct="1"/>
              <a:t>29</a:t>
            </a:fld>
            <a:endParaRPr kumimoji="0" lang="zh-TW" altLang="en-US" smtClean="0"/>
          </a:p>
        </p:txBody>
      </p:sp>
      <p:grpSp>
        <p:nvGrpSpPr>
          <p:cNvPr id="5" name="群組 4"/>
          <p:cNvGrpSpPr>
            <a:grpSpLocks/>
          </p:cNvGrpSpPr>
          <p:nvPr/>
        </p:nvGrpSpPr>
        <p:grpSpPr bwMode="auto">
          <a:xfrm>
            <a:off x="5364163" y="1412875"/>
            <a:ext cx="3844925" cy="4240213"/>
            <a:chOff x="8946185" y="1470988"/>
            <a:chExt cx="5127625" cy="4240450"/>
          </a:xfrm>
        </p:grpSpPr>
        <p:pic>
          <p:nvPicPr>
            <p:cNvPr id="36880"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60884">
              <a:off x="9469189" y="2767159"/>
              <a:ext cx="3839552" cy="294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6185" y="1470988"/>
              <a:ext cx="5127625"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8" name="資料庫圖表 7"/>
          <p:cNvGraphicFramePr/>
          <p:nvPr>
            <p:extLst>
              <p:ext uri="{D42A27DB-BD31-4B8C-83A1-F6EECF244321}">
                <p14:modId xmlns:p14="http://schemas.microsoft.com/office/powerpoint/2010/main" val="1939292990"/>
              </p:ext>
            </p:extLst>
          </p:nvPr>
        </p:nvGraphicFramePr>
        <p:xfrm>
          <a:off x="971550" y="1199749"/>
          <a:ext cx="4248472" cy="1163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資料庫圖表 8"/>
          <p:cNvGraphicFramePr/>
          <p:nvPr>
            <p:extLst>
              <p:ext uri="{D42A27DB-BD31-4B8C-83A1-F6EECF244321}">
                <p14:modId xmlns:p14="http://schemas.microsoft.com/office/powerpoint/2010/main" val="301528633"/>
              </p:ext>
            </p:extLst>
          </p:nvPr>
        </p:nvGraphicFramePr>
        <p:xfrm>
          <a:off x="-8062" y="1499638"/>
          <a:ext cx="5340996" cy="5760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11" name="直線單箭頭接點 10"/>
          <p:cNvCxnSpPr/>
          <p:nvPr/>
        </p:nvCxnSpPr>
        <p:spPr>
          <a:xfrm flipH="1">
            <a:off x="395238" y="2795261"/>
            <a:ext cx="57626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flipH="1">
            <a:off x="971500" y="2795261"/>
            <a:ext cx="5762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flipH="1">
            <a:off x="1547763" y="2795261"/>
            <a:ext cx="295275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flipH="1">
            <a:off x="4500513" y="2774624"/>
            <a:ext cx="863600" cy="0"/>
          </a:xfrm>
          <a:prstGeom prst="straightConnector1">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graphicFrame>
        <p:nvGraphicFramePr>
          <p:cNvPr id="20" name="資料庫圖表 19"/>
          <p:cNvGraphicFramePr/>
          <p:nvPr>
            <p:extLst>
              <p:ext uri="{D42A27DB-BD31-4B8C-83A1-F6EECF244321}">
                <p14:modId xmlns:p14="http://schemas.microsoft.com/office/powerpoint/2010/main" val="3171514584"/>
              </p:ext>
            </p:extLst>
          </p:nvPr>
        </p:nvGraphicFramePr>
        <p:xfrm>
          <a:off x="238772" y="3031783"/>
          <a:ext cx="5125266" cy="70010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21" name="資料庫圖表 20"/>
          <p:cNvGraphicFramePr/>
          <p:nvPr>
            <p:extLst>
              <p:ext uri="{D42A27DB-BD31-4B8C-83A1-F6EECF244321}">
                <p14:modId xmlns:p14="http://schemas.microsoft.com/office/powerpoint/2010/main" val="132623871"/>
              </p:ext>
            </p:extLst>
          </p:nvPr>
        </p:nvGraphicFramePr>
        <p:xfrm>
          <a:off x="179462" y="3803894"/>
          <a:ext cx="5400600" cy="1512168"/>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cxnSp>
        <p:nvCxnSpPr>
          <p:cNvPr id="22" name="直線單箭頭接點 21"/>
          <p:cNvCxnSpPr/>
          <p:nvPr/>
        </p:nvCxnSpPr>
        <p:spPr>
          <a:xfrm flipH="1">
            <a:off x="238075" y="5676574"/>
            <a:ext cx="2620963"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flipH="1">
            <a:off x="2859038" y="5676574"/>
            <a:ext cx="2619375"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標題 1"/>
          <p:cNvSpPr>
            <a:spLocks noGrp="1"/>
          </p:cNvSpPr>
          <p:nvPr>
            <p:ph type="title"/>
          </p:nvPr>
        </p:nvSpPr>
        <p:spPr>
          <a:xfrm>
            <a:off x="301650" y="404664"/>
            <a:ext cx="5444976" cy="803275"/>
          </a:xfrm>
        </p:spPr>
        <p:txBody>
          <a:bodyPr>
            <a:noAutofit/>
          </a:bodyPr>
          <a:lstStyle/>
          <a:p>
            <a:pPr algn="ctr">
              <a:defRPr/>
            </a:pPr>
            <a:r>
              <a:rPr lang="zh-TW" altLang="en-US" dirty="0">
                <a:solidFill>
                  <a:srgbClr val="0000FF"/>
                </a:solidFill>
                <a:latin typeface="微軟正黑體" pitchFamily="34" charset="-120"/>
              </a:rPr>
              <a:t>二、</a:t>
            </a:r>
            <a:r>
              <a:rPr lang="zh-TW" altLang="en-US" dirty="0" smtClean="0">
                <a:solidFill>
                  <a:srgbClr val="0000FF"/>
                </a:solidFill>
                <a:latin typeface="微軟正黑體" panose="020B0604030504040204" pitchFamily="34" charset="-120"/>
              </a:rPr>
              <a:t>我國健康照護體系</a:t>
            </a:r>
            <a:endParaRPr lang="zh-TW" altLang="en-US" dirty="0">
              <a:solidFill>
                <a:srgbClr val="0000FF"/>
              </a:solidFill>
              <a:latin typeface="微軟正黑體" panose="020B0604030504040204" pitchFamily="34" charset="-120"/>
            </a:endParaRPr>
          </a:p>
        </p:txBody>
      </p:sp>
      <p:graphicFrame>
        <p:nvGraphicFramePr>
          <p:cNvPr id="26" name="資料庫圖表 25"/>
          <p:cNvGraphicFramePr/>
          <p:nvPr>
            <p:extLst>
              <p:ext uri="{D42A27DB-BD31-4B8C-83A1-F6EECF244321}">
                <p14:modId xmlns:p14="http://schemas.microsoft.com/office/powerpoint/2010/main" val="2775755731"/>
              </p:ext>
            </p:extLst>
          </p:nvPr>
        </p:nvGraphicFramePr>
        <p:xfrm>
          <a:off x="971550" y="5820118"/>
          <a:ext cx="3960440" cy="792088"/>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編號版面配置區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096E328D-6D91-4336-813A-6C26409F025E}" type="slidenum">
              <a:rPr kumimoji="0" lang="zh-TW" altLang="en-US" smtClean="0"/>
              <a:pPr eaLnBrk="1" hangingPunct="1"/>
              <a:t>3</a:t>
            </a:fld>
            <a:endParaRPr kumimoji="0" lang="zh-TW" altLang="en-US" smtClean="0"/>
          </a:p>
        </p:txBody>
      </p:sp>
      <p:sp>
        <p:nvSpPr>
          <p:cNvPr id="10243" name="矩形 4"/>
          <p:cNvSpPr>
            <a:spLocks noChangeArrowheads="1"/>
          </p:cNvSpPr>
          <p:nvPr/>
        </p:nvSpPr>
        <p:spPr bwMode="auto">
          <a:xfrm>
            <a:off x="1247775" y="2492375"/>
            <a:ext cx="66484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kumimoji="0" lang="zh-TW" altLang="en-US" sz="7200" b="1">
                <a:solidFill>
                  <a:srgbClr val="660066"/>
                </a:solidFill>
                <a:latin typeface="微軟正黑體" pitchFamily="34" charset="-120"/>
                <a:ea typeface="微軟正黑體" pitchFamily="34" charset="-120"/>
              </a:rPr>
              <a:t>壹、為甚麼會有</a:t>
            </a:r>
            <a:endParaRPr kumimoji="0" lang="en-US" altLang="zh-TW" sz="7200" b="1">
              <a:solidFill>
                <a:srgbClr val="660066"/>
              </a:solidFill>
              <a:latin typeface="微軟正黑體" pitchFamily="34" charset="-120"/>
              <a:ea typeface="微軟正黑體" pitchFamily="34" charset="-120"/>
            </a:endParaRPr>
          </a:p>
          <a:p>
            <a:pPr algn="ctr"/>
            <a:r>
              <a:rPr kumimoji="0" lang="zh-TW" altLang="en-US" sz="7200" b="1">
                <a:solidFill>
                  <a:srgbClr val="660066"/>
                </a:solidFill>
                <a:latin typeface="微軟正黑體" pitchFamily="34" charset="-120"/>
                <a:ea typeface="微軟正黑體" pitchFamily="34" charset="-120"/>
              </a:rPr>
              <a:t>社會企業</a:t>
            </a:r>
            <a:endParaRPr kumimoji="0" lang="en-US" altLang="zh-TW" sz="7200" b="1">
              <a:solidFill>
                <a:srgbClr val="660066"/>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sz="quarter" idx="1"/>
          </p:nvPr>
        </p:nvGraphicFramePr>
        <p:xfrm>
          <a:off x="457200" y="1207840"/>
          <a:ext cx="8147248" cy="5533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891" name="投影片編號版面配置區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16076591-4E72-4705-B239-7D89B8EB0F8C}" type="slidenum">
              <a:rPr kumimoji="0" lang="zh-TW" altLang="en-US" smtClean="0"/>
              <a:pPr eaLnBrk="1" hangingPunct="1"/>
              <a:t>30</a:t>
            </a:fld>
            <a:endParaRPr kumimoji="0" lang="zh-TW" altLang="en-US" smtClean="0"/>
          </a:p>
        </p:txBody>
      </p:sp>
      <p:sp>
        <p:nvSpPr>
          <p:cNvPr id="37892" name="矩形 5"/>
          <p:cNvSpPr>
            <a:spLocks noChangeArrowheads="1"/>
          </p:cNvSpPr>
          <p:nvPr/>
        </p:nvSpPr>
        <p:spPr bwMode="auto">
          <a:xfrm>
            <a:off x="585788" y="915988"/>
            <a:ext cx="68665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3600" b="1" dirty="0">
                <a:solidFill>
                  <a:srgbClr val="0000FF"/>
                </a:solidFill>
                <a:latin typeface="微軟正黑體" pitchFamily="34" charset="-120"/>
                <a:ea typeface="微軟正黑體" pitchFamily="34" charset="-120"/>
              </a:rPr>
              <a:t>三、照顧服務需求發展社會企業</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23F00604-68AE-424B-BC9E-424D1E204037}" type="slidenum">
              <a:rPr lang="zh-TW" altLang="en-US" smtClean="0"/>
              <a:pPr>
                <a:defRPr/>
              </a:pPr>
              <a:t>31</a:t>
            </a:fld>
            <a:endParaRPr lang="zh-TW" altLang="en-US" dirty="0"/>
          </a:p>
        </p:txBody>
      </p:sp>
      <p:sp>
        <p:nvSpPr>
          <p:cNvPr id="11" name="Title 1"/>
          <p:cNvSpPr>
            <a:spLocks noGrp="1"/>
          </p:cNvSpPr>
          <p:nvPr>
            <p:ph type="title"/>
          </p:nvPr>
        </p:nvSpPr>
        <p:spPr>
          <a:xfrm>
            <a:off x="755650" y="1484313"/>
            <a:ext cx="6850063" cy="1233487"/>
          </a:xfrm>
        </p:spPr>
        <p:txBody>
          <a:bodyPr/>
          <a:lstStyle/>
          <a:p>
            <a:pPr marL="571500" indent="-571500">
              <a:buClr>
                <a:srgbClr val="FF0066"/>
              </a:buClr>
              <a:buFont typeface="Wingdings" panose="05000000000000000000" pitchFamily="2" charset="2"/>
              <a:buChar char="n"/>
              <a:defRPr/>
            </a:pPr>
            <a:r>
              <a:rPr lang="zh-TW" altLang="en-US" sz="3200" dirty="0" smtClean="0">
                <a:solidFill>
                  <a:srgbClr val="FF0066"/>
                </a:solidFill>
              </a:rPr>
              <a:t>發展要素</a:t>
            </a:r>
            <a:endParaRPr lang="en-US" sz="3200" dirty="0">
              <a:solidFill>
                <a:srgbClr val="FF0066"/>
              </a:solidFill>
            </a:endParaRPr>
          </a:p>
        </p:txBody>
      </p:sp>
      <p:sp>
        <p:nvSpPr>
          <p:cNvPr id="12" name="Content Placeholder 3"/>
          <p:cNvSpPr>
            <a:spLocks noGrp="1"/>
          </p:cNvSpPr>
          <p:nvPr>
            <p:ph sz="quarter" idx="1"/>
          </p:nvPr>
        </p:nvSpPr>
        <p:spPr>
          <a:xfrm>
            <a:off x="581025" y="2997200"/>
            <a:ext cx="3743325" cy="3643313"/>
          </a:xfrm>
        </p:spPr>
        <p:txBody>
          <a:bodyPr/>
          <a:lstStyle/>
          <a:p>
            <a:pPr>
              <a:buFont typeface="Wingdings" pitchFamily="2" charset="2"/>
              <a:buChar char="n"/>
            </a:pPr>
            <a:r>
              <a:rPr lang="zh-TW" altLang="en-US" sz="2800" dirty="0" smtClean="0"/>
              <a:t>社會企業概念強化</a:t>
            </a:r>
            <a:endParaRPr lang="en-US" altLang="zh-TW" sz="2800" dirty="0" smtClean="0"/>
          </a:p>
          <a:p>
            <a:pPr>
              <a:buFont typeface="Wingdings" pitchFamily="2" charset="2"/>
              <a:buChar char="n"/>
            </a:pPr>
            <a:r>
              <a:rPr lang="zh-TW" altLang="en-US" sz="2800" dirty="0" smtClean="0"/>
              <a:t>資源連結</a:t>
            </a:r>
            <a:endParaRPr lang="en-US" altLang="zh-TW" sz="2800" dirty="0" smtClean="0"/>
          </a:p>
          <a:p>
            <a:pPr>
              <a:buFont typeface="Wingdings" pitchFamily="2" charset="2"/>
              <a:buChar char="n"/>
            </a:pPr>
            <a:r>
              <a:rPr lang="zh-TW" altLang="en-US" sz="2800" dirty="0" smtClean="0"/>
              <a:t>建立商業運作模式</a:t>
            </a:r>
            <a:endParaRPr lang="en-US" sz="2800" dirty="0" smtClean="0"/>
          </a:p>
        </p:txBody>
      </p:sp>
      <p:sp>
        <p:nvSpPr>
          <p:cNvPr id="13" name="Content Placeholder 4"/>
          <p:cNvSpPr>
            <a:spLocks noGrp="1"/>
          </p:cNvSpPr>
          <p:nvPr>
            <p:ph sz="quarter" idx="2"/>
          </p:nvPr>
        </p:nvSpPr>
        <p:spPr>
          <a:xfrm>
            <a:off x="4500563" y="2924175"/>
            <a:ext cx="3954462" cy="3717925"/>
          </a:xfrm>
        </p:spPr>
        <p:txBody>
          <a:bodyPr/>
          <a:lstStyle/>
          <a:p>
            <a:pPr>
              <a:buFont typeface="Wingdings" pitchFamily="2" charset="2"/>
              <a:buChar char="n"/>
            </a:pPr>
            <a:r>
              <a:rPr lang="zh-TW" altLang="en-US" sz="2800" smtClean="0"/>
              <a:t>人力培訓規劃</a:t>
            </a:r>
            <a:endParaRPr lang="en-US" sz="2800" smtClean="0"/>
          </a:p>
          <a:p>
            <a:pPr>
              <a:buFont typeface="Wingdings" pitchFamily="2" charset="2"/>
              <a:buChar char="n"/>
            </a:pPr>
            <a:r>
              <a:rPr lang="zh-TW" altLang="en-US" sz="2800" smtClean="0"/>
              <a:t>資源分享</a:t>
            </a:r>
            <a:endParaRPr lang="en-US" sz="2800" smtClean="0"/>
          </a:p>
          <a:p>
            <a:pPr>
              <a:buFont typeface="Wingdings" pitchFamily="2" charset="2"/>
              <a:buChar char="n"/>
            </a:pPr>
            <a:r>
              <a:rPr lang="zh-TW" altLang="en-US" sz="2800" smtClean="0"/>
              <a:t>跨域連結</a:t>
            </a:r>
            <a:endParaRPr lang="en-US" sz="2800" smtClean="0"/>
          </a:p>
        </p:txBody>
      </p:sp>
      <p:sp>
        <p:nvSpPr>
          <p:cNvPr id="14" name="Title 1"/>
          <p:cNvSpPr txBox="1">
            <a:spLocks/>
          </p:cNvSpPr>
          <p:nvPr/>
        </p:nvSpPr>
        <p:spPr>
          <a:xfrm>
            <a:off x="683568" y="469900"/>
            <a:ext cx="6850062" cy="1233488"/>
          </a:xfrm>
          <a:prstGeom prst="rect">
            <a:avLst/>
          </a:prstGeom>
        </p:spPr>
        <p:txBody>
          <a:bodyPr anchor="ctr">
            <a:normAutofit/>
          </a:bodyPr>
          <a:lstStyle>
            <a:lvl1pPr algn="l" rtl="0" eaLnBrk="0" fontAlgn="base" hangingPunct="0">
              <a:spcBef>
                <a:spcPct val="0"/>
              </a:spcBef>
              <a:spcAft>
                <a:spcPct val="0"/>
              </a:spcAft>
              <a:defRPr sz="4000" b="1" kern="1200" cap="small">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Arial" pitchFamily="34" charset="0"/>
                <a:ea typeface="微軟正黑體" pitchFamily="34" charset="-120"/>
              </a:defRPr>
            </a:lvl2pPr>
            <a:lvl3pPr algn="l" rtl="0" eaLnBrk="0" fontAlgn="base" hangingPunct="0">
              <a:spcBef>
                <a:spcPct val="0"/>
              </a:spcBef>
              <a:spcAft>
                <a:spcPct val="0"/>
              </a:spcAft>
              <a:defRPr sz="4000" b="1">
                <a:solidFill>
                  <a:schemeClr val="tx1"/>
                </a:solidFill>
                <a:latin typeface="Arial" pitchFamily="34" charset="0"/>
                <a:ea typeface="微軟正黑體" pitchFamily="34" charset="-120"/>
              </a:defRPr>
            </a:lvl3pPr>
            <a:lvl4pPr algn="l" rtl="0" eaLnBrk="0" fontAlgn="base" hangingPunct="0">
              <a:spcBef>
                <a:spcPct val="0"/>
              </a:spcBef>
              <a:spcAft>
                <a:spcPct val="0"/>
              </a:spcAft>
              <a:defRPr sz="4000" b="1">
                <a:solidFill>
                  <a:schemeClr val="tx1"/>
                </a:solidFill>
                <a:latin typeface="Arial" pitchFamily="34" charset="0"/>
                <a:ea typeface="微軟正黑體" pitchFamily="34" charset="-120"/>
              </a:defRPr>
            </a:lvl4pPr>
            <a:lvl5pPr algn="l" rtl="0" eaLnBrk="0" fontAlgn="base" hangingPunct="0">
              <a:spcBef>
                <a:spcPct val="0"/>
              </a:spcBef>
              <a:spcAft>
                <a:spcPct val="0"/>
              </a:spcAft>
              <a:defRPr sz="4000" b="1">
                <a:solidFill>
                  <a:schemeClr val="tx1"/>
                </a:solidFill>
                <a:latin typeface="Arial" pitchFamily="34" charset="0"/>
                <a:ea typeface="微軟正黑體" pitchFamily="34" charset="-120"/>
              </a:defRPr>
            </a:lvl5pPr>
            <a:lvl6pPr marL="457200" algn="l" rtl="0" fontAlgn="base">
              <a:spcBef>
                <a:spcPct val="0"/>
              </a:spcBef>
              <a:spcAft>
                <a:spcPct val="0"/>
              </a:spcAft>
              <a:defRPr sz="4000" b="1">
                <a:solidFill>
                  <a:schemeClr val="tx1"/>
                </a:solidFill>
                <a:latin typeface="Arial" pitchFamily="34" charset="0"/>
                <a:ea typeface="微軟正黑體" pitchFamily="34" charset="-120"/>
              </a:defRPr>
            </a:lvl6pPr>
            <a:lvl7pPr marL="914400" algn="l" rtl="0" fontAlgn="base">
              <a:spcBef>
                <a:spcPct val="0"/>
              </a:spcBef>
              <a:spcAft>
                <a:spcPct val="0"/>
              </a:spcAft>
              <a:defRPr sz="4000" b="1">
                <a:solidFill>
                  <a:schemeClr val="tx1"/>
                </a:solidFill>
                <a:latin typeface="Arial" pitchFamily="34" charset="0"/>
                <a:ea typeface="微軟正黑體" pitchFamily="34" charset="-120"/>
              </a:defRPr>
            </a:lvl7pPr>
            <a:lvl8pPr marL="1371600" algn="l" rtl="0" fontAlgn="base">
              <a:spcBef>
                <a:spcPct val="0"/>
              </a:spcBef>
              <a:spcAft>
                <a:spcPct val="0"/>
              </a:spcAft>
              <a:defRPr sz="4000" b="1">
                <a:solidFill>
                  <a:schemeClr val="tx1"/>
                </a:solidFill>
                <a:latin typeface="Arial" pitchFamily="34" charset="0"/>
                <a:ea typeface="微軟正黑體" pitchFamily="34" charset="-120"/>
              </a:defRPr>
            </a:lvl8pPr>
            <a:lvl9pPr marL="1828800" algn="l" rtl="0" fontAlgn="base">
              <a:spcBef>
                <a:spcPct val="0"/>
              </a:spcBef>
              <a:spcAft>
                <a:spcPct val="0"/>
              </a:spcAft>
              <a:defRPr sz="4000" b="1">
                <a:solidFill>
                  <a:schemeClr val="tx1"/>
                </a:solidFill>
                <a:latin typeface="Arial" pitchFamily="34" charset="0"/>
                <a:ea typeface="微軟正黑體" pitchFamily="34" charset="-120"/>
              </a:defRPr>
            </a:lvl9pPr>
          </a:lstStyle>
          <a:p>
            <a:pPr>
              <a:defRPr/>
            </a:pPr>
            <a:r>
              <a:rPr lang="zh-TW" altLang="en-US" sz="3600" dirty="0" smtClean="0">
                <a:solidFill>
                  <a:srgbClr val="0000FF"/>
                </a:solidFill>
              </a:rPr>
              <a:t>四、發展社會企業之作法</a:t>
            </a:r>
            <a:endParaRPr lang="en-US" sz="3600" dirty="0">
              <a:solidFill>
                <a:srgbClr val="0000FF"/>
              </a:solidFill>
            </a:endParaRPr>
          </a:p>
        </p:txBody>
      </p:sp>
      <p:sp>
        <p:nvSpPr>
          <p:cNvPr id="15" name="投影片編號版面配置區 3"/>
          <p:cNvSpPr txBox="1">
            <a:spLocks/>
          </p:cNvSpPr>
          <p:nvPr/>
        </p:nvSpPr>
        <p:spPr bwMode="auto">
          <a:xfrm>
            <a:off x="8604448" y="6337300"/>
            <a:ext cx="609600" cy="520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zh-TW"/>
            </a:defPPr>
            <a:lvl1pPr algn="ctr" rtl="0" eaLnBrk="0" fontAlgn="base" latinLnBrk="0" hangingPunct="0">
              <a:spcBef>
                <a:spcPct val="0"/>
              </a:spcBef>
              <a:spcAft>
                <a:spcPct val="0"/>
              </a:spcAft>
              <a:defRPr kumimoji="1" sz="1800" b="1" kern="1200" baseline="0">
                <a:solidFill>
                  <a:schemeClr val="tx1"/>
                </a:solidFill>
                <a:latin typeface="Candara" pitchFamily="34" charset="0"/>
                <a:ea typeface="新細明體" pitchFamily="18" charset="-120"/>
                <a:cs typeface="+mn-cs"/>
              </a:defRPr>
            </a:lvl1pPr>
            <a:lvl2pPr marL="742950" indent="-285750" algn="l" rtl="0" eaLnBrk="0" fontAlgn="base" hangingPunct="0">
              <a:spcBef>
                <a:spcPct val="0"/>
              </a:spcBef>
              <a:spcAft>
                <a:spcPct val="0"/>
              </a:spcAft>
              <a:defRPr kumimoji="1" kern="1200">
                <a:solidFill>
                  <a:schemeClr val="tx1"/>
                </a:solidFill>
                <a:latin typeface="Candara" pitchFamily="34" charset="0"/>
                <a:ea typeface="新細明體" pitchFamily="18" charset="-120"/>
                <a:cs typeface="+mn-cs"/>
              </a:defRPr>
            </a:lvl2pPr>
            <a:lvl3pPr marL="1143000" indent="-228600" algn="l" rtl="0" eaLnBrk="0" fontAlgn="base" hangingPunct="0">
              <a:spcBef>
                <a:spcPct val="0"/>
              </a:spcBef>
              <a:spcAft>
                <a:spcPct val="0"/>
              </a:spcAft>
              <a:defRPr kumimoji="1" kern="1200">
                <a:solidFill>
                  <a:schemeClr val="tx1"/>
                </a:solidFill>
                <a:latin typeface="Candara" pitchFamily="34" charset="0"/>
                <a:ea typeface="新細明體" pitchFamily="18" charset="-120"/>
                <a:cs typeface="+mn-cs"/>
              </a:defRPr>
            </a:lvl3pPr>
            <a:lvl4pPr marL="1600200" indent="-228600" algn="l" rtl="0" eaLnBrk="0" fontAlgn="base" hangingPunct="0">
              <a:spcBef>
                <a:spcPct val="0"/>
              </a:spcBef>
              <a:spcAft>
                <a:spcPct val="0"/>
              </a:spcAft>
              <a:defRPr kumimoji="1" kern="1200">
                <a:solidFill>
                  <a:schemeClr val="tx1"/>
                </a:solidFill>
                <a:latin typeface="Candara" pitchFamily="34" charset="0"/>
                <a:ea typeface="新細明體" pitchFamily="18" charset="-120"/>
                <a:cs typeface="+mn-cs"/>
              </a:defRPr>
            </a:lvl4pPr>
            <a:lvl5pPr marL="2057400" indent="-228600" algn="l" rtl="0" eaLnBrk="0" fontAlgn="base" hangingPunct="0">
              <a:spcBef>
                <a:spcPct val="0"/>
              </a:spcBef>
              <a:spcAft>
                <a:spcPct val="0"/>
              </a:spcAft>
              <a:defRPr kumimoji="1" kern="1200">
                <a:solidFill>
                  <a:schemeClr val="tx1"/>
                </a:solidFill>
                <a:latin typeface="Candara" pitchFamily="34" charset="0"/>
                <a:ea typeface="新細明體" pitchFamily="18" charset="-120"/>
                <a:cs typeface="+mn-cs"/>
              </a:defRPr>
            </a:lvl5pPr>
            <a:lvl6pPr marL="2514600" indent="-228600" algn="l" defTabSz="914400" rtl="0" eaLnBrk="0" fontAlgn="base" latinLnBrk="0" hangingPunct="0">
              <a:spcBef>
                <a:spcPct val="0"/>
              </a:spcBef>
              <a:spcAft>
                <a:spcPct val="0"/>
              </a:spcAft>
              <a:defRPr kumimoji="1" kern="1200">
                <a:solidFill>
                  <a:schemeClr val="tx1"/>
                </a:solidFill>
                <a:latin typeface="Candara" pitchFamily="34" charset="0"/>
                <a:ea typeface="新細明體" pitchFamily="18" charset="-120"/>
                <a:cs typeface="+mn-cs"/>
              </a:defRPr>
            </a:lvl6pPr>
            <a:lvl7pPr marL="2971800" indent="-228600" algn="l" defTabSz="914400" rtl="0" eaLnBrk="0" fontAlgn="base" latinLnBrk="0" hangingPunct="0">
              <a:spcBef>
                <a:spcPct val="0"/>
              </a:spcBef>
              <a:spcAft>
                <a:spcPct val="0"/>
              </a:spcAft>
              <a:defRPr kumimoji="1" kern="1200">
                <a:solidFill>
                  <a:schemeClr val="tx1"/>
                </a:solidFill>
                <a:latin typeface="Candara" pitchFamily="34" charset="0"/>
                <a:ea typeface="新細明體" pitchFamily="18" charset="-120"/>
                <a:cs typeface="+mn-cs"/>
              </a:defRPr>
            </a:lvl7pPr>
            <a:lvl8pPr marL="3429000" indent="-228600" algn="l" defTabSz="914400" rtl="0" eaLnBrk="0" fontAlgn="base" latinLnBrk="0" hangingPunct="0">
              <a:spcBef>
                <a:spcPct val="0"/>
              </a:spcBef>
              <a:spcAft>
                <a:spcPct val="0"/>
              </a:spcAft>
              <a:defRPr kumimoji="1" kern="1200">
                <a:solidFill>
                  <a:schemeClr val="tx1"/>
                </a:solidFill>
                <a:latin typeface="Candara" pitchFamily="34" charset="0"/>
                <a:ea typeface="新細明體" pitchFamily="18" charset="-120"/>
                <a:cs typeface="+mn-cs"/>
              </a:defRPr>
            </a:lvl8pPr>
            <a:lvl9pPr marL="3886200" indent="-228600" algn="l" defTabSz="914400" rtl="0" eaLnBrk="0" fontAlgn="base" latinLnBrk="0" hangingPunct="0">
              <a:spcBef>
                <a:spcPct val="0"/>
              </a:spcBef>
              <a:spcAft>
                <a:spcPct val="0"/>
              </a:spcAft>
              <a:defRPr kumimoji="1" kern="1200">
                <a:solidFill>
                  <a:schemeClr val="tx1"/>
                </a:solidFill>
                <a:latin typeface="Candara" pitchFamily="34" charset="0"/>
                <a:ea typeface="新細明體" pitchFamily="18" charset="-120"/>
                <a:cs typeface="+mn-cs"/>
              </a:defRPr>
            </a:lvl9pPr>
          </a:lstStyle>
          <a:p>
            <a:pPr algn="l" eaLnBrk="1" hangingPunct="1"/>
            <a:fld id="{F3829F28-2EE4-440D-BAA2-1E57D2BFC7A9}" type="slidenum">
              <a:rPr kumimoji="0" lang="zh-TW" altLang="en-US" b="0" smtClean="0">
                <a:latin typeface="微軟正黑體" pitchFamily="34" charset="-120"/>
                <a:ea typeface="微軟正黑體" pitchFamily="34" charset="-120"/>
              </a:rPr>
              <a:pPr algn="l" eaLnBrk="1" hangingPunct="1"/>
              <a:t>31</a:t>
            </a:fld>
            <a:endParaRPr kumimoji="0" lang="zh-TW" altLang="en-US" b="0" smtClean="0">
              <a:latin typeface="微軟正黑體" pitchFamily="34" charset="-120"/>
              <a:ea typeface="微軟正黑體" pitchFamily="34" charset="-120"/>
            </a:endParaRPr>
          </a:p>
        </p:txBody>
      </p:sp>
    </p:spTree>
    <p:extLst>
      <p:ext uri="{BB962C8B-B14F-4D97-AF65-F5344CB8AC3E}">
        <p14:creationId xmlns:p14="http://schemas.microsoft.com/office/powerpoint/2010/main" val="37531141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23F00604-68AE-424B-BC9E-424D1E204037}" type="slidenum">
              <a:rPr lang="zh-TW" altLang="en-US" smtClean="0"/>
              <a:pPr>
                <a:defRPr/>
              </a:pPr>
              <a:t>32</a:t>
            </a:fld>
            <a:endParaRPr lang="zh-TW" altLang="en-US" dirty="0"/>
          </a:p>
        </p:txBody>
      </p:sp>
      <p:sp>
        <p:nvSpPr>
          <p:cNvPr id="8" name="矩形 7"/>
          <p:cNvSpPr/>
          <p:nvPr/>
        </p:nvSpPr>
        <p:spPr>
          <a:xfrm>
            <a:off x="3707904" y="2132856"/>
            <a:ext cx="5177052" cy="2339098"/>
          </a:xfrm>
          <a:prstGeom prst="rect">
            <a:avLst/>
          </a:prstGeom>
          <a:noFill/>
        </p:spPr>
        <p:txBody>
          <a:bodyPr wrap="none" lIns="121917" tIns="60958" rIns="121917" bIns="6095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defRPr/>
            </a:pPr>
            <a:r>
              <a:rPr lang="zh-TW" altLang="en-US" sz="9600" b="1" dirty="0">
                <a:solidFill>
                  <a:schemeClr val="accent3">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j-cs"/>
              </a:rPr>
              <a:t>尋找夥伴</a:t>
            </a:r>
            <a:endParaRPr lang="zh-TW" altLang="en-US" sz="9600" b="1"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t="3920" b="3920"/>
          <a:stretch>
            <a:fillRect/>
          </a:stretch>
        </p:blipFill>
        <p:spPr bwMode="auto">
          <a:xfrm>
            <a:off x="762000" y="1844675"/>
            <a:ext cx="293211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9117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23F00604-68AE-424B-BC9E-424D1E204037}" type="slidenum">
              <a:rPr lang="zh-TW" altLang="en-US" smtClean="0"/>
              <a:pPr>
                <a:defRPr/>
              </a:pPr>
              <a:t>33</a:t>
            </a:fld>
            <a:endParaRPr lang="zh-TW" altLang="en-US" dirty="0"/>
          </a:p>
        </p:txBody>
      </p:sp>
      <p:pic>
        <p:nvPicPr>
          <p:cNvPr id="8" name="Picture 10" descr="C:\Users\Sally\AppData\Local\Microsoft\Windows\Temporary Internet Files\Content.IE5\CT2YVQT7\MP9004487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50" y="620713"/>
            <a:ext cx="4435475"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195285" y="3356992"/>
            <a:ext cx="5211421" cy="1600434"/>
          </a:xfrm>
          <a:prstGeom prst="rect">
            <a:avLst/>
          </a:prstGeom>
          <a:noFill/>
        </p:spPr>
        <p:txBody>
          <a:bodyPr wrap="none" lIns="121917" tIns="60958" rIns="121917" bIns="6095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TW" altLang="en-US" sz="9600" b="1" spc="67" dirty="0">
                <a:ln w="11430"/>
                <a:solidFill>
                  <a:schemeClr val="accent3">
                    <a:lumMod val="75000"/>
                  </a:schemeClr>
                </a:solidFill>
                <a:effectLst>
                  <a:outerShdw blurRad="76200" dist="50800" dir="5400000" algn="tl" rotWithShape="0">
                    <a:srgbClr val="000000">
                      <a:alpha val="65000"/>
                    </a:srgbClr>
                  </a:outerShdw>
                </a:effectLst>
                <a:latin typeface="標楷體" pitchFamily="65" charset="-120"/>
                <a:ea typeface="標楷體" pitchFamily="65" charset="-120"/>
              </a:rPr>
              <a:t>設定目標</a:t>
            </a:r>
            <a:endParaRPr lang="en-US" altLang="zh-TW" sz="9600" b="1" spc="67" dirty="0">
              <a:ln w="11430"/>
              <a:solidFill>
                <a:schemeClr val="accent3">
                  <a:lumMod val="75000"/>
                </a:schemeClr>
              </a:solidFill>
              <a:effectLst>
                <a:outerShdw blurRad="76200" dist="50800" dir="5400000" algn="tl" rotWithShape="0">
                  <a:srgbClr val="000000">
                    <a:alpha val="65000"/>
                  </a:srgbClr>
                </a:outerShdw>
              </a:effectLst>
              <a:latin typeface="標楷體" pitchFamily="65" charset="-120"/>
              <a:ea typeface="標楷體" pitchFamily="65" charset="-120"/>
            </a:endParaRPr>
          </a:p>
        </p:txBody>
      </p:sp>
    </p:spTree>
    <p:extLst>
      <p:ext uri="{BB962C8B-B14F-4D97-AF65-F5344CB8AC3E}">
        <p14:creationId xmlns:p14="http://schemas.microsoft.com/office/powerpoint/2010/main" val="26533132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725F5EB4-4155-4777-9A1E-2CBD26B6F06E}" type="slidenum">
              <a:rPr lang="zh-TW" altLang="en-US" smtClean="0"/>
              <a:pPr>
                <a:defRPr/>
              </a:pPr>
              <a:t>34</a:t>
            </a:fld>
            <a:endParaRPr lang="zh-TW" altLang="en-US" dirty="0"/>
          </a:p>
        </p:txBody>
      </p:sp>
      <p:sp>
        <p:nvSpPr>
          <p:cNvPr id="3" name="矩形 2"/>
          <p:cNvSpPr/>
          <p:nvPr/>
        </p:nvSpPr>
        <p:spPr>
          <a:xfrm>
            <a:off x="1227410" y="110879"/>
            <a:ext cx="4801053" cy="1477323"/>
          </a:xfrm>
          <a:prstGeom prst="rect">
            <a:avLst/>
          </a:prstGeom>
          <a:noFill/>
        </p:spPr>
        <p:txBody>
          <a:bodyPr wrap="none" lIns="121917" tIns="60958" rIns="121917" bIns="6095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TW" altLang="en-US" sz="8800" b="1" spc="67" dirty="0">
                <a:ln w="11430"/>
                <a:solidFill>
                  <a:srgbClr val="FF0000"/>
                </a:solidFill>
                <a:effectLst>
                  <a:outerShdw blurRad="76200" dist="50800" dir="5400000" algn="tl" rotWithShape="0">
                    <a:srgbClr val="000000">
                      <a:alpha val="65000"/>
                    </a:srgbClr>
                  </a:outerShdw>
                </a:effectLst>
                <a:latin typeface="標楷體" pitchFamily="65" charset="-120"/>
                <a:ea typeface="標楷體" pitchFamily="65" charset="-120"/>
              </a:rPr>
              <a:t>強化！！</a:t>
            </a:r>
          </a:p>
        </p:txBody>
      </p:sp>
      <p:graphicFrame>
        <p:nvGraphicFramePr>
          <p:cNvPr id="4" name="資料庫圖表 3"/>
          <p:cNvGraphicFramePr/>
          <p:nvPr/>
        </p:nvGraphicFramePr>
        <p:xfrm>
          <a:off x="3859339" y="1588202"/>
          <a:ext cx="3226904" cy="4110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4" descr="MCj0428761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2150" y="2120900"/>
            <a:ext cx="2917825"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50767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725F5EB4-4155-4777-9A1E-2CBD26B6F06E}" type="slidenum">
              <a:rPr lang="zh-TW" altLang="en-US" smtClean="0"/>
              <a:pPr>
                <a:defRPr/>
              </a:pPr>
              <a:t>35</a:t>
            </a:fld>
            <a:endParaRPr lang="zh-TW" altLang="en-US" dirty="0"/>
          </a:p>
        </p:txBody>
      </p:sp>
      <p:pic>
        <p:nvPicPr>
          <p:cNvPr id="3" name="图片 1" descr="www_tuweimei_comComp_10270808_JIBoGXeHfPnDkQ5wbziyOErwgUgHAtqJ.jpg"/>
          <p:cNvPicPr>
            <a:picLocks noGrp="1" noChangeAspect="1"/>
          </p:cNvPicPr>
          <p:nvPr isPhoto="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813" y="455613"/>
            <a:ext cx="4357688"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資料庫圖表 3"/>
          <p:cNvGraphicFramePr/>
          <p:nvPr/>
        </p:nvGraphicFramePr>
        <p:xfrm>
          <a:off x="3859339" y="1588202"/>
          <a:ext cx="3226904" cy="41107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61967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725F5EB4-4155-4777-9A1E-2CBD26B6F06E}" type="slidenum">
              <a:rPr lang="zh-TW" altLang="en-US" smtClean="0"/>
              <a:pPr>
                <a:defRPr/>
              </a:pPr>
              <a:t>36</a:t>
            </a:fld>
            <a:endParaRPr lang="zh-TW" altLang="en-US" dirty="0"/>
          </a:p>
        </p:txBody>
      </p:sp>
      <p:sp>
        <p:nvSpPr>
          <p:cNvPr id="3" name="矩形 2"/>
          <p:cNvSpPr/>
          <p:nvPr/>
        </p:nvSpPr>
        <p:spPr>
          <a:xfrm>
            <a:off x="1098530" y="432043"/>
            <a:ext cx="6773262" cy="954103"/>
          </a:xfrm>
          <a:prstGeom prst="rect">
            <a:avLst/>
          </a:prstGeom>
          <a:noFill/>
        </p:spPr>
        <p:txBody>
          <a:bodyPr lIns="121917" tIns="60958" rIns="121917" bIns="6095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zh-TW" altLang="en-US" sz="5400" dirty="0">
                <a:solidFill>
                  <a:srgbClr val="9A5315">
                    <a:lumMod val="50000"/>
                  </a:srgbClr>
                </a:solidFill>
                <a:latin typeface="標楷體" pitchFamily="65" charset="-120"/>
                <a:ea typeface="標楷體" pitchFamily="65" charset="-120"/>
                <a:cs typeface="+mj-cs"/>
              </a:rPr>
              <a:t>觀念轉換</a:t>
            </a:r>
          </a:p>
        </p:txBody>
      </p:sp>
      <p:graphicFrame>
        <p:nvGraphicFramePr>
          <p:cNvPr id="4" name="資料庫圖表 3"/>
          <p:cNvGraphicFramePr/>
          <p:nvPr/>
        </p:nvGraphicFramePr>
        <p:xfrm>
          <a:off x="1259632" y="1556792"/>
          <a:ext cx="648072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85937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D67F0346-62EA-43C6-9BB1-A84AA44CE239}" type="slidenum">
              <a:rPr kumimoji="0" lang="zh-TW" altLang="en-US" smtClean="0"/>
              <a:pPr eaLnBrk="1" hangingPunct="1"/>
              <a:t>37</a:t>
            </a:fld>
            <a:endParaRPr kumimoji="0" lang="zh-TW" altLang="en-US" smtClean="0"/>
          </a:p>
        </p:txBody>
      </p:sp>
      <p:graphicFrame>
        <p:nvGraphicFramePr>
          <p:cNvPr id="3" name="資料庫圖表 2"/>
          <p:cNvGraphicFramePr/>
          <p:nvPr/>
        </p:nvGraphicFramePr>
        <p:xfrm>
          <a:off x="1845159" y="1907874"/>
          <a:ext cx="3226904" cy="142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5060" name="圖片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95775" y="2444750"/>
            <a:ext cx="7112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標題 1"/>
          <p:cNvSpPr txBox="1">
            <a:spLocks/>
          </p:cNvSpPr>
          <p:nvPr/>
        </p:nvSpPr>
        <p:spPr>
          <a:xfrm>
            <a:off x="1743075" y="4495800"/>
            <a:ext cx="4826000" cy="1030288"/>
          </a:xfrm>
          <a:prstGeom prst="rect">
            <a:avLst/>
          </a:prstGeom>
        </p:spPr>
        <p:txBody>
          <a:bodyPr>
            <a:normAutofit fontScale="90000"/>
          </a:bodyPr>
          <a:lstStyle>
            <a:lvl1pPr algn="l" rtl="0" eaLnBrk="0" fontAlgn="base" hangingPunct="0">
              <a:spcBef>
                <a:spcPct val="0"/>
              </a:spcBef>
              <a:spcAft>
                <a:spcPct val="0"/>
              </a:spcAft>
              <a:defRPr sz="4000" b="1" kern="1200" cap="small">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Arial" pitchFamily="34" charset="0"/>
                <a:ea typeface="微軟正黑體" pitchFamily="34" charset="-120"/>
              </a:defRPr>
            </a:lvl2pPr>
            <a:lvl3pPr algn="l" rtl="0" eaLnBrk="0" fontAlgn="base" hangingPunct="0">
              <a:spcBef>
                <a:spcPct val="0"/>
              </a:spcBef>
              <a:spcAft>
                <a:spcPct val="0"/>
              </a:spcAft>
              <a:defRPr sz="4000" b="1">
                <a:solidFill>
                  <a:schemeClr val="tx1"/>
                </a:solidFill>
                <a:latin typeface="Arial" pitchFamily="34" charset="0"/>
                <a:ea typeface="微軟正黑體" pitchFamily="34" charset="-120"/>
              </a:defRPr>
            </a:lvl3pPr>
            <a:lvl4pPr algn="l" rtl="0" eaLnBrk="0" fontAlgn="base" hangingPunct="0">
              <a:spcBef>
                <a:spcPct val="0"/>
              </a:spcBef>
              <a:spcAft>
                <a:spcPct val="0"/>
              </a:spcAft>
              <a:defRPr sz="4000" b="1">
                <a:solidFill>
                  <a:schemeClr val="tx1"/>
                </a:solidFill>
                <a:latin typeface="Arial" pitchFamily="34" charset="0"/>
                <a:ea typeface="微軟正黑體" pitchFamily="34" charset="-120"/>
              </a:defRPr>
            </a:lvl4pPr>
            <a:lvl5pPr algn="l" rtl="0" eaLnBrk="0" fontAlgn="base" hangingPunct="0">
              <a:spcBef>
                <a:spcPct val="0"/>
              </a:spcBef>
              <a:spcAft>
                <a:spcPct val="0"/>
              </a:spcAft>
              <a:defRPr sz="4000" b="1">
                <a:solidFill>
                  <a:schemeClr val="tx1"/>
                </a:solidFill>
                <a:latin typeface="Arial" pitchFamily="34" charset="0"/>
                <a:ea typeface="微軟正黑體" pitchFamily="34" charset="-120"/>
              </a:defRPr>
            </a:lvl5pPr>
            <a:lvl6pPr marL="457200" algn="l" rtl="0" fontAlgn="base">
              <a:spcBef>
                <a:spcPct val="0"/>
              </a:spcBef>
              <a:spcAft>
                <a:spcPct val="0"/>
              </a:spcAft>
              <a:defRPr sz="4000" b="1">
                <a:solidFill>
                  <a:schemeClr val="tx1"/>
                </a:solidFill>
                <a:latin typeface="Arial" pitchFamily="34" charset="0"/>
                <a:ea typeface="微軟正黑體" pitchFamily="34" charset="-120"/>
              </a:defRPr>
            </a:lvl6pPr>
            <a:lvl7pPr marL="914400" algn="l" rtl="0" fontAlgn="base">
              <a:spcBef>
                <a:spcPct val="0"/>
              </a:spcBef>
              <a:spcAft>
                <a:spcPct val="0"/>
              </a:spcAft>
              <a:defRPr sz="4000" b="1">
                <a:solidFill>
                  <a:schemeClr val="tx1"/>
                </a:solidFill>
                <a:latin typeface="Arial" pitchFamily="34" charset="0"/>
                <a:ea typeface="微軟正黑體" pitchFamily="34" charset="-120"/>
              </a:defRPr>
            </a:lvl7pPr>
            <a:lvl8pPr marL="1371600" algn="l" rtl="0" fontAlgn="base">
              <a:spcBef>
                <a:spcPct val="0"/>
              </a:spcBef>
              <a:spcAft>
                <a:spcPct val="0"/>
              </a:spcAft>
              <a:defRPr sz="4000" b="1">
                <a:solidFill>
                  <a:schemeClr val="tx1"/>
                </a:solidFill>
                <a:latin typeface="Arial" pitchFamily="34" charset="0"/>
                <a:ea typeface="微軟正黑體" pitchFamily="34" charset="-120"/>
              </a:defRPr>
            </a:lvl8pPr>
            <a:lvl9pPr marL="1828800" algn="l" rtl="0" fontAlgn="base">
              <a:spcBef>
                <a:spcPct val="0"/>
              </a:spcBef>
              <a:spcAft>
                <a:spcPct val="0"/>
              </a:spcAft>
              <a:defRPr sz="4000" b="1">
                <a:solidFill>
                  <a:schemeClr val="tx1"/>
                </a:solidFill>
                <a:latin typeface="Arial" pitchFamily="34" charset="0"/>
                <a:ea typeface="微軟正黑體" pitchFamily="34" charset="-120"/>
              </a:defRPr>
            </a:lvl9pPr>
          </a:lstStyle>
          <a:p>
            <a:pPr>
              <a:defRPr/>
            </a:pPr>
            <a:r>
              <a:rPr lang="zh-TW" altLang="en-US" smtClean="0">
                <a:latin typeface="標楷體" pitchFamily="65" charset="-120"/>
                <a:ea typeface="標楷體" pitchFamily="65" charset="-120"/>
              </a:rPr>
              <a:t>觀念溝通　 擴大成效</a:t>
            </a:r>
            <a:endParaRPr lang="zh-TW" altLang="en-US" dirty="0">
              <a:latin typeface="標楷體" pitchFamily="65" charset="-120"/>
              <a:ea typeface="標楷體" pitchFamily="65" charset="-120"/>
            </a:endParaRPr>
          </a:p>
        </p:txBody>
      </p:sp>
      <p:grpSp>
        <p:nvGrpSpPr>
          <p:cNvPr id="45062" name="群組 5"/>
          <p:cNvGrpSpPr>
            <a:grpSpLocks/>
          </p:cNvGrpSpPr>
          <p:nvPr/>
        </p:nvGrpSpPr>
        <p:grpSpPr bwMode="auto">
          <a:xfrm>
            <a:off x="1384300" y="3533775"/>
            <a:ext cx="5353050" cy="1014413"/>
            <a:chOff x="2739142" y="1734038"/>
            <a:chExt cx="7137764" cy="1015663"/>
          </a:xfrm>
        </p:grpSpPr>
        <p:sp>
          <p:nvSpPr>
            <p:cNvPr id="7" name="矩形 6"/>
            <p:cNvSpPr/>
            <p:nvPr/>
          </p:nvSpPr>
          <p:spPr>
            <a:xfrm>
              <a:off x="2739142" y="1905699"/>
              <a:ext cx="3255599" cy="769297"/>
            </a:xfrm>
            <a:prstGeom prst="rect">
              <a:avLst/>
            </a:prstGeom>
          </p:spPr>
          <p:txBody>
            <a:bodyPr wrap="none">
              <a:spAutoFit/>
            </a:bodyPr>
            <a:lstStyle/>
            <a:p>
              <a:pPr>
                <a:defRPr/>
              </a:pPr>
              <a:r>
                <a:rPr lang="zh-TW" altLang="en-US" sz="4400" b="1" dirty="0">
                  <a:solidFill>
                    <a:srgbClr val="9A5315">
                      <a:lumMod val="50000"/>
                    </a:srgbClr>
                  </a:solidFill>
                  <a:latin typeface="微軟正黑體" panose="020B0604030504040204" pitchFamily="34" charset="-120"/>
                  <a:ea typeface="微軟正黑體" panose="020B0604030504040204" pitchFamily="34" charset="-120"/>
                  <a:cs typeface="+mj-cs"/>
                </a:rPr>
                <a:t>委員進場</a:t>
              </a:r>
              <a:endParaRPr lang="zh-TW" altLang="en-US" b="1" dirty="0">
                <a:latin typeface="微軟正黑體" panose="020B0604030504040204" pitchFamily="34" charset="-120"/>
                <a:ea typeface="微軟正黑體" panose="020B0604030504040204" pitchFamily="34" charset="-120"/>
              </a:endParaRPr>
            </a:p>
          </p:txBody>
        </p:sp>
        <p:sp>
          <p:nvSpPr>
            <p:cNvPr id="8" name="矩形 7"/>
            <p:cNvSpPr/>
            <p:nvPr/>
          </p:nvSpPr>
          <p:spPr>
            <a:xfrm>
              <a:off x="6621307" y="1896163"/>
              <a:ext cx="3255599" cy="770887"/>
            </a:xfrm>
            <a:prstGeom prst="rect">
              <a:avLst/>
            </a:prstGeom>
          </p:spPr>
          <p:txBody>
            <a:bodyPr wrap="none">
              <a:spAutoFit/>
            </a:bodyPr>
            <a:lstStyle/>
            <a:p>
              <a:pPr>
                <a:defRPr/>
              </a:pPr>
              <a:r>
                <a:rPr lang="zh-TW" altLang="en-US" sz="4400" b="1" dirty="0">
                  <a:solidFill>
                    <a:srgbClr val="9A5315">
                      <a:lumMod val="50000"/>
                    </a:srgbClr>
                  </a:solidFill>
                  <a:latin typeface="微軟正黑體" panose="020B0604030504040204" pitchFamily="34" charset="-120"/>
                  <a:ea typeface="微軟正黑體" panose="020B0604030504040204" pitchFamily="34" charset="-120"/>
                  <a:cs typeface="+mj-cs"/>
                </a:rPr>
                <a:t>平臺會議</a:t>
              </a:r>
              <a:endParaRPr lang="zh-TW" altLang="en-US" b="1" dirty="0">
                <a:latin typeface="微軟正黑體" panose="020B0604030504040204" pitchFamily="34" charset="-120"/>
                <a:ea typeface="微軟正黑體" panose="020B0604030504040204" pitchFamily="34" charset="-120"/>
              </a:endParaRPr>
            </a:p>
          </p:txBody>
        </p:sp>
        <p:sp>
          <p:nvSpPr>
            <p:cNvPr id="9" name="矩形 8"/>
            <p:cNvSpPr/>
            <p:nvPr/>
          </p:nvSpPr>
          <p:spPr>
            <a:xfrm>
              <a:off x="5679343" y="1734038"/>
              <a:ext cx="1272181" cy="1015663"/>
            </a:xfrm>
            <a:prstGeom prst="rect">
              <a:avLst/>
            </a:prstGeom>
          </p:spPr>
          <p:txBody>
            <a:bodyPr wrap="none">
              <a:spAutoFit/>
            </a:bodyPr>
            <a:lstStyle/>
            <a:p>
              <a:pPr>
                <a:defRPr/>
              </a:pPr>
              <a:r>
                <a:rPr lang="zh-TW" altLang="en-US" sz="6000" b="1" dirty="0">
                  <a:solidFill>
                    <a:srgbClr val="FF0000"/>
                  </a:solidFill>
                  <a:effectLst>
                    <a:outerShdw blurRad="38100" dist="38100" dir="2700000" algn="tl">
                      <a:srgbClr val="000000">
                        <a:alpha val="43137"/>
                      </a:srgbClr>
                    </a:outerShdw>
                  </a:effectLst>
                  <a:ea typeface="文鼎勘亭流" pitchFamily="49" charset="-120"/>
                </a:rPr>
                <a:t>＋</a:t>
              </a:r>
            </a:p>
          </p:txBody>
        </p:sp>
      </p:grpSp>
      <p:sp>
        <p:nvSpPr>
          <p:cNvPr id="10" name="矩形 9"/>
          <p:cNvSpPr/>
          <p:nvPr/>
        </p:nvSpPr>
        <p:spPr>
          <a:xfrm>
            <a:off x="769926" y="570376"/>
            <a:ext cx="6773262" cy="954103"/>
          </a:xfrm>
          <a:prstGeom prst="rect">
            <a:avLst/>
          </a:prstGeom>
          <a:noFill/>
        </p:spPr>
        <p:txBody>
          <a:bodyPr lIns="121917" tIns="60958" rIns="121917" bIns="6095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zh-TW" altLang="en-US" sz="5400" dirty="0">
                <a:solidFill>
                  <a:srgbClr val="9A5315">
                    <a:lumMod val="50000"/>
                  </a:srgbClr>
                </a:solidFill>
                <a:latin typeface="標楷體" pitchFamily="65" charset="-120"/>
                <a:ea typeface="標楷體" pitchFamily="65" charset="-120"/>
                <a:cs typeface="+mj-cs"/>
              </a:rPr>
              <a:t>工具導入</a:t>
            </a:r>
          </a:p>
        </p:txBody>
      </p:sp>
      <p:pic>
        <p:nvPicPr>
          <p:cNvPr id="45064" name="图片 1" descr="www_tuweimei_comComp_10270808_JIBoGXeHfPnDkQ5wbziyOErwgUgHAtqJ.jpg"/>
          <p:cNvPicPr>
            <a:picLocks noGrp="1" noChangeAspect="1"/>
          </p:cNvPicPr>
          <p:nvPr isPhoto="1"/>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1238" y="1047750"/>
            <a:ext cx="3730625" cy="497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1AE5BC1E-3B5F-4CA6-9905-EB105C590BA6}" type="slidenum">
              <a:rPr kumimoji="0" lang="zh-TW" altLang="en-US" smtClean="0"/>
              <a:pPr eaLnBrk="1" hangingPunct="1"/>
              <a:t>38</a:t>
            </a:fld>
            <a:endParaRPr kumimoji="0" lang="zh-TW" altLang="en-US" smtClean="0"/>
          </a:p>
        </p:txBody>
      </p:sp>
      <p:graphicFrame>
        <p:nvGraphicFramePr>
          <p:cNvPr id="6" name="資料庫圖表 5"/>
          <p:cNvGraphicFramePr/>
          <p:nvPr/>
        </p:nvGraphicFramePr>
        <p:xfrm>
          <a:off x="5403813" y="1988840"/>
          <a:ext cx="3226904" cy="1247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6084" name="文字版面配置區 13"/>
          <p:cNvSpPr txBox="1">
            <a:spLocks/>
          </p:cNvSpPr>
          <p:nvPr/>
        </p:nvSpPr>
        <p:spPr bwMode="auto">
          <a:xfrm>
            <a:off x="5508625" y="3706813"/>
            <a:ext cx="2879725"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a:spcBef>
                <a:spcPts val="600"/>
              </a:spcBef>
              <a:buClr>
                <a:schemeClr val="accent1"/>
              </a:buClr>
              <a:buSzPct val="70000"/>
              <a:buFont typeface="Wingdings" pitchFamily="2" charset="2"/>
              <a:buChar char=""/>
            </a:pPr>
            <a:r>
              <a:rPr lang="zh-TW" altLang="en-US" sz="2400">
                <a:latin typeface="Arial" pitchFamily="34" charset="0"/>
                <a:ea typeface="微軟正黑體" pitchFamily="34" charset="-120"/>
              </a:rPr>
              <a:t>諮詢輔導資源</a:t>
            </a:r>
            <a:endParaRPr lang="en-US" altLang="zh-TW" sz="2400">
              <a:latin typeface="Arial" pitchFamily="34" charset="0"/>
              <a:ea typeface="微軟正黑體" pitchFamily="34" charset="-120"/>
            </a:endParaRPr>
          </a:p>
          <a:p>
            <a:pPr>
              <a:spcBef>
                <a:spcPts val="600"/>
              </a:spcBef>
              <a:buClr>
                <a:schemeClr val="accent1"/>
              </a:buClr>
              <a:buSzPct val="70000"/>
              <a:buFont typeface="Wingdings" pitchFamily="2" charset="2"/>
              <a:buChar char=""/>
            </a:pPr>
            <a:r>
              <a:rPr lang="zh-TW" altLang="en-US" sz="2400">
                <a:latin typeface="Arial" pitchFamily="34" charset="0"/>
                <a:ea typeface="微軟正黑體" pitchFamily="34" charset="-120"/>
              </a:rPr>
              <a:t>專家學者團隊</a:t>
            </a:r>
          </a:p>
        </p:txBody>
      </p:sp>
      <p:pic>
        <p:nvPicPr>
          <p:cNvPr id="46085" name="Picture 8" descr="j04022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2060575"/>
            <a:ext cx="4752975"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67544" y="620688"/>
            <a:ext cx="6773262" cy="954103"/>
          </a:xfrm>
          <a:prstGeom prst="rect">
            <a:avLst/>
          </a:prstGeom>
          <a:noFill/>
        </p:spPr>
        <p:txBody>
          <a:bodyPr lIns="121917" tIns="60958" rIns="121917" bIns="6095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zh-TW" altLang="en-US" sz="5400" dirty="0">
                <a:solidFill>
                  <a:srgbClr val="9A5315">
                    <a:lumMod val="50000"/>
                  </a:srgbClr>
                </a:solidFill>
                <a:latin typeface="標楷體" pitchFamily="65" charset="-120"/>
                <a:ea typeface="標楷體" pitchFamily="65" charset="-120"/>
                <a:cs typeface="+mj-cs"/>
              </a:rPr>
              <a:t>政府資源運用</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F3448A83-4554-4591-A85A-475A2F8C5FC0}" type="slidenum">
              <a:rPr kumimoji="0" lang="zh-TW" altLang="en-US" smtClean="0"/>
              <a:pPr eaLnBrk="1" hangingPunct="1"/>
              <a:t>39</a:t>
            </a:fld>
            <a:endParaRPr kumimoji="0" lang="zh-TW" altLang="en-US" smtClean="0"/>
          </a:p>
        </p:txBody>
      </p:sp>
      <p:graphicFrame>
        <p:nvGraphicFramePr>
          <p:cNvPr id="9" name="資料庫圖表 8"/>
          <p:cNvGraphicFramePr/>
          <p:nvPr/>
        </p:nvGraphicFramePr>
        <p:xfrm>
          <a:off x="251520" y="1124744"/>
          <a:ext cx="8424936"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sz="quarter" idx="1"/>
          </p:nvPr>
        </p:nvGraphicFramePr>
        <p:xfrm>
          <a:off x="1403648" y="1484784"/>
          <a:ext cx="7467600" cy="4989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7" name="投影片編號版面配置區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0F58D8F9-05B2-4469-B4D9-ABC4C72478FA}" type="slidenum">
              <a:rPr kumimoji="0" lang="zh-TW" altLang="en-US" smtClean="0"/>
              <a:pPr eaLnBrk="1" hangingPunct="1"/>
              <a:t>4</a:t>
            </a:fld>
            <a:endParaRPr kumimoji="0" lang="zh-TW" altLang="en-US" smtClean="0"/>
          </a:p>
        </p:txBody>
      </p:sp>
      <p:sp>
        <p:nvSpPr>
          <p:cNvPr id="11268" name="文字方塊 6"/>
          <p:cNvSpPr txBox="1">
            <a:spLocks noChangeArrowheads="1"/>
          </p:cNvSpPr>
          <p:nvPr/>
        </p:nvSpPr>
        <p:spPr bwMode="auto">
          <a:xfrm>
            <a:off x="771525" y="2852738"/>
            <a:ext cx="21590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r>
              <a:rPr lang="zh-TW" altLang="en-US" sz="3200">
                <a:latin typeface="微軟正黑體" pitchFamily="34" charset="-120"/>
                <a:ea typeface="微軟正黑體" pitchFamily="34" charset="-120"/>
              </a:rPr>
              <a:t>因應社會環境變遷，回應社會實際需求</a:t>
            </a:r>
          </a:p>
        </p:txBody>
      </p:sp>
      <p:sp>
        <p:nvSpPr>
          <p:cNvPr id="9" name="內容版面配置區 2"/>
          <p:cNvSpPr txBox="1">
            <a:spLocks/>
          </p:cNvSpPr>
          <p:nvPr/>
        </p:nvSpPr>
        <p:spPr bwMode="auto">
          <a:xfrm>
            <a:off x="539750" y="765175"/>
            <a:ext cx="46085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lgn="l" rtl="0" fontAlgn="base">
              <a:spcBef>
                <a:spcPct val="20000"/>
              </a:spcBef>
              <a:spcAft>
                <a:spcPct val="0"/>
              </a:spcAft>
              <a:buClr>
                <a:schemeClr val="accent1"/>
              </a:buClr>
              <a:buSzPct val="100000"/>
              <a:buFont typeface="Wingdings" pitchFamily="2" charset="2"/>
              <a:buChar char="l"/>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Wingdings" pitchFamily="2" charset="2"/>
              <a:buChar char="Ø"/>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365125" indent="-365125" algn="just">
              <a:lnSpc>
                <a:spcPct val="90000"/>
              </a:lnSpc>
              <a:buFont typeface="Wingdings" pitchFamily="2" charset="2"/>
              <a:buChar char="n"/>
              <a:defRPr/>
            </a:pPr>
            <a:r>
              <a:rPr lang="zh-TW" altLang="en-US" sz="3200" b="1" dirty="0" smtClean="0">
                <a:solidFill>
                  <a:srgbClr val="0000FF"/>
                </a:solidFill>
                <a:effectLst>
                  <a:outerShdw blurRad="38100" dist="38100" dir="2700000" algn="tl">
                    <a:srgbClr val="C0C0C0"/>
                  </a:outerShdw>
                </a:effectLst>
                <a:latin typeface="+mn-ea"/>
                <a:cs typeface="Times New Roman" pitchFamily="18" charset="0"/>
              </a:rPr>
              <a:t>為什麼會有社會企業</a:t>
            </a:r>
            <a:r>
              <a:rPr lang="en-US" altLang="zh-TW" sz="3200" b="1" dirty="0" smtClean="0">
                <a:solidFill>
                  <a:srgbClr val="0000FF"/>
                </a:solidFill>
                <a:effectLst>
                  <a:outerShdw blurRad="38100" dist="38100" dir="2700000" algn="tl">
                    <a:srgbClr val="C0C0C0"/>
                  </a:outerShdw>
                </a:effectLst>
                <a:latin typeface="+mn-ea"/>
                <a:cs typeface="Times New Roman" pitchFamily="18" charset="0"/>
              </a:rPr>
              <a:t>?</a:t>
            </a:r>
            <a:endParaRPr lang="zh-TW" altLang="en-US" sz="3200" b="1" dirty="0">
              <a:solidFill>
                <a:srgbClr val="0000FF"/>
              </a:solidFill>
              <a:effectLst>
                <a:outerShdw blurRad="38100" dist="38100" dir="2700000" algn="tl">
                  <a:srgbClr val="C0C0C0"/>
                </a:outerShdw>
              </a:effectLst>
              <a:latin typeface="+mn-ea"/>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內容版面配置區 2"/>
          <p:cNvSpPr>
            <a:spLocks noGrp="1"/>
          </p:cNvSpPr>
          <p:nvPr>
            <p:ph idx="1"/>
          </p:nvPr>
        </p:nvSpPr>
        <p:spPr>
          <a:xfrm>
            <a:off x="358775" y="681038"/>
            <a:ext cx="8642350" cy="792162"/>
          </a:xfrm>
        </p:spPr>
        <p:txBody>
          <a:bodyPr/>
          <a:lstStyle/>
          <a:p>
            <a:pPr marL="0" indent="0">
              <a:buFont typeface="Wingdings" pitchFamily="2" charset="2"/>
              <a:buNone/>
            </a:pPr>
            <a:r>
              <a:rPr lang="zh-TW" altLang="en-US" b="1" smtClean="0">
                <a:solidFill>
                  <a:srgbClr val="C00000"/>
                </a:solidFill>
                <a:latin typeface="Times New Roman" pitchFamily="18" charset="0"/>
                <a:cs typeface="Times New Roman" pitchFamily="18" charset="0"/>
              </a:rPr>
              <a:t>一、多扶事業股份有限公司</a:t>
            </a:r>
            <a:endParaRPr lang="en-US" altLang="zh-TW" b="1" smtClean="0">
              <a:solidFill>
                <a:srgbClr val="C00000"/>
              </a:solidFill>
              <a:latin typeface="Times New Roman" pitchFamily="18" charset="0"/>
              <a:cs typeface="Times New Roman" pitchFamily="18" charset="0"/>
            </a:endParaRPr>
          </a:p>
        </p:txBody>
      </p:sp>
      <p:sp>
        <p:nvSpPr>
          <p:cNvPr id="48131" name="內容版面配置區 2"/>
          <p:cNvSpPr txBox="1">
            <a:spLocks/>
          </p:cNvSpPr>
          <p:nvPr/>
        </p:nvSpPr>
        <p:spPr bwMode="auto">
          <a:xfrm>
            <a:off x="250825" y="1628775"/>
            <a:ext cx="7345363"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Candara" pitchFamily="34" charset="0"/>
                <a:ea typeface="新細明體" pitchFamily="18" charset="-120"/>
              </a:defRPr>
            </a:lvl1pPr>
            <a:lvl2pPr marL="447675"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lnSpc>
                <a:spcPts val="1600"/>
              </a:lnSpc>
              <a:spcBef>
                <a:spcPct val="20000"/>
              </a:spcBef>
              <a:buFont typeface="Arial" pitchFamily="34" charset="0"/>
              <a:buChar char="•"/>
            </a:pPr>
            <a:r>
              <a:rPr kumimoji="0" lang="zh-TW" altLang="en-US" b="1">
                <a:latin typeface="Times New Roman" pitchFamily="18" charset="0"/>
                <a:ea typeface="微軟正黑體" pitchFamily="34" charset="-120"/>
                <a:cs typeface="Times New Roman" pitchFamily="18" charset="0"/>
              </a:rPr>
              <a:t>關注領域</a:t>
            </a:r>
            <a:r>
              <a:rPr kumimoji="0" lang="zh-TW" altLang="en-US">
                <a:latin typeface="Times New Roman" pitchFamily="18" charset="0"/>
                <a:ea typeface="微軟正黑體" pitchFamily="34" charset="-120"/>
                <a:cs typeface="Times New Roman" pitchFamily="18" charset="0"/>
              </a:rPr>
              <a:t>：弱勢關懷</a:t>
            </a:r>
            <a:endParaRPr kumimoji="0" lang="en-US" altLang="zh-TW">
              <a:latin typeface="Times New Roman" pitchFamily="18" charset="0"/>
              <a:ea typeface="微軟正黑體" pitchFamily="34" charset="-120"/>
              <a:cs typeface="Times New Roman" pitchFamily="18" charset="0"/>
            </a:endParaRPr>
          </a:p>
          <a:p>
            <a:pPr eaLnBrk="1" hangingPunct="1">
              <a:lnSpc>
                <a:spcPts val="1600"/>
              </a:lnSpc>
              <a:spcBef>
                <a:spcPct val="20000"/>
              </a:spcBef>
              <a:buFont typeface="Arial" pitchFamily="34" charset="0"/>
              <a:buChar char="•"/>
            </a:pPr>
            <a:r>
              <a:rPr kumimoji="0" lang="zh-TW" altLang="en-US" b="1">
                <a:latin typeface="Times New Roman" pitchFamily="18" charset="0"/>
                <a:ea typeface="微軟正黑體" pitchFamily="34" charset="-120"/>
                <a:cs typeface="Times New Roman" pitchFamily="18" charset="0"/>
              </a:rPr>
              <a:t>理念</a:t>
            </a:r>
            <a:r>
              <a:rPr kumimoji="0" lang="zh-TW" altLang="en-US">
                <a:latin typeface="Times New Roman" pitchFamily="18" charset="0"/>
                <a:ea typeface="微軟正黑體" pitchFamily="34" charset="-120"/>
                <a:cs typeface="Times New Roman" pitchFamily="18" charset="0"/>
              </a:rPr>
              <a:t>：只有障礙的環境，沒有障礙的人</a:t>
            </a:r>
            <a:endParaRPr kumimoji="0" lang="en-US" altLang="zh-TW">
              <a:latin typeface="Times New Roman" pitchFamily="18" charset="0"/>
              <a:ea typeface="微軟正黑體" pitchFamily="34" charset="-120"/>
              <a:cs typeface="Times New Roman" pitchFamily="18" charset="0"/>
            </a:endParaRPr>
          </a:p>
          <a:p>
            <a:pPr eaLnBrk="1" hangingPunct="1">
              <a:lnSpc>
                <a:spcPts val="1600"/>
              </a:lnSpc>
              <a:spcBef>
                <a:spcPct val="20000"/>
              </a:spcBef>
              <a:buFont typeface="Arial" pitchFamily="34" charset="0"/>
              <a:buChar char="•"/>
            </a:pPr>
            <a:r>
              <a:rPr kumimoji="0" lang="zh-TW" altLang="en-US" b="1">
                <a:latin typeface="Times New Roman" pitchFamily="18" charset="0"/>
                <a:ea typeface="微軟正黑體" pitchFamily="34" charset="-120"/>
                <a:cs typeface="Times New Roman" pitchFamily="18" charset="0"/>
              </a:rPr>
              <a:t>願景</a:t>
            </a:r>
            <a:r>
              <a:rPr kumimoji="0" lang="zh-TW" altLang="en-US">
                <a:latin typeface="Times New Roman" pitchFamily="18" charset="0"/>
                <a:ea typeface="微軟正黑體" pitchFamily="34" charset="-120"/>
                <a:cs typeface="Times New Roman" pitchFamily="18" charset="0"/>
              </a:rPr>
              <a:t>：無障礙環境的全面連結</a:t>
            </a:r>
            <a:endParaRPr kumimoji="0" lang="en-US" altLang="zh-TW">
              <a:latin typeface="Times New Roman" pitchFamily="18" charset="0"/>
              <a:ea typeface="微軟正黑體" pitchFamily="34" charset="-120"/>
              <a:cs typeface="Times New Roman" pitchFamily="18" charset="0"/>
            </a:endParaRPr>
          </a:p>
          <a:p>
            <a:pPr eaLnBrk="1" hangingPunct="1">
              <a:lnSpc>
                <a:spcPts val="1600"/>
              </a:lnSpc>
              <a:spcBef>
                <a:spcPct val="20000"/>
              </a:spcBef>
              <a:buFont typeface="Arial" pitchFamily="34" charset="0"/>
              <a:buChar char="•"/>
            </a:pPr>
            <a:r>
              <a:rPr kumimoji="0" lang="zh-TW" altLang="en-US" b="1">
                <a:latin typeface="Times New Roman" pitchFamily="18" charset="0"/>
                <a:ea typeface="微軟正黑體" pitchFamily="34" charset="-120"/>
                <a:cs typeface="Times New Roman" pitchFamily="18" charset="0"/>
              </a:rPr>
              <a:t>經營特色</a:t>
            </a:r>
            <a:endParaRPr kumimoji="0" lang="en-US" altLang="zh-TW" b="1">
              <a:latin typeface="Times New Roman" pitchFamily="18" charset="0"/>
              <a:ea typeface="微軟正黑體" pitchFamily="34" charset="-120"/>
              <a:cs typeface="Times New Roman" pitchFamily="18" charset="0"/>
            </a:endParaRPr>
          </a:p>
          <a:p>
            <a:pPr lvl="1" eaLnBrk="1" hangingPunct="1">
              <a:lnSpc>
                <a:spcPts val="1600"/>
              </a:lnSpc>
              <a:spcBef>
                <a:spcPct val="20000"/>
              </a:spcBef>
              <a:buFont typeface="Arial" pitchFamily="34" charset="0"/>
              <a:buChar char="–"/>
            </a:pPr>
            <a:r>
              <a:rPr kumimoji="0" lang="zh-TW" altLang="en-US" sz="1600" b="1">
                <a:latin typeface="Times New Roman" pitchFamily="18" charset="0"/>
                <a:ea typeface="微軟正黑體" pitchFamily="34" charset="-120"/>
                <a:cs typeface="Times New Roman" pitchFamily="18" charset="0"/>
              </a:rPr>
              <a:t>無身份限制</a:t>
            </a:r>
            <a:r>
              <a:rPr kumimoji="0" lang="zh-TW" altLang="en-US" sz="1600">
                <a:latin typeface="Times New Roman" pitchFamily="18" charset="0"/>
                <a:ea typeface="微軟正黑體" pitchFamily="34" charset="-120"/>
                <a:cs typeface="Times New Roman" pitchFamily="18" charset="0"/>
              </a:rPr>
              <a:t>：不需領有身心障礙手冊等證明，只要是行動不方便者均可預約。</a:t>
            </a:r>
          </a:p>
          <a:p>
            <a:pPr lvl="1" eaLnBrk="1" hangingPunct="1">
              <a:lnSpc>
                <a:spcPts val="1600"/>
              </a:lnSpc>
              <a:spcBef>
                <a:spcPct val="20000"/>
              </a:spcBef>
              <a:buFont typeface="Arial" pitchFamily="34" charset="0"/>
              <a:buChar char="–"/>
            </a:pPr>
            <a:r>
              <a:rPr kumimoji="0" lang="zh-TW" altLang="en-US" sz="1600" b="1">
                <a:latin typeface="Times New Roman" pitchFamily="18" charset="0"/>
                <a:ea typeface="微軟正黑體" pitchFamily="34" charset="-120"/>
                <a:cs typeface="Times New Roman" pitchFamily="18" charset="0"/>
              </a:rPr>
              <a:t>無提前預約限制</a:t>
            </a:r>
            <a:r>
              <a:rPr kumimoji="0" lang="zh-TW" altLang="en-US" sz="1600">
                <a:latin typeface="Times New Roman" pitchFamily="18" charset="0"/>
                <a:ea typeface="微軟正黑體" pitchFamily="34" charset="-120"/>
                <a:cs typeface="Times New Roman" pitchFamily="18" charset="0"/>
              </a:rPr>
              <a:t>：無論是長期配合、短期需求或是臨時有突發狀況，不限定提前預約天數，可配合立刻調度車輛前往服務。</a:t>
            </a:r>
          </a:p>
          <a:p>
            <a:pPr lvl="1" eaLnBrk="1" hangingPunct="1">
              <a:lnSpc>
                <a:spcPts val="1600"/>
              </a:lnSpc>
              <a:spcBef>
                <a:spcPct val="20000"/>
              </a:spcBef>
              <a:buFont typeface="Arial" pitchFamily="34" charset="0"/>
              <a:buChar char="–"/>
            </a:pPr>
            <a:r>
              <a:rPr kumimoji="0" lang="zh-TW" altLang="en-US" sz="1600" b="1">
                <a:latin typeface="Times New Roman" pitchFamily="18" charset="0"/>
                <a:ea typeface="微軟正黑體" pitchFamily="34" charset="-120"/>
                <a:cs typeface="Times New Roman" pitchFamily="18" charset="0"/>
              </a:rPr>
              <a:t>無區域限制</a:t>
            </a:r>
            <a:r>
              <a:rPr kumimoji="0" lang="zh-TW" altLang="en-US" sz="1600">
                <a:latin typeface="Times New Roman" pitchFamily="18" charset="0"/>
                <a:ea typeface="微軟正黑體" pitchFamily="34" charset="-120"/>
                <a:cs typeface="Times New Roman" pitchFamily="18" charset="0"/>
              </a:rPr>
              <a:t>：可跨縣市接送，完成就醫、就學、就養與就業等需求。</a:t>
            </a:r>
            <a:endParaRPr kumimoji="0" lang="en-US" altLang="zh-TW" sz="1600">
              <a:latin typeface="Times New Roman" pitchFamily="18" charset="0"/>
              <a:ea typeface="微軟正黑體" pitchFamily="34" charset="-120"/>
              <a:cs typeface="Times New Roman" pitchFamily="18" charset="0"/>
            </a:endParaRPr>
          </a:p>
          <a:p>
            <a:pPr lvl="1" eaLnBrk="1" hangingPunct="1">
              <a:lnSpc>
                <a:spcPts val="1600"/>
              </a:lnSpc>
              <a:spcBef>
                <a:spcPct val="20000"/>
              </a:spcBef>
              <a:buFont typeface="Arial" pitchFamily="34" charset="0"/>
              <a:buChar char="–"/>
            </a:pPr>
            <a:r>
              <a:rPr kumimoji="0" lang="zh-TW" altLang="en-US" sz="1600" b="1">
                <a:latin typeface="Times New Roman" pitchFamily="18" charset="0"/>
                <a:ea typeface="微軟正黑體" pitchFamily="34" charset="-120"/>
                <a:cs typeface="Times New Roman" pitchFamily="18" charset="0"/>
              </a:rPr>
              <a:t>無用途限制</a:t>
            </a:r>
            <a:r>
              <a:rPr kumimoji="0" lang="zh-TW" altLang="en-US" sz="1600">
                <a:latin typeface="Times New Roman" pitchFamily="18" charset="0"/>
                <a:ea typeface="微軟正黑體" pitchFamily="34" charset="-120"/>
                <a:cs typeface="Times New Roman" pitchFamily="18" charset="0"/>
              </a:rPr>
              <a:t>：除了就醫、就學、就養與就業等基本交通需求外，亦可提供如探訪親友、從事休閒活動及無障礙旅遊服務等各式用途。</a:t>
            </a:r>
            <a:endParaRPr kumimoji="0" lang="en-US" altLang="zh-TW" sz="1600">
              <a:latin typeface="Times New Roman" pitchFamily="18" charset="0"/>
              <a:ea typeface="微軟正黑體" pitchFamily="34" charset="-120"/>
              <a:cs typeface="Times New Roman" pitchFamily="18" charset="0"/>
            </a:endParaRPr>
          </a:p>
          <a:p>
            <a:pPr eaLnBrk="1" hangingPunct="1">
              <a:lnSpc>
                <a:spcPts val="1600"/>
              </a:lnSpc>
              <a:spcBef>
                <a:spcPct val="20000"/>
              </a:spcBef>
              <a:buFont typeface="Arial" pitchFamily="34" charset="0"/>
              <a:buChar char="•"/>
            </a:pPr>
            <a:r>
              <a:rPr kumimoji="0" lang="zh-TW" altLang="en-US" b="1">
                <a:latin typeface="Times New Roman" pitchFamily="18" charset="0"/>
                <a:ea typeface="微軟正黑體" pitchFamily="34" charset="-120"/>
                <a:cs typeface="Times New Roman" pitchFamily="18" charset="0"/>
              </a:rPr>
              <a:t>實務經驗</a:t>
            </a:r>
            <a:endParaRPr kumimoji="0" lang="en-US" altLang="zh-TW" b="1">
              <a:latin typeface="Times New Roman" pitchFamily="18" charset="0"/>
              <a:ea typeface="微軟正黑體" pitchFamily="34" charset="-120"/>
              <a:cs typeface="Times New Roman" pitchFamily="18" charset="0"/>
            </a:endParaRPr>
          </a:p>
          <a:p>
            <a:pPr lvl="1" eaLnBrk="1" hangingPunct="1">
              <a:lnSpc>
                <a:spcPts val="1600"/>
              </a:lnSpc>
              <a:spcBef>
                <a:spcPct val="20000"/>
              </a:spcBef>
              <a:buFont typeface="Arial" pitchFamily="34" charset="0"/>
              <a:buChar char="–"/>
            </a:pPr>
            <a:r>
              <a:rPr kumimoji="0" lang="en-US" altLang="zh-TW" sz="1600">
                <a:latin typeface="Times New Roman" pitchFamily="18" charset="0"/>
                <a:ea typeface="微軟正黑體" pitchFamily="34" charset="-120"/>
                <a:cs typeface="Times New Roman" pitchFamily="18" charset="0"/>
              </a:rPr>
              <a:t>100</a:t>
            </a:r>
            <a:r>
              <a:rPr kumimoji="0" lang="zh-TW" altLang="en-US" sz="1600">
                <a:latin typeface="Times New Roman" pitchFamily="18" charset="0"/>
                <a:ea typeface="微軟正黑體" pitchFamily="34" charset="-120"/>
                <a:cs typeface="Times New Roman" pitchFamily="18" charset="0"/>
              </a:rPr>
              <a:t>年起連續</a:t>
            </a:r>
            <a:r>
              <a:rPr kumimoji="0" lang="en-US" altLang="zh-TW" sz="1600">
                <a:latin typeface="Times New Roman" pitchFamily="18" charset="0"/>
                <a:ea typeface="微軟正黑體" pitchFamily="34" charset="-120"/>
                <a:cs typeface="Times New Roman" pitchFamily="18" charset="0"/>
              </a:rPr>
              <a:t>3</a:t>
            </a:r>
            <a:r>
              <a:rPr kumimoji="0" lang="zh-TW" altLang="en-US" sz="1600">
                <a:latin typeface="Times New Roman" pitchFamily="18" charset="0"/>
                <a:ea typeface="微軟正黑體" pitchFamily="34" charset="-120"/>
                <a:cs typeface="Times New Roman" pitchFamily="18" charset="0"/>
              </a:rPr>
              <a:t>年為台北捷運指定輪椅接駁服務公司。</a:t>
            </a:r>
          </a:p>
          <a:p>
            <a:pPr lvl="1" eaLnBrk="1" hangingPunct="1">
              <a:lnSpc>
                <a:spcPts val="1600"/>
              </a:lnSpc>
              <a:spcBef>
                <a:spcPct val="20000"/>
              </a:spcBef>
              <a:buFont typeface="Arial" pitchFamily="34" charset="0"/>
              <a:buChar char="–"/>
            </a:pPr>
            <a:r>
              <a:rPr kumimoji="0" lang="en-US" altLang="zh-TW" sz="1600">
                <a:latin typeface="Times New Roman" pitchFamily="18" charset="0"/>
                <a:ea typeface="微軟正黑體" pitchFamily="34" charset="-120"/>
                <a:cs typeface="Times New Roman" pitchFamily="18" charset="0"/>
              </a:rPr>
              <a:t>101</a:t>
            </a:r>
            <a:r>
              <a:rPr kumimoji="0" lang="zh-TW" altLang="en-US" sz="1600">
                <a:latin typeface="Times New Roman" pitchFamily="18" charset="0"/>
                <a:ea typeface="微軟正黑體" pitchFamily="34" charset="-120"/>
                <a:cs typeface="Times New Roman" pitchFamily="18" charset="0"/>
              </a:rPr>
              <a:t>年與雄獅旅遊攜手，推動台灣無障礙旅遊服務，並獲「國際口足畫藝世界特展」唯一指定輪椅交通接送服務殊榮。</a:t>
            </a:r>
            <a:endParaRPr kumimoji="0" lang="en-US" altLang="zh-TW" sz="1600">
              <a:latin typeface="Times New Roman" pitchFamily="18" charset="0"/>
              <a:ea typeface="微軟正黑體" pitchFamily="34" charset="-120"/>
              <a:cs typeface="Times New Roman" pitchFamily="18" charset="0"/>
            </a:endParaRPr>
          </a:p>
          <a:p>
            <a:pPr lvl="1" eaLnBrk="1" hangingPunct="1">
              <a:lnSpc>
                <a:spcPts val="1600"/>
              </a:lnSpc>
              <a:spcBef>
                <a:spcPct val="20000"/>
              </a:spcBef>
              <a:buFont typeface="Arial" pitchFamily="34" charset="0"/>
              <a:buChar char="–"/>
            </a:pPr>
            <a:r>
              <a:rPr kumimoji="0" lang="en-US" altLang="zh-TW" sz="1600">
                <a:latin typeface="Times New Roman" pitchFamily="18" charset="0"/>
                <a:ea typeface="微軟正黑體" pitchFamily="34" charset="-120"/>
                <a:cs typeface="Times New Roman" pitchFamily="18" charset="0"/>
              </a:rPr>
              <a:t>102</a:t>
            </a:r>
            <a:r>
              <a:rPr kumimoji="0" lang="zh-TW" altLang="en-US" sz="1600">
                <a:latin typeface="Times New Roman" pitchFamily="18" charset="0"/>
                <a:ea typeface="微軟正黑體" pitchFamily="34" charset="-120"/>
                <a:cs typeface="Times New Roman" pitchFamily="18" charset="0"/>
              </a:rPr>
              <a:t>年榮獲第三屆中小企業社會責任獎。</a:t>
            </a:r>
            <a:endParaRPr kumimoji="0" lang="en-US" altLang="zh-TW" sz="1600">
              <a:latin typeface="Times New Roman" pitchFamily="18" charset="0"/>
              <a:ea typeface="微軟正黑體" pitchFamily="34" charset="-120"/>
              <a:cs typeface="Times New Roman" pitchFamily="18" charset="0"/>
            </a:endParaRPr>
          </a:p>
          <a:p>
            <a:pPr lvl="1" eaLnBrk="1" hangingPunct="1">
              <a:lnSpc>
                <a:spcPts val="1600"/>
              </a:lnSpc>
              <a:spcBef>
                <a:spcPct val="20000"/>
              </a:spcBef>
              <a:buFont typeface="Arial" pitchFamily="34" charset="0"/>
              <a:buChar char="–"/>
            </a:pPr>
            <a:r>
              <a:rPr kumimoji="0" lang="en-US" altLang="zh-TW" sz="1600">
                <a:latin typeface="Times New Roman" pitchFamily="18" charset="0"/>
                <a:ea typeface="微軟正黑體" pitchFamily="34" charset="-120"/>
                <a:cs typeface="Times New Roman" pitchFamily="18" charset="0"/>
              </a:rPr>
              <a:t>103</a:t>
            </a:r>
            <a:r>
              <a:rPr kumimoji="0" lang="zh-TW" altLang="en-US" sz="1600">
                <a:latin typeface="Times New Roman" pitchFamily="18" charset="0"/>
                <a:ea typeface="微軟正黑體" pitchFamily="34" charset="-120"/>
                <a:cs typeface="Times New Roman" pitchFamily="18" charset="0"/>
              </a:rPr>
              <a:t>年初登錄為創櫃板企業。 </a:t>
            </a:r>
          </a:p>
          <a:p>
            <a:pPr lvl="1" eaLnBrk="1" hangingPunct="1">
              <a:lnSpc>
                <a:spcPts val="1600"/>
              </a:lnSpc>
              <a:spcBef>
                <a:spcPct val="20000"/>
              </a:spcBef>
              <a:buFont typeface="Arial" pitchFamily="34" charset="0"/>
              <a:buChar char="–"/>
            </a:pPr>
            <a:r>
              <a:rPr kumimoji="0" lang="zh-TW" altLang="en-US" sz="1600">
                <a:latin typeface="Times New Roman" pitchFamily="18" charset="0"/>
                <a:ea typeface="微軟正黑體" pitchFamily="34" charset="-120"/>
                <a:cs typeface="Times New Roman" pitchFamily="18" charset="0"/>
              </a:rPr>
              <a:t>許佐夫執行長獲</a:t>
            </a:r>
            <a:r>
              <a:rPr kumimoji="0" lang="en-US" altLang="zh-TW" sz="1600">
                <a:latin typeface="Times New Roman" pitchFamily="18" charset="0"/>
                <a:ea typeface="微軟正黑體" pitchFamily="34" charset="-120"/>
                <a:cs typeface="Times New Roman" pitchFamily="18" charset="0"/>
              </a:rPr>
              <a:t>《</a:t>
            </a:r>
            <a:r>
              <a:rPr kumimoji="0" lang="zh-TW" altLang="en-US" sz="1600">
                <a:latin typeface="Times New Roman" pitchFamily="18" charset="0"/>
                <a:ea typeface="微軟正黑體" pitchFamily="34" charset="-120"/>
                <a:cs typeface="Times New Roman" pitchFamily="18" charset="0"/>
              </a:rPr>
              <a:t>經理人月刊</a:t>
            </a:r>
            <a:r>
              <a:rPr kumimoji="0" lang="en-US" altLang="zh-TW" sz="1600">
                <a:latin typeface="Times New Roman" pitchFamily="18" charset="0"/>
                <a:ea typeface="微軟正黑體" pitchFamily="34" charset="-120"/>
                <a:cs typeface="Times New Roman" pitchFamily="18" charset="0"/>
              </a:rPr>
              <a:t>》</a:t>
            </a:r>
            <a:r>
              <a:rPr kumimoji="0" lang="zh-TW" altLang="en-US" sz="1600">
                <a:latin typeface="Times New Roman" pitchFamily="18" charset="0"/>
                <a:ea typeface="微軟正黑體" pitchFamily="34" charset="-120"/>
                <a:cs typeface="Times New Roman" pitchFamily="18" charset="0"/>
              </a:rPr>
              <a:t>選為「</a:t>
            </a:r>
            <a:r>
              <a:rPr kumimoji="0" lang="en-US" altLang="zh-TW" sz="1600">
                <a:latin typeface="Times New Roman" pitchFamily="18" charset="0"/>
                <a:ea typeface="微軟正黑體" pitchFamily="34" charset="-120"/>
                <a:cs typeface="Times New Roman" pitchFamily="18" charset="0"/>
              </a:rPr>
              <a:t>2012</a:t>
            </a:r>
            <a:r>
              <a:rPr kumimoji="0" lang="zh-TW" altLang="en-US" sz="1600">
                <a:latin typeface="Times New Roman" pitchFamily="18" charset="0"/>
                <a:ea typeface="微軟正黑體" pitchFamily="34" charset="-120"/>
                <a:cs typeface="Times New Roman" pitchFamily="18" charset="0"/>
              </a:rPr>
              <a:t>年度百大</a:t>
            </a:r>
            <a:r>
              <a:rPr kumimoji="0" lang="en-US" altLang="zh-TW" sz="1600">
                <a:latin typeface="Times New Roman" pitchFamily="18" charset="0"/>
                <a:ea typeface="微軟正黑體" pitchFamily="34" charset="-120"/>
                <a:cs typeface="Times New Roman" pitchFamily="18" charset="0"/>
              </a:rPr>
              <a:t>MVP</a:t>
            </a:r>
            <a:r>
              <a:rPr kumimoji="0" lang="zh-TW" altLang="en-US" sz="1600">
                <a:latin typeface="Times New Roman" pitchFamily="18" charset="0"/>
                <a:ea typeface="微軟正黑體" pitchFamily="34" charset="-120"/>
                <a:cs typeface="Times New Roman" pitchFamily="18" charset="0"/>
              </a:rPr>
              <a:t>經理人」。</a:t>
            </a:r>
          </a:p>
          <a:p>
            <a:pPr eaLnBrk="1" hangingPunct="1">
              <a:lnSpc>
                <a:spcPts val="1600"/>
              </a:lnSpc>
              <a:spcBef>
                <a:spcPct val="20000"/>
              </a:spcBef>
              <a:buFont typeface="Arial" pitchFamily="34" charset="0"/>
              <a:buChar char="•"/>
            </a:pPr>
            <a:r>
              <a:rPr kumimoji="0" lang="zh-TW" altLang="en-US" b="1">
                <a:latin typeface="Times New Roman" pitchFamily="18" charset="0"/>
                <a:ea typeface="微軟正黑體" pitchFamily="34" charset="-120"/>
                <a:cs typeface="Times New Roman" pitchFamily="18" charset="0"/>
              </a:rPr>
              <a:t>服務項目</a:t>
            </a:r>
            <a:r>
              <a:rPr kumimoji="0" lang="en-US" altLang="zh-TW" b="1">
                <a:latin typeface="Times New Roman" pitchFamily="18" charset="0"/>
                <a:ea typeface="微軟正黑體" pitchFamily="34" charset="-120"/>
                <a:cs typeface="Times New Roman" pitchFamily="18" charset="0"/>
              </a:rPr>
              <a:t>(</a:t>
            </a:r>
            <a:r>
              <a:rPr kumimoji="0" lang="zh-TW" altLang="en-US" b="1">
                <a:latin typeface="Times New Roman" pitchFamily="18" charset="0"/>
                <a:ea typeface="微軟正黑體" pitchFamily="34" charset="-120"/>
                <a:cs typeface="Times New Roman" pitchFamily="18" charset="0"/>
              </a:rPr>
              <a:t>社會服務與商業模式</a:t>
            </a:r>
            <a:r>
              <a:rPr kumimoji="0" lang="en-US" altLang="zh-TW" b="1">
                <a:latin typeface="Times New Roman" pitchFamily="18" charset="0"/>
                <a:ea typeface="微軟正黑體" pitchFamily="34" charset="-120"/>
                <a:cs typeface="Times New Roman" pitchFamily="18" charset="0"/>
              </a:rPr>
              <a:t>)</a:t>
            </a:r>
          </a:p>
          <a:p>
            <a:pPr lvl="1" eaLnBrk="1" hangingPunct="1">
              <a:lnSpc>
                <a:spcPts val="1600"/>
              </a:lnSpc>
              <a:spcBef>
                <a:spcPct val="20000"/>
              </a:spcBef>
              <a:buFont typeface="Arial" pitchFamily="34" charset="0"/>
              <a:buChar char="–"/>
            </a:pPr>
            <a:r>
              <a:rPr kumimoji="0" lang="zh-TW" altLang="en-US" sz="1600">
                <a:latin typeface="Times New Roman" pitchFamily="18" charset="0"/>
                <a:ea typeface="微軟正黑體" pitchFamily="34" charset="-120"/>
                <a:cs typeface="Times New Roman" pitchFamily="18" charset="0"/>
              </a:rPr>
              <a:t>輪椅接送服務</a:t>
            </a:r>
          </a:p>
          <a:p>
            <a:pPr lvl="1" eaLnBrk="1" hangingPunct="1">
              <a:lnSpc>
                <a:spcPts val="1600"/>
              </a:lnSpc>
              <a:spcBef>
                <a:spcPct val="20000"/>
              </a:spcBef>
              <a:buFont typeface="Arial" pitchFamily="34" charset="0"/>
              <a:buChar char="–"/>
            </a:pPr>
            <a:r>
              <a:rPr kumimoji="0" lang="zh-TW" altLang="en-US" sz="1600">
                <a:latin typeface="Times New Roman" pitchFamily="18" charset="0"/>
                <a:ea typeface="微軟正黑體" pitchFamily="34" charset="-120"/>
                <a:cs typeface="Times New Roman" pitchFamily="18" charset="0"/>
              </a:rPr>
              <a:t>無障礙旅遊</a:t>
            </a:r>
            <a:endParaRPr kumimoji="0" lang="zh-TW" altLang="en-US" sz="1400">
              <a:latin typeface="Times New Roman" pitchFamily="18" charset="0"/>
              <a:ea typeface="微軟正黑體" pitchFamily="34" charset="-120"/>
              <a:cs typeface="Times New Roman" pitchFamily="18" charset="0"/>
            </a:endParaRPr>
          </a:p>
        </p:txBody>
      </p:sp>
      <p:pic>
        <p:nvPicPr>
          <p:cNvPr id="48132" name="圖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1500188"/>
            <a:ext cx="884238"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圖片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500188"/>
            <a:ext cx="1325563"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圖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18300" y="1495425"/>
            <a:ext cx="13335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圖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72388" y="5173663"/>
            <a:ext cx="1325562"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圖片 13" descr="http://www.seinsights.asia/sites/default/files/imagecache/w600/upload/duo_fu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4138" y="4021138"/>
            <a:ext cx="1287462"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圖片 14" descr="201404_02_多扶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3500" y="2868613"/>
            <a:ext cx="13176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8" name="投影片編號版面配置區 9"/>
          <p:cNvSpPr>
            <a:spLocks noGrp="1"/>
          </p:cNvSpPr>
          <p:nvPr>
            <p:ph type="sldNum" sz="quarter" idx="11"/>
          </p:nvPr>
        </p:nvSpPr>
        <p:spPr bwMode="auto">
          <a:xfrm>
            <a:off x="8675688" y="6519863"/>
            <a:ext cx="5048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C7BDF0BD-D077-4D85-8B69-884D41B063A2}" type="slidenum">
              <a:rPr kumimoji="0" lang="zh-TW" altLang="en-US" sz="1400" smtClean="0">
                <a:latin typeface="微軟正黑體" pitchFamily="34" charset="-120"/>
                <a:ea typeface="微軟正黑體" pitchFamily="34" charset="-120"/>
                <a:cs typeface="Times New Roman" pitchFamily="18" charset="0"/>
              </a:rPr>
              <a:pPr eaLnBrk="1" hangingPunct="1"/>
              <a:t>40</a:t>
            </a:fld>
            <a:endParaRPr kumimoji="0" lang="zh-TW" altLang="en-US" sz="1400" smtClean="0">
              <a:latin typeface="微軟正黑體" pitchFamily="34" charset="-120"/>
              <a:ea typeface="微軟正黑體" pitchFamily="34" charset="-12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編號版面配置區 9"/>
          <p:cNvSpPr>
            <a:spLocks noGrp="1"/>
          </p:cNvSpPr>
          <p:nvPr>
            <p:ph type="sldNum" sz="quarter" idx="11"/>
          </p:nvPr>
        </p:nvSpPr>
        <p:spPr bwMode="auto">
          <a:xfrm>
            <a:off x="8748713" y="6502400"/>
            <a:ext cx="4762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3F22ADBC-D7AD-438D-B2BC-6A9F45157E64}" type="slidenum">
              <a:rPr kumimoji="0" lang="zh-TW" altLang="en-US" sz="1400" smtClean="0">
                <a:latin typeface="微軟正黑體" pitchFamily="34" charset="-120"/>
                <a:ea typeface="微軟正黑體" pitchFamily="34" charset="-120"/>
                <a:cs typeface="Times New Roman" pitchFamily="18" charset="0"/>
              </a:rPr>
              <a:pPr eaLnBrk="1" hangingPunct="1"/>
              <a:t>41</a:t>
            </a:fld>
            <a:endParaRPr kumimoji="0" lang="zh-TW" altLang="en-US" sz="1400" smtClean="0">
              <a:latin typeface="微軟正黑體" pitchFamily="34" charset="-120"/>
              <a:ea typeface="微軟正黑體" pitchFamily="34" charset="-120"/>
              <a:cs typeface="Times New Roman" pitchFamily="18" charset="0"/>
            </a:endParaRPr>
          </a:p>
        </p:txBody>
      </p:sp>
      <p:pic>
        <p:nvPicPr>
          <p:cNvPr id="10" name="Picture 1" descr="U:\公關-企畫\黃炳銓\鋼調DM\DM用照片980611\P1160110.JPG">
            <a:hlinkClick r:id="rId3" action="ppaction://hlinkfile"/>
          </p:cNvPr>
          <p:cNvPicPr>
            <a:picLocks noChangeAspect="1" noChangeArrowheads="1"/>
          </p:cNvPicPr>
          <p:nvPr/>
        </p:nvPicPr>
        <p:blipFill>
          <a:blip r:embed="rId4" cstate="email"/>
          <a:srcRect/>
          <a:stretch>
            <a:fillRect/>
          </a:stretch>
        </p:blipFill>
        <p:spPr bwMode="auto">
          <a:xfrm>
            <a:off x="7452320" y="4998364"/>
            <a:ext cx="1464703" cy="1206242"/>
          </a:xfrm>
          <a:prstGeom prst="rect">
            <a:avLst/>
          </a:prstGeom>
          <a:ln>
            <a:noFill/>
          </a:ln>
          <a:effectLst>
            <a:softEdge rad="112500"/>
          </a:effectLst>
        </p:spPr>
      </p:pic>
      <p:sp>
        <p:nvSpPr>
          <p:cNvPr id="11" name="內容版面配置區 2"/>
          <p:cNvSpPr txBox="1">
            <a:spLocks/>
          </p:cNvSpPr>
          <p:nvPr/>
        </p:nvSpPr>
        <p:spPr>
          <a:xfrm>
            <a:off x="312738" y="476250"/>
            <a:ext cx="7129462" cy="6048375"/>
          </a:xfrm>
          <a:prstGeom prst="rect">
            <a:avLst/>
          </a:prstGeom>
        </p:spPr>
        <p:txBody>
          <a:bodyPr/>
          <a:lstStyle/>
          <a:p>
            <a:pPr>
              <a:lnSpc>
                <a:spcPts val="2700"/>
              </a:lnSpc>
              <a:defRPr/>
            </a:pPr>
            <a:r>
              <a:rPr lang="zh-TW" altLang="en-US" sz="2400" b="1" dirty="0" smtClean="0">
                <a:solidFill>
                  <a:srgbClr val="C00000"/>
                </a:solidFill>
                <a:latin typeface="Times New Roman" pitchFamily="18" charset="0"/>
                <a:ea typeface="微軟正黑體" pitchFamily="34" charset="-120"/>
                <a:cs typeface="Times New Roman" pitchFamily="18" charset="0"/>
              </a:rPr>
              <a:t>  二</a:t>
            </a:r>
            <a:r>
              <a:rPr lang="zh-TW" altLang="en-US" sz="2400" b="1" dirty="0">
                <a:solidFill>
                  <a:srgbClr val="C00000"/>
                </a:solidFill>
                <a:latin typeface="Times New Roman" pitchFamily="18" charset="0"/>
                <a:ea typeface="微軟正黑體" pitchFamily="34" charset="-120"/>
                <a:cs typeface="Times New Roman" pitchFamily="18" charset="0"/>
              </a:rPr>
              <a:t>、</a:t>
            </a:r>
            <a:r>
              <a:rPr lang="zh-TW" altLang="zh-TW" sz="2400" b="1" dirty="0">
                <a:solidFill>
                  <a:srgbClr val="C00000"/>
                </a:solidFill>
                <a:latin typeface="Times New Roman" pitchFamily="18" charset="0"/>
                <a:ea typeface="微軟正黑體" pitchFamily="34" charset="-120"/>
                <a:cs typeface="Times New Roman" pitchFamily="18" charset="0"/>
              </a:rPr>
              <a:t>社團法人</a:t>
            </a:r>
            <a:r>
              <a:rPr lang="zh-TW" altLang="en-US" sz="2400" b="1" dirty="0">
                <a:solidFill>
                  <a:srgbClr val="C00000"/>
                </a:solidFill>
                <a:latin typeface="Times New Roman" pitchFamily="18" charset="0"/>
                <a:ea typeface="微軟正黑體" pitchFamily="34" charset="-120"/>
                <a:cs typeface="Times New Roman" pitchFamily="18" charset="0"/>
              </a:rPr>
              <a:t>臺</a:t>
            </a:r>
            <a:r>
              <a:rPr lang="zh-TW" altLang="zh-TW" sz="2400" b="1" dirty="0">
                <a:solidFill>
                  <a:srgbClr val="C00000"/>
                </a:solidFill>
                <a:latin typeface="Times New Roman" pitchFamily="18" charset="0"/>
                <a:ea typeface="微軟正黑體" pitchFamily="34" charset="-120"/>
                <a:cs typeface="Times New Roman" pitchFamily="18" charset="0"/>
              </a:rPr>
              <a:t>北市視障者家長協會</a:t>
            </a:r>
            <a:endParaRPr lang="en-US" altLang="zh-TW" sz="2400" b="1" dirty="0">
              <a:solidFill>
                <a:srgbClr val="C00000"/>
              </a:solidFill>
              <a:latin typeface="Times New Roman" pitchFamily="18" charset="0"/>
              <a:ea typeface="微軟正黑體" pitchFamily="34" charset="-120"/>
              <a:cs typeface="Times New Roman" pitchFamily="18" charset="0"/>
            </a:endParaRPr>
          </a:p>
          <a:p>
            <a:pPr>
              <a:lnSpc>
                <a:spcPts val="2700"/>
              </a:lnSpc>
              <a:defRPr/>
            </a:pPr>
            <a:endParaRPr lang="zh-TW" altLang="en-US" sz="2400" b="1" kern="100" dirty="0">
              <a:solidFill>
                <a:srgbClr val="C00000"/>
              </a:solidFill>
              <a:latin typeface="Times New Roman" pitchFamily="18" charset="0"/>
              <a:ea typeface="微軟正黑體" pitchFamily="34" charset="-120"/>
              <a:cs typeface="Times New Roman" pitchFamily="18" charset="0"/>
            </a:endParaRPr>
          </a:p>
          <a:p>
            <a:pPr marL="342900" indent="-342900" fontAlgn="auto">
              <a:lnSpc>
                <a:spcPts val="2700"/>
              </a:lnSpc>
              <a:buFont typeface="Arial" pitchFamily="34" charset="0"/>
              <a:buChar char="•"/>
              <a:defRPr/>
            </a:pPr>
            <a:r>
              <a:rPr kumimoji="0" lang="zh-TW" altLang="en-US" sz="2000" b="1" dirty="0">
                <a:latin typeface="Times New Roman" pitchFamily="18" charset="0"/>
                <a:ea typeface="微軟正黑體" pitchFamily="34" charset="-120"/>
                <a:cs typeface="Times New Roman" pitchFamily="18" charset="0"/>
              </a:rPr>
              <a:t>關注領域</a:t>
            </a:r>
            <a:r>
              <a:rPr kumimoji="0" lang="zh-TW" altLang="en-US" sz="2000" dirty="0">
                <a:latin typeface="Times New Roman" pitchFamily="18" charset="0"/>
                <a:ea typeface="微軟正黑體" pitchFamily="34" charset="-120"/>
                <a:cs typeface="Times New Roman" pitchFamily="18" charset="0"/>
              </a:rPr>
              <a:t>：</a:t>
            </a:r>
            <a:r>
              <a:rPr kumimoji="0" lang="zh-TW" altLang="en-US" dirty="0">
                <a:latin typeface="Times New Roman" pitchFamily="18" charset="0"/>
                <a:ea typeface="微軟正黑體" pitchFamily="34" charset="-120"/>
                <a:cs typeface="Times New Roman" pitchFamily="18" charset="0"/>
              </a:rPr>
              <a:t>弱勢就業</a:t>
            </a:r>
            <a:endParaRPr lang="en-US" altLang="zh-TW" dirty="0">
              <a:latin typeface="Times New Roman" pitchFamily="18" charset="0"/>
              <a:ea typeface="微軟正黑體" pitchFamily="34" charset="-120"/>
              <a:cs typeface="Times New Roman" pitchFamily="18" charset="0"/>
            </a:endParaRPr>
          </a:p>
          <a:p>
            <a:pPr marL="342900" indent="-342900">
              <a:lnSpc>
                <a:spcPts val="2700"/>
              </a:lnSpc>
              <a:buFont typeface="Arial" pitchFamily="34" charset="0"/>
              <a:buChar char="•"/>
              <a:defRPr/>
            </a:pPr>
            <a:r>
              <a:rPr kumimoji="0" lang="zh-TW" altLang="en-US" sz="2000" b="1" dirty="0">
                <a:latin typeface="Times New Roman" pitchFamily="18" charset="0"/>
                <a:ea typeface="微軟正黑體" pitchFamily="34" charset="-120"/>
                <a:cs typeface="Times New Roman" pitchFamily="18" charset="0"/>
              </a:rPr>
              <a:t>願景</a:t>
            </a:r>
            <a:r>
              <a:rPr kumimoji="0" lang="zh-TW" altLang="en-US" sz="2000" dirty="0">
                <a:latin typeface="Times New Roman" pitchFamily="18" charset="0"/>
                <a:ea typeface="微軟正黑體" pitchFamily="34" charset="-120"/>
                <a:cs typeface="Times New Roman" pitchFamily="18" charset="0"/>
              </a:rPr>
              <a:t>：</a:t>
            </a:r>
            <a:r>
              <a:rPr lang="zh-TW" altLang="en-US" dirty="0">
                <a:latin typeface="Times New Roman" pitchFamily="18" charset="0"/>
                <a:ea typeface="微軟正黑體" pitchFamily="34" charset="-120"/>
                <a:cs typeface="Times New Roman" pitchFamily="18" charset="0"/>
              </a:rPr>
              <a:t>成立視障鋼琴調音中心與視障教材教具輔具研發製作中心</a:t>
            </a:r>
            <a:endParaRPr lang="en-US" altLang="zh-TW" dirty="0">
              <a:latin typeface="Times New Roman" pitchFamily="18" charset="0"/>
              <a:ea typeface="微軟正黑體" pitchFamily="34" charset="-120"/>
              <a:cs typeface="Times New Roman" pitchFamily="18" charset="0"/>
            </a:endParaRPr>
          </a:p>
          <a:p>
            <a:pPr marL="342900" indent="-342900">
              <a:lnSpc>
                <a:spcPts val="2700"/>
              </a:lnSpc>
              <a:buFont typeface="Arial" pitchFamily="34" charset="0"/>
              <a:buChar char="•"/>
              <a:defRPr/>
            </a:pPr>
            <a:r>
              <a:rPr lang="zh-TW" altLang="en-US" sz="2000" b="1" dirty="0">
                <a:latin typeface="Times New Roman" pitchFamily="18" charset="0"/>
                <a:ea typeface="微軟正黑體" pitchFamily="34" charset="-120"/>
                <a:cs typeface="Times New Roman" pitchFamily="18" charset="0"/>
              </a:rPr>
              <a:t>組織介紹：</a:t>
            </a:r>
            <a:endParaRPr lang="en-US" altLang="zh-TW" sz="2000" b="1" dirty="0">
              <a:latin typeface="Times New Roman" pitchFamily="18" charset="0"/>
              <a:ea typeface="微軟正黑體" pitchFamily="34" charset="-120"/>
              <a:cs typeface="Times New Roman" pitchFamily="18" charset="0"/>
            </a:endParaRPr>
          </a:p>
          <a:p>
            <a:pPr marL="365125">
              <a:lnSpc>
                <a:spcPts val="2700"/>
              </a:lnSpc>
              <a:defRPr/>
            </a:pPr>
            <a:r>
              <a:rPr lang="zh-TW" altLang="zh-TW" dirty="0">
                <a:latin typeface="Times New Roman" pitchFamily="18" charset="0"/>
                <a:ea typeface="微軟正黑體" pitchFamily="34" charset="-120"/>
                <a:cs typeface="Times New Roman" pitchFamily="18" charset="0"/>
              </a:rPr>
              <a:t>以自助、互助、助人之精神，結合關心視障者及弱勢族群相關資源，爭取其合法權益與社會福利，建立全國視障家庭組織網絡</a:t>
            </a:r>
            <a:r>
              <a:rPr lang="zh-TW" altLang="en-US" dirty="0">
                <a:latin typeface="Times New Roman" pitchFamily="18" charset="0"/>
                <a:ea typeface="微軟正黑體" pitchFamily="34" charset="-120"/>
                <a:cs typeface="Times New Roman" pitchFamily="18" charset="0"/>
              </a:rPr>
              <a:t>，</a:t>
            </a:r>
            <a:r>
              <a:rPr lang="zh-TW" altLang="zh-TW" dirty="0">
                <a:latin typeface="Times New Roman" pitchFamily="18" charset="0"/>
                <a:ea typeface="微軟正黑體" pitchFamily="34" charset="-120"/>
                <a:cs typeface="Times New Roman" pitchFamily="18" charset="0"/>
              </a:rPr>
              <a:t>從事視障相關專業研究發展</a:t>
            </a:r>
            <a:r>
              <a:rPr lang="zh-TW" altLang="en-US" dirty="0">
                <a:latin typeface="Times New Roman" pitchFamily="18" charset="0"/>
                <a:ea typeface="微軟正黑體" pitchFamily="34" charset="-120"/>
                <a:cs typeface="Times New Roman" pitchFamily="18" charset="0"/>
              </a:rPr>
              <a:t>及</a:t>
            </a:r>
            <a:r>
              <a:rPr lang="zh-TW" altLang="zh-TW" dirty="0">
                <a:latin typeface="Times New Roman" pitchFamily="18" charset="0"/>
                <a:ea typeface="微軟正黑體" pitchFamily="34" charset="-120"/>
                <a:cs typeface="Times New Roman" pitchFamily="18" charset="0"/>
              </a:rPr>
              <a:t>服務人員教育訓練。</a:t>
            </a:r>
            <a:endParaRPr kumimoji="0" lang="en-US" altLang="zh-TW" b="1" dirty="0">
              <a:latin typeface="Times New Roman" pitchFamily="18" charset="0"/>
              <a:ea typeface="微軟正黑體" pitchFamily="34" charset="-120"/>
              <a:cs typeface="Times New Roman" pitchFamily="18" charset="0"/>
            </a:endParaRPr>
          </a:p>
          <a:p>
            <a:pPr marL="342900" indent="-342900">
              <a:lnSpc>
                <a:spcPts val="2700"/>
              </a:lnSpc>
              <a:buFont typeface="Arial" pitchFamily="34" charset="0"/>
              <a:buChar char="•"/>
              <a:defRPr/>
            </a:pPr>
            <a:r>
              <a:rPr kumimoji="0" lang="zh-TW" altLang="en-US" sz="2000" b="1" dirty="0">
                <a:latin typeface="Times New Roman" pitchFamily="18" charset="0"/>
                <a:ea typeface="微軟正黑體" pitchFamily="34" charset="-120"/>
                <a:cs typeface="Times New Roman" pitchFamily="18" charset="0"/>
              </a:rPr>
              <a:t>服務項目：</a:t>
            </a:r>
            <a:endParaRPr lang="en-US" altLang="zh-TW" sz="2000" b="1" dirty="0">
              <a:latin typeface="Times New Roman" pitchFamily="18" charset="0"/>
              <a:ea typeface="微軟正黑體" pitchFamily="34" charset="-120"/>
              <a:cs typeface="Times New Roman" pitchFamily="18" charset="0"/>
            </a:endParaRPr>
          </a:p>
          <a:p>
            <a:pPr marL="361950" indent="-177800">
              <a:lnSpc>
                <a:spcPts val="2500"/>
              </a:lnSpc>
              <a:buFontTx/>
              <a:buChar char="-"/>
              <a:defRPr/>
            </a:pPr>
            <a:r>
              <a:rPr lang="zh-TW" altLang="en-US" dirty="0">
                <a:latin typeface="Times New Roman" pitchFamily="18" charset="0"/>
                <a:ea typeface="微軟正黑體" pitchFamily="34" charset="-120"/>
                <a:cs typeface="Times New Roman" pitchFamily="18" charset="0"/>
              </a:rPr>
              <a:t>教育與訓練：</a:t>
            </a:r>
            <a:r>
              <a:rPr lang="zh-TW" altLang="en-US" sz="1600" dirty="0">
                <a:latin typeface="Times New Roman" pitchFamily="18" charset="0"/>
                <a:ea typeface="微軟正黑體" pitchFamily="34" charset="-120"/>
                <a:cs typeface="Times New Roman" pitchFamily="18" charset="0"/>
              </a:rPr>
              <a:t>視障幼兒早期療育服務、視障生課後輔導、視障者定向行動、生活技能訓練服務。</a:t>
            </a:r>
            <a:endParaRPr lang="en-US" altLang="zh-TW" sz="1500" dirty="0">
              <a:latin typeface="Times New Roman" pitchFamily="18" charset="0"/>
              <a:ea typeface="微軟正黑體" pitchFamily="34" charset="-120"/>
              <a:cs typeface="Times New Roman" pitchFamily="18" charset="0"/>
            </a:endParaRPr>
          </a:p>
          <a:p>
            <a:pPr marL="361950" indent="-177800">
              <a:lnSpc>
                <a:spcPts val="2500"/>
              </a:lnSpc>
              <a:buFontTx/>
              <a:buChar char="-"/>
              <a:defRPr/>
            </a:pPr>
            <a:r>
              <a:rPr lang="zh-TW" altLang="en-US" dirty="0">
                <a:latin typeface="Times New Roman" pitchFamily="18" charset="0"/>
                <a:ea typeface="微軟正黑體" pitchFamily="34" charset="-120"/>
                <a:cs typeface="Times New Roman" pitchFamily="18" charset="0"/>
              </a:rPr>
              <a:t>就業服務：</a:t>
            </a:r>
            <a:r>
              <a:rPr lang="zh-TW" altLang="en-US" sz="1600" dirty="0">
                <a:latin typeface="Times New Roman" pitchFamily="18" charset="0"/>
                <a:ea typeface="微軟正黑體" pitchFamily="34" charset="-120"/>
                <a:cs typeface="Times New Roman" pitchFamily="18" charset="0"/>
              </a:rPr>
              <a:t>視障者鋼琴調音就業輔導與訓練、視障者職前準備暨就業適應服務、社區化就業服務。</a:t>
            </a:r>
            <a:endParaRPr lang="en-US" altLang="zh-TW" sz="1500" dirty="0">
              <a:latin typeface="Times New Roman" pitchFamily="18" charset="0"/>
              <a:ea typeface="微軟正黑體" pitchFamily="34" charset="-120"/>
              <a:cs typeface="Times New Roman" pitchFamily="18" charset="0"/>
            </a:endParaRPr>
          </a:p>
          <a:p>
            <a:pPr marL="361950" indent="-177800">
              <a:lnSpc>
                <a:spcPts val="2500"/>
              </a:lnSpc>
              <a:buFontTx/>
              <a:buChar char="-"/>
              <a:defRPr/>
            </a:pPr>
            <a:r>
              <a:rPr lang="zh-TW" altLang="en-US" dirty="0">
                <a:latin typeface="Times New Roman" pitchFamily="18" charset="0"/>
                <a:ea typeface="微軟正黑體" pitchFamily="34" charset="-120"/>
                <a:cs typeface="Times New Roman" pitchFamily="18" charset="0"/>
              </a:rPr>
              <a:t>點譯服務：</a:t>
            </a:r>
            <a:r>
              <a:rPr lang="zh-TW" altLang="en-US" sz="1600" dirty="0">
                <a:latin typeface="Times New Roman" pitchFamily="18" charset="0"/>
                <a:ea typeface="微軟正黑體" pitchFamily="34" charset="-120"/>
                <a:cs typeface="Times New Roman" pitchFamily="18" charset="0"/>
              </a:rPr>
              <a:t>視障書籍點譯編輯、校對及列印服務、觸摸式圖型研發製作服務。</a:t>
            </a:r>
            <a:endParaRPr lang="en-US" altLang="zh-TW" sz="1600" dirty="0">
              <a:latin typeface="Times New Roman" pitchFamily="18" charset="0"/>
              <a:ea typeface="微軟正黑體" pitchFamily="34" charset="-120"/>
              <a:cs typeface="Times New Roman" pitchFamily="18" charset="0"/>
            </a:endParaRPr>
          </a:p>
          <a:p>
            <a:pPr marL="342900" indent="-342900">
              <a:lnSpc>
                <a:spcPts val="2700"/>
              </a:lnSpc>
              <a:buFont typeface="Arial" pitchFamily="34" charset="0"/>
              <a:buChar char="•"/>
              <a:defRPr/>
            </a:pPr>
            <a:r>
              <a:rPr kumimoji="0" lang="zh-TW" altLang="en-US" sz="2000" b="1" dirty="0">
                <a:solidFill>
                  <a:prstClr val="black"/>
                </a:solidFill>
                <a:latin typeface="Times New Roman" pitchFamily="18" charset="0"/>
                <a:ea typeface="微軟正黑體" pitchFamily="34" charset="-120"/>
                <a:cs typeface="Times New Roman" pitchFamily="18" charset="0"/>
              </a:rPr>
              <a:t>商業模式：</a:t>
            </a:r>
            <a:r>
              <a:rPr kumimoji="0" lang="zh-TW" altLang="en-US" sz="1600" dirty="0">
                <a:solidFill>
                  <a:prstClr val="black"/>
                </a:solidFill>
                <a:latin typeface="Times New Roman" pitchFamily="18" charset="0"/>
                <a:ea typeface="微軟正黑體" pitchFamily="34" charset="-120"/>
                <a:cs typeface="Times New Roman" pitchFamily="18" charset="0"/>
              </a:rPr>
              <a:t>協會結合服務及經濟效益，站在視障者及購買</a:t>
            </a:r>
            <a:r>
              <a:rPr kumimoji="0" lang="zh-TW" altLang="en-US" sz="1600" dirty="0" smtClean="0">
                <a:solidFill>
                  <a:prstClr val="black"/>
                </a:solidFill>
                <a:latin typeface="Times New Roman" pitchFamily="18" charset="0"/>
                <a:ea typeface="微軟正黑體" pitchFamily="34" charset="-120"/>
                <a:cs typeface="Times New Roman" pitchFamily="18" charset="0"/>
              </a:rPr>
              <a:t>者角度</a:t>
            </a:r>
            <a:r>
              <a:rPr kumimoji="0" lang="zh-TW" altLang="en-US" sz="1600" dirty="0">
                <a:solidFill>
                  <a:prstClr val="black"/>
                </a:solidFill>
                <a:latin typeface="Times New Roman" pitchFamily="18" charset="0"/>
                <a:ea typeface="微軟正黑體" pitchFamily="34" charset="-120"/>
                <a:cs typeface="Times New Roman" pitchFamily="18" charset="0"/>
              </a:rPr>
              <a:t>，了解視障者需求，將點字轉譯及觸摸式教具販售給有需求的視障者，做為協會永續經營的財務基礎。</a:t>
            </a:r>
            <a:endParaRPr lang="en-US" altLang="zh-TW" sz="1600" dirty="0">
              <a:solidFill>
                <a:prstClr val="black"/>
              </a:solidFill>
              <a:latin typeface="Times New Roman" pitchFamily="18" charset="0"/>
              <a:ea typeface="微軟正黑體" pitchFamily="34" charset="-120"/>
              <a:cs typeface="Times New Roman" pitchFamily="18" charset="0"/>
            </a:endParaRPr>
          </a:p>
          <a:p>
            <a:pPr marL="361950" indent="-177800">
              <a:lnSpc>
                <a:spcPts val="2500"/>
              </a:lnSpc>
              <a:buFontTx/>
              <a:buChar char="-"/>
              <a:defRPr/>
            </a:pPr>
            <a:endParaRPr lang="en-US" altLang="zh-TW" sz="1600" dirty="0">
              <a:latin typeface="Times New Roman" pitchFamily="18" charset="0"/>
              <a:ea typeface="微軟正黑體" pitchFamily="34" charset="-120"/>
              <a:cs typeface="Times New Roman" pitchFamily="18" charset="0"/>
            </a:endParaRPr>
          </a:p>
        </p:txBody>
      </p:sp>
      <p:grpSp>
        <p:nvGrpSpPr>
          <p:cNvPr id="49157" name="Group 21"/>
          <p:cNvGrpSpPr>
            <a:grpSpLocks noGrp="1"/>
          </p:cNvGrpSpPr>
          <p:nvPr/>
        </p:nvGrpSpPr>
        <p:grpSpPr bwMode="auto">
          <a:xfrm>
            <a:off x="7610475" y="1316038"/>
            <a:ext cx="1209675" cy="817562"/>
            <a:chOff x="1126" y="675"/>
            <a:chExt cx="3780" cy="3157"/>
          </a:xfrm>
        </p:grpSpPr>
        <p:sp>
          <p:nvSpPr>
            <p:cNvPr id="49160" name="Freeform 17"/>
            <p:cNvSpPr>
              <a:spLocks/>
            </p:cNvSpPr>
            <p:nvPr/>
          </p:nvSpPr>
          <p:spPr bwMode="auto">
            <a:xfrm>
              <a:off x="4019" y="675"/>
              <a:ext cx="887" cy="518"/>
            </a:xfrm>
            <a:custGeom>
              <a:avLst/>
              <a:gdLst>
                <a:gd name="T0" fmla="*/ 2147483647 w 63"/>
                <a:gd name="T1" fmla="*/ 2147483647 h 37"/>
                <a:gd name="T2" fmla="*/ 2147483647 w 63"/>
                <a:gd name="T3" fmla="*/ 2147483647 h 37"/>
                <a:gd name="T4" fmla="*/ 0 w 63"/>
                <a:gd name="T5" fmla="*/ 2147483647 h 37"/>
                <a:gd name="T6" fmla="*/ 2147483647 w 63"/>
                <a:gd name="T7" fmla="*/ 0 h 37"/>
                <a:gd name="T8" fmla="*/ 2147483647 w 63"/>
                <a:gd name="T9" fmla="*/ 2147483647 h 37"/>
                <a:gd name="T10" fmla="*/ 2147483647 w 63"/>
                <a:gd name="T11" fmla="*/ 2147483647 h 37"/>
                <a:gd name="T12" fmla="*/ 2147483647 w 63"/>
                <a:gd name="T13" fmla="*/ 2147483647 h 37"/>
                <a:gd name="T14" fmla="*/ 0 60000 65536"/>
                <a:gd name="T15" fmla="*/ 0 60000 65536"/>
                <a:gd name="T16" fmla="*/ 0 60000 65536"/>
                <a:gd name="T17" fmla="*/ 0 60000 65536"/>
                <a:gd name="T18" fmla="*/ 0 60000 65536"/>
                <a:gd name="T19" fmla="*/ 0 60000 65536"/>
                <a:gd name="T20" fmla="*/ 0 60000 65536"/>
                <a:gd name="T21" fmla="*/ 0 w 63"/>
                <a:gd name="T22" fmla="*/ 0 h 37"/>
                <a:gd name="T23" fmla="*/ 63 w 63"/>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37">
                  <a:moveTo>
                    <a:pt x="63" y="19"/>
                  </a:moveTo>
                  <a:cubicBezTo>
                    <a:pt x="63" y="29"/>
                    <a:pt x="49" y="37"/>
                    <a:pt x="31" y="37"/>
                  </a:cubicBezTo>
                  <a:cubicBezTo>
                    <a:pt x="14" y="37"/>
                    <a:pt x="0" y="29"/>
                    <a:pt x="0" y="19"/>
                  </a:cubicBezTo>
                  <a:cubicBezTo>
                    <a:pt x="0" y="8"/>
                    <a:pt x="14" y="0"/>
                    <a:pt x="31" y="0"/>
                  </a:cubicBezTo>
                  <a:cubicBezTo>
                    <a:pt x="49" y="0"/>
                    <a:pt x="63" y="8"/>
                    <a:pt x="63" y="19"/>
                  </a:cubicBezTo>
                </a:path>
              </a:pathLst>
            </a:custGeom>
            <a:solidFill>
              <a:srgbClr val="EA0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9161" name="Freeform 18"/>
            <p:cNvSpPr>
              <a:spLocks/>
            </p:cNvSpPr>
            <p:nvPr/>
          </p:nvSpPr>
          <p:spPr bwMode="auto">
            <a:xfrm>
              <a:off x="2558" y="2135"/>
              <a:ext cx="562" cy="884"/>
            </a:xfrm>
            <a:custGeom>
              <a:avLst/>
              <a:gdLst>
                <a:gd name="T0" fmla="*/ 2147483647 w 40"/>
                <a:gd name="T1" fmla="*/ 2147483647 h 63"/>
                <a:gd name="T2" fmla="*/ 2147483647 w 40"/>
                <a:gd name="T3" fmla="*/ 2147483647 h 63"/>
                <a:gd name="T4" fmla="*/ 2147483647 w 40"/>
                <a:gd name="T5" fmla="*/ 0 h 63"/>
                <a:gd name="T6" fmla="*/ 0 w 40"/>
                <a:gd name="T7" fmla="*/ 2147483647 h 63"/>
                <a:gd name="T8" fmla="*/ 2147483647 w 40"/>
                <a:gd name="T9" fmla="*/ 2147483647 h 63"/>
                <a:gd name="T10" fmla="*/ 2147483647 w 40"/>
                <a:gd name="T11" fmla="*/ 2147483647 h 63"/>
                <a:gd name="T12" fmla="*/ 2147483647 w 40"/>
                <a:gd name="T13" fmla="*/ 2147483647 h 63"/>
                <a:gd name="T14" fmla="*/ 0 60000 65536"/>
                <a:gd name="T15" fmla="*/ 0 60000 65536"/>
                <a:gd name="T16" fmla="*/ 0 60000 65536"/>
                <a:gd name="T17" fmla="*/ 0 60000 65536"/>
                <a:gd name="T18" fmla="*/ 0 60000 65536"/>
                <a:gd name="T19" fmla="*/ 0 60000 65536"/>
                <a:gd name="T20" fmla="*/ 0 60000 65536"/>
                <a:gd name="T21" fmla="*/ 0 w 40"/>
                <a:gd name="T22" fmla="*/ 0 h 63"/>
                <a:gd name="T23" fmla="*/ 40 w 40"/>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63">
                  <a:moveTo>
                    <a:pt x="20" y="63"/>
                  </a:moveTo>
                  <a:cubicBezTo>
                    <a:pt x="31" y="63"/>
                    <a:pt x="40" y="49"/>
                    <a:pt x="40" y="31"/>
                  </a:cubicBezTo>
                  <a:cubicBezTo>
                    <a:pt x="40" y="14"/>
                    <a:pt x="31" y="0"/>
                    <a:pt x="20" y="0"/>
                  </a:cubicBezTo>
                  <a:cubicBezTo>
                    <a:pt x="9" y="0"/>
                    <a:pt x="0" y="14"/>
                    <a:pt x="0" y="31"/>
                  </a:cubicBezTo>
                  <a:cubicBezTo>
                    <a:pt x="0" y="49"/>
                    <a:pt x="9" y="63"/>
                    <a:pt x="20" y="63"/>
                  </a:cubicBezTo>
                </a:path>
              </a:pathLst>
            </a:custGeom>
            <a:gradFill rotWithShape="1">
              <a:gsLst>
                <a:gs pos="0">
                  <a:srgbClr val="FF6600"/>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9162" name="Freeform 19">
              <a:hlinkClick r:id="" action="ppaction://hlinkshowjump?jump=nextslide"/>
            </p:cNvPr>
            <p:cNvSpPr>
              <a:spLocks/>
            </p:cNvSpPr>
            <p:nvPr/>
          </p:nvSpPr>
          <p:spPr bwMode="auto">
            <a:xfrm>
              <a:off x="1407" y="1670"/>
              <a:ext cx="3303" cy="2162"/>
            </a:xfrm>
            <a:custGeom>
              <a:avLst/>
              <a:gdLst>
                <a:gd name="T0" fmla="*/ 2147483647 w 235"/>
                <a:gd name="T1" fmla="*/ 0 h 154"/>
                <a:gd name="T2" fmla="*/ 2147483647 w 235"/>
                <a:gd name="T3" fmla="*/ 2147483647 h 154"/>
                <a:gd name="T4" fmla="*/ 2147483647 w 235"/>
                <a:gd name="T5" fmla="*/ 2147483647 h 154"/>
                <a:gd name="T6" fmla="*/ 2147483647 w 235"/>
                <a:gd name="T7" fmla="*/ 2147483647 h 154"/>
                <a:gd name="T8" fmla="*/ 2147483647 w 235"/>
                <a:gd name="T9" fmla="*/ 2147483647 h 154"/>
                <a:gd name="T10" fmla="*/ 2147483647 w 235"/>
                <a:gd name="T11" fmla="*/ 2147483647 h 154"/>
                <a:gd name="T12" fmla="*/ 2147483647 w 235"/>
                <a:gd name="T13" fmla="*/ 2147483647 h 154"/>
                <a:gd name="T14" fmla="*/ 2147483647 w 235"/>
                <a:gd name="T15" fmla="*/ 2147483647 h 154"/>
                <a:gd name="T16" fmla="*/ 2147483647 w 235"/>
                <a:gd name="T17" fmla="*/ 0 h 154"/>
                <a:gd name="T18" fmla="*/ 2147483647 w 235"/>
                <a:gd name="T19" fmla="*/ 0 h 154"/>
                <a:gd name="T20" fmla="*/ 2147483647 w 235"/>
                <a:gd name="T21" fmla="*/ 0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5"/>
                <a:gd name="T34" fmla="*/ 0 h 154"/>
                <a:gd name="T35" fmla="*/ 235 w 235"/>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5" h="154">
                  <a:moveTo>
                    <a:pt x="73" y="0"/>
                  </a:moveTo>
                  <a:cubicBezTo>
                    <a:pt x="73" y="0"/>
                    <a:pt x="8" y="23"/>
                    <a:pt x="12" y="83"/>
                  </a:cubicBezTo>
                  <a:cubicBezTo>
                    <a:pt x="15" y="144"/>
                    <a:pt x="95" y="154"/>
                    <a:pt x="144" y="131"/>
                  </a:cubicBezTo>
                  <a:cubicBezTo>
                    <a:pt x="193" y="108"/>
                    <a:pt x="212" y="65"/>
                    <a:pt x="212" y="65"/>
                  </a:cubicBezTo>
                  <a:cubicBezTo>
                    <a:pt x="212" y="65"/>
                    <a:pt x="235" y="65"/>
                    <a:pt x="229" y="40"/>
                  </a:cubicBezTo>
                  <a:cubicBezTo>
                    <a:pt x="196" y="73"/>
                    <a:pt x="162" y="121"/>
                    <a:pt x="83" y="113"/>
                  </a:cubicBezTo>
                  <a:cubicBezTo>
                    <a:pt x="42" y="108"/>
                    <a:pt x="77" y="94"/>
                    <a:pt x="77" y="94"/>
                  </a:cubicBezTo>
                  <a:cubicBezTo>
                    <a:pt x="77" y="94"/>
                    <a:pt x="84" y="90"/>
                    <a:pt x="71" y="86"/>
                  </a:cubicBezTo>
                  <a:cubicBezTo>
                    <a:pt x="58" y="81"/>
                    <a:pt x="0" y="66"/>
                    <a:pt x="73" y="0"/>
                  </a:cubicBezTo>
                </a:path>
              </a:pathLst>
            </a:custGeom>
            <a:gradFill rotWithShape="1">
              <a:gsLst>
                <a:gs pos="0">
                  <a:srgbClr val="F44B08"/>
                </a:gs>
                <a:gs pos="100000">
                  <a:srgbClr val="FF9F1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9163" name="Freeform 20"/>
            <p:cNvSpPr>
              <a:spLocks/>
            </p:cNvSpPr>
            <p:nvPr/>
          </p:nvSpPr>
          <p:spPr bwMode="auto">
            <a:xfrm>
              <a:off x="1126" y="800"/>
              <a:ext cx="3555" cy="1853"/>
            </a:xfrm>
            <a:custGeom>
              <a:avLst/>
              <a:gdLst>
                <a:gd name="T0" fmla="*/ 0 w 253"/>
                <a:gd name="T1" fmla="*/ 2147483647 h 132"/>
                <a:gd name="T2" fmla="*/ 2147483647 w 253"/>
                <a:gd name="T3" fmla="*/ 2147483647 h 132"/>
                <a:gd name="T4" fmla="*/ 2147483647 w 253"/>
                <a:gd name="T5" fmla="*/ 2147483647 h 132"/>
                <a:gd name="T6" fmla="*/ 2147483647 w 253"/>
                <a:gd name="T7" fmla="*/ 2147483647 h 132"/>
                <a:gd name="T8" fmla="*/ 2147483647 w 253"/>
                <a:gd name="T9" fmla="*/ 2147483647 h 132"/>
                <a:gd name="T10" fmla="*/ 2147483647 w 253"/>
                <a:gd name="T11" fmla="*/ 2147483647 h 132"/>
                <a:gd name="T12" fmla="*/ 2147483647 w 253"/>
                <a:gd name="T13" fmla="*/ 2147483647 h 132"/>
                <a:gd name="T14" fmla="*/ 2147483647 w 253"/>
                <a:gd name="T15" fmla="*/ 2147483647 h 132"/>
                <a:gd name="T16" fmla="*/ 0 w 253"/>
                <a:gd name="T17" fmla="*/ 2147483647 h 132"/>
                <a:gd name="T18" fmla="*/ 0 w 253"/>
                <a:gd name="T19" fmla="*/ 2147483647 h 132"/>
                <a:gd name="T20" fmla="*/ 0 w 253"/>
                <a:gd name="T21" fmla="*/ 2147483647 h 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3"/>
                <a:gd name="T34" fmla="*/ 0 h 132"/>
                <a:gd name="T35" fmla="*/ 253 w 253"/>
                <a:gd name="T36" fmla="*/ 132 h 1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3" h="132">
                  <a:moveTo>
                    <a:pt x="0" y="89"/>
                  </a:moveTo>
                  <a:cubicBezTo>
                    <a:pt x="0" y="89"/>
                    <a:pt x="20" y="100"/>
                    <a:pt x="40" y="85"/>
                  </a:cubicBezTo>
                  <a:cubicBezTo>
                    <a:pt x="59" y="69"/>
                    <a:pt x="98" y="34"/>
                    <a:pt x="156" y="37"/>
                  </a:cubicBezTo>
                  <a:cubicBezTo>
                    <a:pt x="219" y="40"/>
                    <a:pt x="214" y="66"/>
                    <a:pt x="213" y="77"/>
                  </a:cubicBezTo>
                  <a:cubicBezTo>
                    <a:pt x="212" y="89"/>
                    <a:pt x="196" y="122"/>
                    <a:pt x="181" y="130"/>
                  </a:cubicBezTo>
                  <a:cubicBezTo>
                    <a:pt x="184" y="132"/>
                    <a:pt x="220" y="124"/>
                    <a:pt x="237" y="83"/>
                  </a:cubicBezTo>
                  <a:cubicBezTo>
                    <a:pt x="253" y="36"/>
                    <a:pt x="212" y="0"/>
                    <a:pt x="135" y="15"/>
                  </a:cubicBezTo>
                  <a:cubicBezTo>
                    <a:pt x="75" y="25"/>
                    <a:pt x="43" y="63"/>
                    <a:pt x="38" y="67"/>
                  </a:cubicBezTo>
                  <a:cubicBezTo>
                    <a:pt x="34" y="70"/>
                    <a:pt x="17" y="88"/>
                    <a:pt x="0" y="89"/>
                  </a:cubicBezTo>
                </a:path>
              </a:pathLst>
            </a:custGeom>
            <a:gradFill rotWithShape="1">
              <a:gsLst>
                <a:gs pos="0">
                  <a:srgbClr val="EA0600"/>
                </a:gs>
                <a:gs pos="100000">
                  <a:srgbClr val="F44B0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pic>
        <p:nvPicPr>
          <p:cNvPr id="18" name="Picture 1" descr="Z:\@琪惠的資料夾\其他組資料\多元點譯相關資料夾\工作照片\99新案申請專用多元點譯照片\(十)98年地球儀發表記者會文宣品.JPG"/>
          <p:cNvPicPr>
            <a:picLocks noChangeAspect="1" noChangeArrowheads="1"/>
          </p:cNvPicPr>
          <p:nvPr/>
        </p:nvPicPr>
        <p:blipFill>
          <a:blip r:embed="rId5" cstate="email"/>
          <a:srcRect/>
          <a:stretch>
            <a:fillRect/>
          </a:stretch>
        </p:blipFill>
        <p:spPr bwMode="auto">
          <a:xfrm>
            <a:off x="7476864" y="3372528"/>
            <a:ext cx="1440160" cy="1607942"/>
          </a:xfrm>
          <a:prstGeom prst="rect">
            <a:avLst/>
          </a:prstGeom>
          <a:ln>
            <a:noFill/>
          </a:ln>
          <a:effectLst>
            <a:softEdge rad="112500"/>
          </a:effectLst>
        </p:spPr>
      </p:pic>
      <p:pic>
        <p:nvPicPr>
          <p:cNvPr id="4915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7125" y="2349500"/>
            <a:ext cx="1439863" cy="97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字方塊 1"/>
          <p:cNvSpPr txBox="1"/>
          <p:nvPr/>
        </p:nvSpPr>
        <p:spPr>
          <a:xfrm>
            <a:off x="7839939" y="6227426"/>
            <a:ext cx="777949" cy="369332"/>
          </a:xfrm>
          <a:prstGeom prst="rect">
            <a:avLst/>
          </a:prstGeom>
          <a:noFill/>
        </p:spPr>
        <p:txBody>
          <a:bodyPr wrap="square" rtlCol="0">
            <a:spAutoFit/>
          </a:bodyPr>
          <a:lstStyle/>
          <a:p>
            <a:r>
              <a:rPr lang="en-US" altLang="zh-TW" dirty="0" smtClean="0"/>
              <a:t>(</a:t>
            </a:r>
            <a:r>
              <a:rPr lang="zh-TW" altLang="en-US" dirty="0" smtClean="0"/>
              <a:t>案例</a:t>
            </a:r>
            <a:r>
              <a:rPr lang="en-US" altLang="zh-TW" dirty="0" smtClean="0"/>
              <a:t>)</a:t>
            </a:r>
            <a:endParaRPr lang="zh-TW"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編號版面配置區 9"/>
          <p:cNvSpPr>
            <a:spLocks noGrp="1"/>
          </p:cNvSpPr>
          <p:nvPr>
            <p:ph type="sldNum" sz="quarter" idx="11"/>
          </p:nvPr>
        </p:nvSpPr>
        <p:spPr bwMode="auto">
          <a:xfrm>
            <a:off x="8748713" y="6519863"/>
            <a:ext cx="431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702875C2-02A4-47EA-9A9D-0A6B701EF54D}" type="slidenum">
              <a:rPr kumimoji="0" lang="zh-TW" altLang="en-US" sz="1400" smtClean="0">
                <a:latin typeface="微軟正黑體" pitchFamily="34" charset="-120"/>
                <a:ea typeface="微軟正黑體" pitchFamily="34" charset="-120"/>
                <a:cs typeface="Times New Roman" pitchFamily="18" charset="0"/>
              </a:rPr>
              <a:pPr eaLnBrk="1" hangingPunct="1"/>
              <a:t>42</a:t>
            </a:fld>
            <a:endParaRPr kumimoji="0" lang="zh-TW" altLang="en-US" sz="1400" smtClean="0">
              <a:latin typeface="微軟正黑體" pitchFamily="34" charset="-120"/>
              <a:ea typeface="微軟正黑體" pitchFamily="34" charset="-120"/>
              <a:cs typeface="Times New Roman" pitchFamily="18" charset="0"/>
            </a:endParaRPr>
          </a:p>
        </p:txBody>
      </p:sp>
      <p:sp>
        <p:nvSpPr>
          <p:cNvPr id="10" name="內容版面配置區 2"/>
          <p:cNvSpPr txBox="1">
            <a:spLocks/>
          </p:cNvSpPr>
          <p:nvPr/>
        </p:nvSpPr>
        <p:spPr>
          <a:xfrm>
            <a:off x="250825" y="476250"/>
            <a:ext cx="7058025" cy="6048375"/>
          </a:xfrm>
          <a:prstGeom prst="rect">
            <a:avLst/>
          </a:prstGeom>
        </p:spPr>
        <p:txBody>
          <a:bodyPr/>
          <a:lstStyle/>
          <a:p>
            <a:pPr>
              <a:lnSpc>
                <a:spcPts val="2800"/>
              </a:lnSpc>
              <a:defRPr/>
            </a:pPr>
            <a:r>
              <a:rPr lang="zh-TW" altLang="en-US" sz="2400" b="1" dirty="0" smtClean="0">
                <a:solidFill>
                  <a:srgbClr val="C00000"/>
                </a:solidFill>
                <a:latin typeface="Times New Roman" pitchFamily="18" charset="0"/>
                <a:ea typeface="微軟正黑體" pitchFamily="34" charset="-120"/>
                <a:cs typeface="Times New Roman" pitchFamily="18" charset="0"/>
              </a:rPr>
              <a:t>  三</a:t>
            </a:r>
            <a:r>
              <a:rPr lang="zh-TW" altLang="en-US" sz="2400" b="1" dirty="0">
                <a:solidFill>
                  <a:srgbClr val="C00000"/>
                </a:solidFill>
                <a:latin typeface="Times New Roman" pitchFamily="18" charset="0"/>
                <a:ea typeface="微軟正黑體" pitchFamily="34" charset="-120"/>
                <a:cs typeface="Times New Roman" pitchFamily="18" charset="0"/>
              </a:rPr>
              <a:t>、南投縣中寮鄉龍眼林福利協會</a:t>
            </a:r>
            <a:endParaRPr lang="en-US" altLang="zh-TW" sz="2400" b="1" dirty="0">
              <a:solidFill>
                <a:srgbClr val="C00000"/>
              </a:solidFill>
              <a:latin typeface="Times New Roman" pitchFamily="18" charset="0"/>
              <a:ea typeface="微軟正黑體" pitchFamily="34" charset="-120"/>
              <a:cs typeface="Times New Roman" pitchFamily="18" charset="0"/>
            </a:endParaRPr>
          </a:p>
          <a:p>
            <a:pPr>
              <a:lnSpc>
                <a:spcPts val="2800"/>
              </a:lnSpc>
              <a:defRPr/>
            </a:pPr>
            <a:endParaRPr lang="en-US" altLang="zh-TW" sz="2400" b="1" dirty="0">
              <a:solidFill>
                <a:srgbClr val="C00000"/>
              </a:solidFill>
              <a:latin typeface="Times New Roman" pitchFamily="18" charset="0"/>
              <a:ea typeface="微軟正黑體" pitchFamily="34" charset="-120"/>
              <a:cs typeface="Times New Roman" pitchFamily="18" charset="0"/>
            </a:endParaRPr>
          </a:p>
          <a:p>
            <a:pPr marL="342900" indent="-342900">
              <a:lnSpc>
                <a:spcPts val="2800"/>
              </a:lnSpc>
              <a:buFont typeface="Arial" pitchFamily="34" charset="0"/>
              <a:buChar char="•"/>
              <a:defRPr/>
            </a:pPr>
            <a:r>
              <a:rPr kumimoji="0" lang="zh-TW" altLang="en-US" sz="2000" b="1" dirty="0">
                <a:latin typeface="Times New Roman" pitchFamily="18" charset="0"/>
                <a:ea typeface="微軟正黑體" pitchFamily="34" charset="-120"/>
                <a:cs typeface="Times New Roman" pitchFamily="18" charset="0"/>
              </a:rPr>
              <a:t>關注領域</a:t>
            </a:r>
            <a:r>
              <a:rPr kumimoji="0" lang="zh-TW" altLang="en-US" sz="2000" dirty="0">
                <a:latin typeface="Times New Roman" pitchFamily="18" charset="0"/>
                <a:ea typeface="微軟正黑體" pitchFamily="34" charset="-120"/>
                <a:cs typeface="Times New Roman" pitchFamily="18" charset="0"/>
              </a:rPr>
              <a:t>：</a:t>
            </a:r>
            <a:r>
              <a:rPr kumimoji="0" lang="zh-TW" altLang="en-US" dirty="0">
                <a:latin typeface="Times New Roman" pitchFamily="18" charset="0"/>
                <a:ea typeface="微軟正黑體" pitchFamily="34" charset="-120"/>
                <a:cs typeface="Times New Roman" pitchFamily="18" charset="0"/>
              </a:rPr>
              <a:t>銀髮照顧</a:t>
            </a:r>
            <a:endParaRPr kumimoji="0" lang="en-US" altLang="zh-TW" dirty="0">
              <a:latin typeface="Times New Roman" pitchFamily="18" charset="0"/>
              <a:ea typeface="微軟正黑體" pitchFamily="34" charset="-120"/>
              <a:cs typeface="Times New Roman" pitchFamily="18" charset="0"/>
            </a:endParaRPr>
          </a:p>
          <a:p>
            <a:pPr marL="342900" indent="-342900">
              <a:lnSpc>
                <a:spcPts val="2800"/>
              </a:lnSpc>
              <a:buFont typeface="Arial" pitchFamily="34" charset="0"/>
              <a:buChar char="•"/>
              <a:defRPr/>
            </a:pPr>
            <a:r>
              <a:rPr kumimoji="0" lang="zh-TW" altLang="en-US" sz="2000" b="1" dirty="0">
                <a:latin typeface="Times New Roman" pitchFamily="18" charset="0"/>
                <a:ea typeface="微軟正黑體" pitchFamily="34" charset="-120"/>
                <a:cs typeface="Times New Roman" pitchFamily="18" charset="0"/>
              </a:rPr>
              <a:t>願景</a:t>
            </a:r>
            <a:r>
              <a:rPr kumimoji="0" lang="zh-TW" altLang="en-US" sz="2000" dirty="0">
                <a:latin typeface="Times New Roman" pitchFamily="18" charset="0"/>
                <a:ea typeface="微軟正黑體" pitchFamily="34" charset="-120"/>
                <a:cs typeface="Times New Roman" pitchFamily="18" charset="0"/>
              </a:rPr>
              <a:t>：</a:t>
            </a:r>
            <a:r>
              <a:rPr kumimoji="0" lang="zh-TW" altLang="en-US" dirty="0">
                <a:latin typeface="Times New Roman" pitchFamily="18" charset="0"/>
                <a:ea typeface="微軟正黑體" pitchFamily="34" charset="-120"/>
                <a:cs typeface="Times New Roman" pitchFamily="18" charset="0"/>
              </a:rPr>
              <a:t>老有所終．幼有所長．幸福社區天堂</a:t>
            </a:r>
            <a:endParaRPr kumimoji="0" lang="en-US" altLang="zh-TW" dirty="0">
              <a:latin typeface="Times New Roman" pitchFamily="18" charset="0"/>
              <a:ea typeface="微軟正黑體" pitchFamily="34" charset="-120"/>
              <a:cs typeface="Times New Roman" pitchFamily="18" charset="0"/>
            </a:endParaRPr>
          </a:p>
          <a:p>
            <a:pPr marL="342900" indent="-342900">
              <a:lnSpc>
                <a:spcPts val="2800"/>
              </a:lnSpc>
              <a:buFont typeface="Arial" pitchFamily="34" charset="0"/>
              <a:buChar char="•"/>
              <a:defRPr/>
            </a:pPr>
            <a:r>
              <a:rPr lang="zh-TW" altLang="en-US" sz="2000" b="1" dirty="0">
                <a:latin typeface="Times New Roman" pitchFamily="18" charset="0"/>
                <a:ea typeface="微軟正黑體" pitchFamily="34" charset="-120"/>
                <a:cs typeface="Times New Roman" pitchFamily="18" charset="0"/>
              </a:rPr>
              <a:t>組織介紹：</a:t>
            </a:r>
            <a:endParaRPr lang="en-US" altLang="zh-TW" sz="2000" b="1" dirty="0">
              <a:latin typeface="Times New Roman" pitchFamily="18" charset="0"/>
              <a:ea typeface="微軟正黑體" pitchFamily="34" charset="-120"/>
              <a:cs typeface="Times New Roman" pitchFamily="18" charset="0"/>
            </a:endParaRPr>
          </a:p>
          <a:p>
            <a:pPr marL="342900" indent="-342900">
              <a:lnSpc>
                <a:spcPts val="2800"/>
              </a:lnSpc>
              <a:defRPr/>
            </a:pPr>
            <a:r>
              <a:rPr lang="en-US" altLang="zh-TW" sz="2000" b="1" dirty="0">
                <a:latin typeface="Times New Roman" pitchFamily="18" charset="0"/>
                <a:ea typeface="微軟正黑體" pitchFamily="34" charset="-120"/>
                <a:cs typeface="Times New Roman" pitchFamily="18" charset="0"/>
              </a:rPr>
              <a:t>	</a:t>
            </a:r>
            <a:r>
              <a:rPr lang="zh-TW" altLang="en-US" dirty="0">
                <a:latin typeface="Times New Roman" pitchFamily="18" charset="0"/>
                <a:ea typeface="微軟正黑體" pitchFamily="34" charset="-120"/>
                <a:cs typeface="Times New Roman" pitchFamily="18" charset="0"/>
              </a:rPr>
              <a:t>走過</a:t>
            </a:r>
            <a:r>
              <a:rPr lang="en-US" altLang="zh-TW" dirty="0">
                <a:latin typeface="Times New Roman" pitchFamily="18" charset="0"/>
                <a:ea typeface="微軟正黑體" pitchFamily="34" charset="-120"/>
                <a:cs typeface="Times New Roman" pitchFamily="18" charset="0"/>
              </a:rPr>
              <a:t>921</a:t>
            </a:r>
            <a:r>
              <a:rPr lang="zh-TW" altLang="zh-TW" dirty="0">
                <a:latin typeface="Times New Roman" pitchFamily="18" charset="0"/>
                <a:ea typeface="微軟正黑體" pitchFamily="34" charset="-120"/>
                <a:cs typeface="Times New Roman" pitchFamily="18" charset="0"/>
              </a:rPr>
              <a:t>地震</a:t>
            </a:r>
            <a:r>
              <a:rPr lang="zh-TW" altLang="en-US" dirty="0">
                <a:latin typeface="Times New Roman" pitchFamily="18" charset="0"/>
                <a:ea typeface="微軟正黑體" pitchFamily="34" charset="-120"/>
                <a:cs typeface="Times New Roman" pitchFamily="18" charset="0"/>
              </a:rPr>
              <a:t>災後重建之路</a:t>
            </a:r>
            <a:r>
              <a:rPr lang="zh-TW" altLang="zh-TW" dirty="0">
                <a:latin typeface="Times New Roman" pitchFamily="18" charset="0"/>
                <a:ea typeface="微軟正黑體" pitchFamily="34" charset="-120"/>
                <a:cs typeface="Times New Roman" pitchFamily="18" charset="0"/>
              </a:rPr>
              <a:t>，運用推廣炭焙龍眼乾計畫，成功帶動農村經濟，實踐「在地就業」推動「在地老化」。</a:t>
            </a:r>
            <a:r>
              <a:rPr lang="zh-TW" altLang="en-US" dirty="0">
                <a:latin typeface="Times New Roman" pitchFamily="18" charset="0"/>
                <a:ea typeface="微軟正黑體" pitchFamily="34" charset="-120"/>
                <a:cs typeface="Times New Roman" pitchFamily="18" charset="0"/>
              </a:rPr>
              <a:t>以發展「</a:t>
            </a:r>
            <a:r>
              <a:rPr lang="zh-TW" altLang="zh-TW" dirty="0">
                <a:latin typeface="Times New Roman" pitchFamily="18" charset="0"/>
                <a:ea typeface="微軟正黑體" pitchFamily="34" charset="-120"/>
                <a:cs typeface="Times New Roman" pitchFamily="18" charset="0"/>
              </a:rPr>
              <a:t>休憩養生福利園區</a:t>
            </a:r>
            <a:r>
              <a:rPr lang="zh-TW" altLang="en-US" dirty="0">
                <a:latin typeface="Times New Roman" pitchFamily="18" charset="0"/>
                <a:ea typeface="微軟正黑體" pitchFamily="34" charset="-120"/>
                <a:cs typeface="Times New Roman" pitchFamily="18" charset="0"/>
              </a:rPr>
              <a:t>」</a:t>
            </a:r>
            <a:r>
              <a:rPr lang="zh-TW" altLang="zh-TW" dirty="0">
                <a:latin typeface="Times New Roman" pitchFamily="18" charset="0"/>
                <a:ea typeface="微軟正黑體" pitchFamily="34" charset="-120"/>
                <a:cs typeface="Times New Roman" pitchFamily="18" charset="0"/>
              </a:rPr>
              <a:t>之目標，致力推廣觀光休閒旅遊行程</a:t>
            </a:r>
            <a:r>
              <a:rPr lang="zh-TW" altLang="en-US" dirty="0">
                <a:latin typeface="Times New Roman" pitchFamily="18" charset="0"/>
                <a:ea typeface="微軟正黑體" pitchFamily="34" charset="-120"/>
                <a:cs typeface="Times New Roman" pitchFamily="18" charset="0"/>
              </a:rPr>
              <a:t>及</a:t>
            </a:r>
            <a:r>
              <a:rPr lang="zh-TW" altLang="zh-TW" dirty="0">
                <a:latin typeface="Times New Roman" pitchFamily="18" charset="0"/>
                <a:ea typeface="微軟正黑體" pitchFamily="34" charset="-120"/>
                <a:cs typeface="Times New Roman" pitchFamily="18" charset="0"/>
              </a:rPr>
              <a:t>農產業品行銷</a:t>
            </a:r>
            <a:r>
              <a:rPr lang="zh-TW" altLang="en-US" dirty="0">
                <a:latin typeface="Times New Roman" pitchFamily="18" charset="0"/>
                <a:ea typeface="微軟正黑體" pitchFamily="34" charset="-120"/>
                <a:cs typeface="Times New Roman" pitchFamily="18" charset="0"/>
              </a:rPr>
              <a:t>等</a:t>
            </a:r>
            <a:r>
              <a:rPr lang="zh-TW" altLang="zh-TW" dirty="0">
                <a:latin typeface="Times New Roman" pitchFamily="18" charset="0"/>
                <a:ea typeface="微軟正黑體" pitchFamily="34" charset="-120"/>
                <a:cs typeface="Times New Roman" pitchFamily="18" charset="0"/>
              </a:rPr>
              <a:t>提升休閒觀光產業</a:t>
            </a:r>
            <a:r>
              <a:rPr lang="zh-TW" altLang="en-US" dirty="0">
                <a:latin typeface="Times New Roman" pitchFamily="18" charset="0"/>
                <a:ea typeface="微軟正黑體" pitchFamily="34" charset="-120"/>
                <a:cs typeface="Times New Roman" pitchFamily="18" charset="0"/>
              </a:rPr>
              <a:t>，</a:t>
            </a:r>
            <a:r>
              <a:rPr lang="zh-TW" altLang="zh-TW" dirty="0">
                <a:latin typeface="Times New Roman" pitchFamily="18" charset="0"/>
                <a:ea typeface="微軟正黑體" pitchFamily="34" charset="-120"/>
                <a:cs typeface="Times New Roman" pitchFamily="18" charset="0"/>
              </a:rPr>
              <a:t>鼓勵青年回鄉，朝向社會企業的理念邁進。</a:t>
            </a:r>
            <a:endParaRPr lang="en-US" altLang="zh-TW" dirty="0">
              <a:latin typeface="Times New Roman" pitchFamily="18" charset="0"/>
              <a:ea typeface="微軟正黑體" pitchFamily="34" charset="-120"/>
              <a:cs typeface="Times New Roman" pitchFamily="18" charset="0"/>
            </a:endParaRPr>
          </a:p>
          <a:p>
            <a:pPr marL="342900" indent="-342900">
              <a:lnSpc>
                <a:spcPts val="2800"/>
              </a:lnSpc>
              <a:buFont typeface="Arial" panose="020B0604020202020204" pitchFamily="34" charset="0"/>
              <a:buChar char="•"/>
              <a:defRPr/>
            </a:pPr>
            <a:r>
              <a:rPr kumimoji="0" lang="zh-TW" altLang="en-US" sz="2000" b="1" dirty="0">
                <a:latin typeface="Times New Roman" pitchFamily="18" charset="0"/>
                <a:ea typeface="微軟正黑體" pitchFamily="34" charset="-120"/>
                <a:cs typeface="Times New Roman" pitchFamily="18" charset="0"/>
              </a:rPr>
              <a:t>服務項目：</a:t>
            </a:r>
            <a:endParaRPr lang="en-US" altLang="zh-TW" sz="2000" b="1" dirty="0">
              <a:latin typeface="Times New Roman" pitchFamily="18" charset="0"/>
              <a:ea typeface="微軟正黑體" pitchFamily="34" charset="-120"/>
              <a:cs typeface="Times New Roman" pitchFamily="18" charset="0"/>
            </a:endParaRPr>
          </a:p>
          <a:p>
            <a:pPr marL="361950" indent="-177800">
              <a:lnSpc>
                <a:spcPts val="2500"/>
              </a:lnSpc>
              <a:buFontTx/>
              <a:buChar char="-"/>
              <a:defRPr/>
            </a:pPr>
            <a:r>
              <a:rPr lang="zh-TW" altLang="en-US" dirty="0">
                <a:latin typeface="Times New Roman" pitchFamily="18" charset="0"/>
                <a:ea typeface="微軟正黑體" pitchFamily="34" charset="-120"/>
                <a:cs typeface="Times New Roman" pitchFamily="18" charset="0"/>
              </a:rPr>
              <a:t>龍眼林活力站：</a:t>
            </a:r>
            <a:r>
              <a:rPr lang="zh-TW" altLang="en-US" sz="1600" dirty="0">
                <a:latin typeface="Times New Roman" pitchFamily="18" charset="0"/>
                <a:ea typeface="微軟正黑體" pitchFamily="34" charset="-120"/>
                <a:cs typeface="Times New Roman" pitchFamily="18" charset="0"/>
              </a:rPr>
              <a:t>提供社區長者日間照顧，及維持健康活動空間。</a:t>
            </a:r>
            <a:endParaRPr lang="en-US" altLang="zh-TW" dirty="0">
              <a:latin typeface="Times New Roman" pitchFamily="18" charset="0"/>
              <a:ea typeface="微軟正黑體" pitchFamily="34" charset="-120"/>
              <a:cs typeface="Times New Roman" pitchFamily="18" charset="0"/>
            </a:endParaRPr>
          </a:p>
          <a:p>
            <a:pPr marL="361950" indent="-177800">
              <a:lnSpc>
                <a:spcPts val="2500"/>
              </a:lnSpc>
              <a:buFontTx/>
              <a:buChar char="-"/>
              <a:defRPr/>
            </a:pPr>
            <a:r>
              <a:rPr lang="zh-TW" altLang="en-US" dirty="0">
                <a:latin typeface="Times New Roman" pitchFamily="18" charset="0"/>
                <a:ea typeface="微軟正黑體" pitchFamily="34" charset="-120"/>
                <a:cs typeface="Times New Roman" pitchFamily="18" charset="0"/>
              </a:rPr>
              <a:t>老人送餐服務：</a:t>
            </a:r>
            <a:r>
              <a:rPr lang="zh-TW" altLang="en-US" sz="1600" dirty="0">
                <a:latin typeface="Times New Roman" pitchFamily="18" charset="0"/>
                <a:ea typeface="微軟正黑體" pitchFamily="34" charset="-120"/>
                <a:cs typeface="Times New Roman" pitchFamily="18" charset="0"/>
              </a:rPr>
              <a:t>成立「龍眼林飯廳」公共食堂，提供全中寮鄉</a:t>
            </a:r>
            <a:r>
              <a:rPr lang="en-US" altLang="zh-TW" sz="1600" dirty="0">
                <a:latin typeface="Times New Roman" pitchFamily="18" charset="0"/>
                <a:ea typeface="微軟正黑體" pitchFamily="34" charset="-120"/>
                <a:cs typeface="Times New Roman" pitchFamily="18" charset="0"/>
              </a:rPr>
              <a:t>18</a:t>
            </a:r>
            <a:r>
              <a:rPr lang="zh-TW" altLang="en-US" sz="1600" dirty="0">
                <a:latin typeface="Times New Roman" pitchFamily="18" charset="0"/>
                <a:ea typeface="微軟正黑體" pitchFamily="34" charset="-120"/>
                <a:cs typeface="Times New Roman" pitchFamily="18" charset="0"/>
              </a:rPr>
              <a:t>村落長者午、晚餐配送及關懷訪視。</a:t>
            </a:r>
            <a:endParaRPr lang="en-US" altLang="zh-TW" dirty="0">
              <a:latin typeface="Times New Roman" pitchFamily="18" charset="0"/>
              <a:ea typeface="微軟正黑體" pitchFamily="34" charset="-120"/>
              <a:cs typeface="Times New Roman" pitchFamily="18" charset="0"/>
            </a:endParaRPr>
          </a:p>
          <a:p>
            <a:pPr marL="361950" indent="-177800">
              <a:lnSpc>
                <a:spcPts val="2500"/>
              </a:lnSpc>
              <a:buFontTx/>
              <a:buChar char="-"/>
              <a:defRPr/>
            </a:pPr>
            <a:r>
              <a:rPr lang="zh-TW" altLang="en-US" dirty="0">
                <a:latin typeface="Times New Roman" pitchFamily="18" charset="0"/>
                <a:ea typeface="微軟正黑體" pitchFamily="34" charset="-120"/>
                <a:cs typeface="Times New Roman" pitchFamily="18" charset="0"/>
              </a:rPr>
              <a:t>弱勢兒童課後照顧：</a:t>
            </a:r>
            <a:r>
              <a:rPr lang="zh-TW" altLang="en-US" sz="1600" dirty="0">
                <a:latin typeface="Times New Roman" pitchFamily="18" charset="0"/>
                <a:ea typeface="微軟正黑體" pitchFamily="34" charset="-120"/>
                <a:cs typeface="Times New Roman" pitchFamily="18" charset="0"/>
              </a:rPr>
              <a:t>陪伴高風險家庭孩童成長及改善其低成就課業。</a:t>
            </a:r>
            <a:endParaRPr lang="en-US" altLang="zh-TW" sz="1600" dirty="0">
              <a:latin typeface="Times New Roman" pitchFamily="18" charset="0"/>
              <a:ea typeface="微軟正黑體" pitchFamily="34" charset="-120"/>
              <a:cs typeface="Times New Roman" pitchFamily="18" charset="0"/>
            </a:endParaRPr>
          </a:p>
          <a:p>
            <a:pPr marL="342900" indent="-342900">
              <a:lnSpc>
                <a:spcPts val="2800"/>
              </a:lnSpc>
              <a:buFont typeface="Arial" panose="020B0604020202020204" pitchFamily="34" charset="0"/>
              <a:buChar char="•"/>
              <a:defRPr/>
            </a:pPr>
            <a:r>
              <a:rPr kumimoji="0" lang="zh-TW" altLang="en-US" sz="2000" b="1" dirty="0">
                <a:solidFill>
                  <a:prstClr val="black"/>
                </a:solidFill>
                <a:latin typeface="Times New Roman" pitchFamily="18" charset="0"/>
                <a:ea typeface="微軟正黑體" pitchFamily="34" charset="-120"/>
                <a:cs typeface="Times New Roman" pitchFamily="18" charset="0"/>
              </a:rPr>
              <a:t>商業模式：</a:t>
            </a:r>
            <a:r>
              <a:rPr kumimoji="0" lang="zh-TW" altLang="en-US" sz="1600" dirty="0">
                <a:solidFill>
                  <a:prstClr val="black"/>
                </a:solidFill>
                <a:latin typeface="Times New Roman" pitchFamily="18" charset="0"/>
                <a:ea typeface="微軟正黑體" pitchFamily="34" charset="-120"/>
                <a:cs typeface="Times New Roman" pitchFamily="18" charset="0"/>
              </a:rPr>
              <a:t>整合資源，讓傳統農業轉型，推廣古法炭培之龍眼乾，提升其經濟價值，並結合觀光資源，提升收益並帶動社區凝聚力與成長。</a:t>
            </a:r>
            <a:endParaRPr lang="en-US" altLang="zh-TW" sz="2000" b="1" dirty="0">
              <a:solidFill>
                <a:prstClr val="black"/>
              </a:solidFill>
              <a:latin typeface="Times New Roman" pitchFamily="18" charset="0"/>
              <a:ea typeface="微軟正黑體" pitchFamily="34" charset="-120"/>
              <a:cs typeface="Times New Roman" pitchFamily="18" charset="0"/>
            </a:endParaRPr>
          </a:p>
          <a:p>
            <a:pPr marL="361950" indent="-177800">
              <a:lnSpc>
                <a:spcPts val="2500"/>
              </a:lnSpc>
              <a:buFontTx/>
              <a:buChar char="-"/>
              <a:defRPr/>
            </a:pPr>
            <a:endParaRPr lang="en-US" altLang="zh-TW" sz="1600" dirty="0">
              <a:latin typeface="Times New Roman" pitchFamily="18" charset="0"/>
              <a:ea typeface="微軟正黑體" pitchFamily="34" charset="-120"/>
              <a:cs typeface="Times New Roman" pitchFamily="18" charset="0"/>
            </a:endParaRPr>
          </a:p>
        </p:txBody>
      </p:sp>
      <p:pic>
        <p:nvPicPr>
          <p:cNvPr id="50180" name="Picture 2" descr="logo的位置可以回首頁"/>
          <p:cNvPicPr>
            <a:picLocks noChangeAspect="1" noChangeArrowheads="1"/>
          </p:cNvPicPr>
          <p:nvPr/>
        </p:nvPicPr>
        <p:blipFill>
          <a:blip r:embed="rId3">
            <a:extLst>
              <a:ext uri="{28A0092B-C50C-407E-A947-70E740481C1C}">
                <a14:useLocalDpi xmlns:a14="http://schemas.microsoft.com/office/drawing/2010/main" val="0"/>
              </a:ext>
            </a:extLst>
          </a:blip>
          <a:srcRect r="73569"/>
          <a:stretch>
            <a:fillRect/>
          </a:stretch>
        </p:blipFill>
        <p:spPr bwMode="auto">
          <a:xfrm>
            <a:off x="6230938" y="1268413"/>
            <a:ext cx="1220787"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Picture 3"/>
          <p:cNvSpPr>
            <a:spLocks noChangeAspect="1" noChangeArrowheads="1"/>
          </p:cNvSpPr>
          <p:nvPr/>
        </p:nvSpPr>
        <p:spPr bwMode="auto">
          <a:xfrm>
            <a:off x="7416800" y="3013075"/>
            <a:ext cx="1619250" cy="113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zh-TW" altLang="en-US"/>
          </a:p>
        </p:txBody>
      </p:sp>
      <p:sp>
        <p:nvSpPr>
          <p:cNvPr id="50182" name="Picture 11" descr="活動照片"/>
          <p:cNvSpPr>
            <a:spLocks noChangeAspect="1" noChangeArrowheads="1"/>
          </p:cNvSpPr>
          <p:nvPr/>
        </p:nvSpPr>
        <p:spPr bwMode="auto">
          <a:xfrm>
            <a:off x="7524750" y="4210050"/>
            <a:ext cx="151765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pic>
        <p:nvPicPr>
          <p:cNvPr id="50183" name="Picture 13" descr="活動照片">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0925" y="5327650"/>
            <a:ext cx="16351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0638" y="1533525"/>
            <a:ext cx="1395412"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8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16800" y="3013075"/>
            <a:ext cx="1619250" cy="113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86" name="Picture 11" descr="活動照片"/>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4750" y="4210050"/>
            <a:ext cx="151765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字方塊 10"/>
          <p:cNvSpPr txBox="1"/>
          <p:nvPr/>
        </p:nvSpPr>
        <p:spPr>
          <a:xfrm>
            <a:off x="7817714" y="6488668"/>
            <a:ext cx="777949" cy="369332"/>
          </a:xfrm>
          <a:prstGeom prst="rect">
            <a:avLst/>
          </a:prstGeom>
          <a:noFill/>
        </p:spPr>
        <p:txBody>
          <a:bodyPr wrap="square" rtlCol="0">
            <a:spAutoFit/>
          </a:bodyPr>
          <a:lstStyle/>
          <a:p>
            <a:r>
              <a:rPr lang="en-US" altLang="zh-TW" dirty="0" smtClean="0"/>
              <a:t>(</a:t>
            </a:r>
            <a:r>
              <a:rPr lang="zh-TW" altLang="en-US" dirty="0" smtClean="0"/>
              <a:t>案例</a:t>
            </a:r>
            <a:r>
              <a:rPr lang="en-US" altLang="zh-TW" dirty="0" smtClean="0"/>
              <a:t>)</a:t>
            </a:r>
            <a:endParaRPr lang="zh-TW"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編號版面配置區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08BEE301-F35D-4B42-B54B-4ED12E385268}" type="slidenum">
              <a:rPr kumimoji="0" lang="zh-TW" altLang="en-US" smtClean="0"/>
              <a:pPr eaLnBrk="1" hangingPunct="1"/>
              <a:t>43</a:t>
            </a:fld>
            <a:endParaRPr kumimoji="0" lang="zh-TW" altLang="en-US" smtClean="0"/>
          </a:p>
        </p:txBody>
      </p:sp>
      <p:sp>
        <p:nvSpPr>
          <p:cNvPr id="6" name="矩形 5"/>
          <p:cNvSpPr/>
          <p:nvPr/>
        </p:nvSpPr>
        <p:spPr>
          <a:xfrm>
            <a:off x="827003" y="404813"/>
            <a:ext cx="4416594" cy="2326791"/>
          </a:xfrm>
          <a:prstGeom prst="rect">
            <a:avLst/>
          </a:prstGeom>
        </p:spPr>
        <p:txBody>
          <a:bodyPr wrap="none">
            <a:spAutoFit/>
          </a:bodyPr>
          <a:lstStyle/>
          <a:p>
            <a:pPr algn="ctr">
              <a:spcBef>
                <a:spcPct val="20000"/>
              </a:spcBef>
              <a:defRPr/>
            </a:pPr>
            <a:r>
              <a:rPr kumimoji="0" lang="zh-TW" altLang="en-US" sz="6600" b="1" dirty="0">
                <a:solidFill>
                  <a:srgbClr val="660066"/>
                </a:solidFill>
                <a:latin typeface="+mn-ea"/>
                <a:ea typeface="+mn-ea"/>
              </a:rPr>
              <a:t>勞動部近期</a:t>
            </a:r>
            <a:endParaRPr kumimoji="0" lang="en-US" altLang="zh-TW" sz="6600" b="1" dirty="0">
              <a:solidFill>
                <a:srgbClr val="660066"/>
              </a:solidFill>
              <a:latin typeface="+mn-ea"/>
              <a:ea typeface="+mn-ea"/>
            </a:endParaRPr>
          </a:p>
          <a:p>
            <a:pPr algn="ctr">
              <a:spcBef>
                <a:spcPct val="20000"/>
              </a:spcBef>
              <a:defRPr/>
            </a:pPr>
            <a:r>
              <a:rPr kumimoji="0" lang="zh-TW" altLang="en-US" sz="6600" b="1" dirty="0">
                <a:solidFill>
                  <a:srgbClr val="660066"/>
                </a:solidFill>
                <a:latin typeface="+mn-ea"/>
                <a:ea typeface="+mn-ea"/>
              </a:rPr>
              <a:t>辦理之活動</a:t>
            </a:r>
          </a:p>
        </p:txBody>
      </p:sp>
      <p:pic>
        <p:nvPicPr>
          <p:cNvPr id="51204" name="Picture 4" descr="X:\N\創新中心1科\同仁個人資料夾\惠婷\103年媒體標案\決標(5.30)後\主視覺(奉核版).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770188"/>
            <a:ext cx="719931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txBox="1">
            <a:spLocks/>
          </p:cNvSpPr>
          <p:nvPr/>
        </p:nvSpPr>
        <p:spPr>
          <a:xfrm>
            <a:off x="433388" y="700088"/>
            <a:ext cx="4160837" cy="463550"/>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buClr>
                <a:srgbClr val="FF0066"/>
              </a:buClr>
              <a:buSzPct val="100000"/>
              <a:buFont typeface="Wingdings" panose="05000000000000000000" pitchFamily="2" charset="2"/>
              <a:buChar char="n"/>
              <a:defRPr/>
            </a:pPr>
            <a:r>
              <a:rPr lang="zh-TW" altLang="en-US" sz="2800" dirty="0" smtClean="0">
                <a:solidFill>
                  <a:srgbClr val="FF0066"/>
                </a:solidFill>
                <a:effectLst/>
              </a:rPr>
              <a:t>社會企業校園巡迴講座</a:t>
            </a:r>
            <a:endParaRPr lang="zh-TW" altLang="en-US" sz="2400" dirty="0">
              <a:solidFill>
                <a:srgbClr val="FF0066"/>
              </a:solidFill>
              <a:effectLst/>
              <a:latin typeface="+mj-ea"/>
            </a:endParaRPr>
          </a:p>
          <a:p>
            <a:pPr marL="0" indent="0" algn="l">
              <a:buFont typeface="Georgia" pitchFamily="18" charset="0"/>
              <a:buNone/>
              <a:defRPr/>
            </a:pPr>
            <a:endParaRPr lang="zh-TW" altLang="en-US" sz="2000" dirty="0">
              <a:solidFill>
                <a:schemeClr val="accent6">
                  <a:lumMod val="75000"/>
                </a:schemeClr>
              </a:solidFill>
              <a:effectLst>
                <a:outerShdw blurRad="38100" dist="38100" dir="2700000" algn="tl">
                  <a:srgbClr val="000000">
                    <a:alpha val="43137"/>
                  </a:srgbClr>
                </a:outerShdw>
                <a:reflection blurRad="6350" stA="55000" endA="300" endPos="45500" dir="5400000" sy="-100000" algn="bl" rotWithShape="0"/>
              </a:effectLst>
              <a:latin typeface="微軟正黑體" panose="020B0604030504040204" pitchFamily="34" charset="-120"/>
            </a:endParaRPr>
          </a:p>
        </p:txBody>
      </p:sp>
      <p:pic>
        <p:nvPicPr>
          <p:cNvPr id="52227" name="圖片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5425" y="931863"/>
            <a:ext cx="3446463"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內容版面配置區 2"/>
          <p:cNvSpPr txBox="1">
            <a:spLocks/>
          </p:cNvSpPr>
          <p:nvPr/>
        </p:nvSpPr>
        <p:spPr bwMode="auto">
          <a:xfrm>
            <a:off x="395288" y="1420813"/>
            <a:ext cx="3384550" cy="509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lnSpc>
                <a:spcPct val="140000"/>
              </a:lnSpc>
              <a:spcBef>
                <a:spcPct val="20000"/>
              </a:spcBef>
              <a:buFont typeface="Wingdings" pitchFamily="2" charset="2"/>
              <a:buChar char="Ø"/>
              <a:defRPr/>
            </a:pPr>
            <a:r>
              <a:rPr lang="zh-TW" altLang="en-US" sz="2000" b="1" dirty="0" smtClean="0">
                <a:latin typeface="微軟正黑體" pitchFamily="34" charset="-120"/>
                <a:ea typeface="微軟正黑體" pitchFamily="34" charset="-120"/>
                <a:cs typeface="BiauKai"/>
              </a:rPr>
              <a:t>目的：</a:t>
            </a:r>
            <a:endParaRPr lang="en-US" altLang="zh-TW" sz="2000" b="1" dirty="0" smtClean="0">
              <a:latin typeface="微軟正黑體" pitchFamily="34" charset="-120"/>
              <a:ea typeface="微軟正黑體" pitchFamily="34" charset="-120"/>
              <a:cs typeface="BiauKai"/>
            </a:endParaRPr>
          </a:p>
          <a:p>
            <a:pPr indent="12700" eaLnBrk="1" hangingPunct="1">
              <a:lnSpc>
                <a:spcPct val="140000"/>
              </a:lnSpc>
              <a:spcBef>
                <a:spcPct val="20000"/>
              </a:spcBef>
              <a:defRPr/>
            </a:pPr>
            <a:r>
              <a:rPr lang="zh-TW" altLang="en-US" sz="2000" b="1" dirty="0" smtClean="0">
                <a:latin typeface="微軟正黑體" pitchFamily="34" charset="-120"/>
                <a:ea typeface="微軟正黑體" pitchFamily="34" charset="-120"/>
                <a:cs typeface="BiauKai"/>
              </a:rPr>
              <a:t>促進大專院校青年接觸及瞭解社會企業</a:t>
            </a:r>
            <a:r>
              <a:rPr lang="zh-TW" altLang="zh-TW" sz="2000" b="1" dirty="0" smtClean="0">
                <a:latin typeface="微軟正黑體" pitchFamily="34" charset="-120"/>
                <a:ea typeface="微軟正黑體" pitchFamily="34" charset="-120"/>
                <a:cs typeface="BiauKai"/>
              </a:rPr>
              <a:t>。</a:t>
            </a:r>
            <a:endParaRPr lang="en-US" altLang="zh-TW" sz="2000" b="1" dirty="0" smtClean="0">
              <a:latin typeface="微軟正黑體" pitchFamily="34" charset="-120"/>
              <a:ea typeface="微軟正黑體" pitchFamily="34" charset="-120"/>
              <a:cs typeface="BiauKai"/>
            </a:endParaRPr>
          </a:p>
          <a:p>
            <a:pPr eaLnBrk="1" hangingPunct="1">
              <a:lnSpc>
                <a:spcPct val="140000"/>
              </a:lnSpc>
              <a:spcBef>
                <a:spcPct val="20000"/>
              </a:spcBef>
              <a:buFont typeface="Wingdings" pitchFamily="2" charset="2"/>
              <a:buChar char="Ø"/>
              <a:defRPr/>
            </a:pPr>
            <a:r>
              <a:rPr lang="zh-TW" altLang="en-US" sz="2000" b="1" dirty="0" smtClean="0">
                <a:latin typeface="微軟正黑體" pitchFamily="34" charset="-120"/>
                <a:ea typeface="微軟正黑體" pitchFamily="34" charset="-120"/>
                <a:cs typeface="BiauKai"/>
              </a:rPr>
              <a:t>期程</a:t>
            </a:r>
            <a:r>
              <a:rPr lang="zh-TW" altLang="en-US" sz="2000" b="1" dirty="0" smtClean="0">
                <a:latin typeface="微軟正黑體" pitchFamily="34" charset="-120"/>
                <a:ea typeface="微軟正黑體" pitchFamily="34" charset="-120"/>
                <a:cs typeface="BiauKai"/>
                <a:sym typeface="Wingdings" pitchFamily="2" charset="2"/>
              </a:rPr>
              <a:t>：</a:t>
            </a:r>
            <a:endParaRPr lang="en-US" altLang="zh-TW" sz="2000" b="1" dirty="0" smtClean="0">
              <a:latin typeface="微軟正黑體" pitchFamily="34" charset="-120"/>
              <a:ea typeface="微軟正黑體" pitchFamily="34" charset="-120"/>
              <a:cs typeface="BiauKai"/>
            </a:endParaRPr>
          </a:p>
          <a:p>
            <a:pPr eaLnBrk="1" hangingPunct="1">
              <a:lnSpc>
                <a:spcPct val="140000"/>
              </a:lnSpc>
              <a:spcBef>
                <a:spcPct val="20000"/>
              </a:spcBef>
              <a:defRPr/>
            </a:pPr>
            <a:r>
              <a:rPr lang="en-US" altLang="zh-TW" sz="2000" b="1" dirty="0" smtClean="0">
                <a:latin typeface="微軟正黑體" pitchFamily="34" charset="-120"/>
                <a:ea typeface="微軟正黑體" pitchFamily="34" charset="-120"/>
                <a:cs typeface="BiauKai"/>
              </a:rPr>
              <a:t>103</a:t>
            </a:r>
            <a:r>
              <a:rPr lang="zh-TW" altLang="en-US" sz="2000" b="1" dirty="0" smtClean="0">
                <a:latin typeface="微軟正黑體" pitchFamily="34" charset="-120"/>
                <a:ea typeface="微軟正黑體" pitchFamily="34" charset="-120"/>
                <a:cs typeface="BiauKai"/>
              </a:rPr>
              <a:t>年</a:t>
            </a:r>
            <a:r>
              <a:rPr lang="en-US" altLang="zh-TW" sz="2000" b="1" dirty="0" smtClean="0">
                <a:latin typeface="微軟正黑體" pitchFamily="34" charset="-120"/>
                <a:ea typeface="微軟正黑體" pitchFamily="34" charset="-120"/>
                <a:cs typeface="BiauKai"/>
              </a:rPr>
              <a:t>10</a:t>
            </a:r>
            <a:r>
              <a:rPr lang="zh-TW" altLang="en-US" sz="2000" b="1" dirty="0" smtClean="0">
                <a:latin typeface="微軟正黑體" pitchFamily="34" charset="-120"/>
                <a:ea typeface="微軟正黑體" pitchFamily="34" charset="-120"/>
                <a:cs typeface="BiauKai"/>
              </a:rPr>
              <a:t>月</a:t>
            </a:r>
            <a:r>
              <a:rPr lang="en-US" altLang="zh-TW" sz="2000" b="1" dirty="0" smtClean="0">
                <a:latin typeface="微軟正黑體" pitchFamily="34" charset="-120"/>
                <a:ea typeface="微軟正黑體" pitchFamily="34" charset="-120"/>
                <a:cs typeface="BiauKai"/>
              </a:rPr>
              <a:t>3</a:t>
            </a:r>
            <a:r>
              <a:rPr lang="zh-TW" altLang="en-US" sz="2000" b="1" dirty="0" smtClean="0">
                <a:latin typeface="微軟正黑體" pitchFamily="34" charset="-120"/>
                <a:ea typeface="微軟正黑體" pitchFamily="34" charset="-120"/>
                <a:cs typeface="BiauKai"/>
              </a:rPr>
              <a:t>日至</a:t>
            </a:r>
            <a:r>
              <a:rPr lang="en-US" altLang="zh-TW" sz="2000" b="1" dirty="0" smtClean="0">
                <a:latin typeface="微軟正黑體" pitchFamily="34" charset="-120"/>
                <a:ea typeface="微軟正黑體" pitchFamily="34" charset="-120"/>
                <a:cs typeface="BiauKai"/>
              </a:rPr>
              <a:t>11</a:t>
            </a:r>
            <a:r>
              <a:rPr lang="zh-TW" altLang="en-US" sz="2000" b="1" dirty="0" smtClean="0">
                <a:latin typeface="微軟正黑體" pitchFamily="34" charset="-120"/>
                <a:ea typeface="微軟正黑體" pitchFamily="34" charset="-120"/>
                <a:cs typeface="BiauKai"/>
              </a:rPr>
              <a:t>月</a:t>
            </a:r>
            <a:r>
              <a:rPr lang="en-US" altLang="zh-TW" sz="2000" b="1" dirty="0" smtClean="0">
                <a:latin typeface="微軟正黑體" pitchFamily="34" charset="-120"/>
                <a:ea typeface="微軟正黑體" pitchFamily="34" charset="-120"/>
                <a:cs typeface="BiauKai"/>
              </a:rPr>
              <a:t>25</a:t>
            </a:r>
            <a:r>
              <a:rPr lang="zh-TW" altLang="en-US" sz="2000" b="1" dirty="0" smtClean="0">
                <a:latin typeface="微軟正黑體" pitchFamily="34" charset="-120"/>
                <a:ea typeface="微軟正黑體" pitchFamily="34" charset="-120"/>
                <a:cs typeface="BiauKai"/>
              </a:rPr>
              <a:t>日間，以</a:t>
            </a:r>
            <a:r>
              <a:rPr lang="zh-TW" altLang="en-US" sz="2000" b="1" dirty="0" smtClean="0">
                <a:solidFill>
                  <a:srgbClr val="C00000"/>
                </a:solidFill>
                <a:latin typeface="微軟正黑體" pitchFamily="34" charset="-120"/>
                <a:ea typeface="微軟正黑體" pitchFamily="34" charset="-120"/>
                <a:cs typeface="BiauKai"/>
              </a:rPr>
              <a:t>北、中、南、東</a:t>
            </a:r>
            <a:r>
              <a:rPr lang="zh-TW" altLang="en-US" sz="2000" b="1" dirty="0" smtClean="0">
                <a:latin typeface="微軟正黑體" pitchFamily="34" charset="-120"/>
                <a:ea typeface="微軟正黑體" pitchFamily="34" charset="-120"/>
                <a:cs typeface="BiauKai"/>
              </a:rPr>
              <a:t>各</a:t>
            </a:r>
            <a:r>
              <a:rPr lang="en-US" altLang="zh-TW" sz="2000" b="1" dirty="0" smtClean="0">
                <a:solidFill>
                  <a:srgbClr val="C00000"/>
                </a:solidFill>
                <a:latin typeface="微軟正黑體" pitchFamily="34" charset="-120"/>
                <a:ea typeface="微軟正黑體" pitchFamily="34" charset="-120"/>
                <a:cs typeface="BiauKai"/>
              </a:rPr>
              <a:t>3</a:t>
            </a:r>
            <a:r>
              <a:rPr lang="zh-TW" altLang="en-US" sz="2000" b="1" dirty="0" smtClean="0">
                <a:solidFill>
                  <a:srgbClr val="C00000"/>
                </a:solidFill>
                <a:latin typeface="微軟正黑體" pitchFamily="34" charset="-120"/>
                <a:ea typeface="微軟正黑體" pitchFamily="34" charset="-120"/>
                <a:cs typeface="BiauKai"/>
              </a:rPr>
              <a:t>場次</a:t>
            </a:r>
            <a:r>
              <a:rPr lang="zh-TW" altLang="en-US" sz="2000" b="1" dirty="0" smtClean="0">
                <a:latin typeface="微軟正黑體" pitchFamily="34" charset="-120"/>
                <a:ea typeface="微軟正黑體" pitchFamily="34" charset="-120"/>
                <a:cs typeface="BiauKai"/>
              </a:rPr>
              <a:t>為辦理原則，計</a:t>
            </a:r>
            <a:r>
              <a:rPr lang="en-US" altLang="zh-TW" sz="2000" b="1" dirty="0" smtClean="0">
                <a:latin typeface="微軟正黑體" pitchFamily="34" charset="-120"/>
                <a:ea typeface="微軟正黑體" pitchFamily="34" charset="-120"/>
                <a:cs typeface="BiauKai"/>
              </a:rPr>
              <a:t>12</a:t>
            </a:r>
            <a:r>
              <a:rPr lang="zh-TW" altLang="en-US" sz="2000" b="1" dirty="0" smtClean="0">
                <a:latin typeface="微軟正黑體" pitchFamily="34" charset="-120"/>
                <a:ea typeface="微軟正黑體" pitchFamily="34" charset="-120"/>
                <a:cs typeface="BiauKai"/>
              </a:rPr>
              <a:t>場次。</a:t>
            </a:r>
            <a:endParaRPr lang="en-US" altLang="zh-TW" sz="2000" b="1" dirty="0" smtClean="0">
              <a:latin typeface="微軟正黑體" pitchFamily="34" charset="-120"/>
              <a:ea typeface="微軟正黑體" pitchFamily="34" charset="-120"/>
              <a:cs typeface="BiauKai"/>
            </a:endParaRPr>
          </a:p>
          <a:p>
            <a:pPr eaLnBrk="1" hangingPunct="1">
              <a:lnSpc>
                <a:spcPct val="140000"/>
              </a:lnSpc>
              <a:spcBef>
                <a:spcPct val="20000"/>
              </a:spcBef>
              <a:buFont typeface="Wingdings" pitchFamily="2" charset="2"/>
              <a:buChar char="Ø"/>
              <a:defRPr/>
            </a:pPr>
            <a:r>
              <a:rPr lang="zh-TW" altLang="en-US" sz="2000" b="1" dirty="0" smtClean="0">
                <a:latin typeface="微軟正黑體" pitchFamily="34" charset="-120"/>
                <a:ea typeface="微軟正黑體" pitchFamily="34" charset="-120"/>
                <a:cs typeface="BiauKai"/>
              </a:rPr>
              <a:t>活動網站：</a:t>
            </a:r>
            <a:r>
              <a:rPr lang="en-US" altLang="zh-TW" sz="1600" b="1" dirty="0" smtClean="0">
                <a:solidFill>
                  <a:srgbClr val="CEB500"/>
                </a:solidFill>
                <a:latin typeface="微軟正黑體" pitchFamily="34" charset="-120"/>
                <a:ea typeface="微軟正黑體" pitchFamily="34" charset="-120"/>
                <a:cs typeface="BiauKai"/>
                <a:hlinkClick r:id="rId4"/>
              </a:rPr>
              <a:t>http://web.topwin.com.tw/Socialenterprise/index.aspx</a:t>
            </a:r>
            <a:r>
              <a:rPr lang="zh-TW" altLang="en-US" sz="1600" b="1" dirty="0" smtClean="0">
                <a:solidFill>
                  <a:srgbClr val="CEB500"/>
                </a:solidFill>
                <a:latin typeface="微軟正黑體" pitchFamily="34" charset="-120"/>
                <a:ea typeface="微軟正黑體" pitchFamily="34" charset="-120"/>
                <a:cs typeface="BiauKai"/>
              </a:rPr>
              <a:t> </a:t>
            </a:r>
            <a:endParaRPr lang="en-US" altLang="zh-TW" sz="1600" b="1" dirty="0" smtClean="0">
              <a:latin typeface="微軟正黑體" pitchFamily="34" charset="-120"/>
              <a:ea typeface="微軟正黑體" pitchFamily="34" charset="-120"/>
              <a:cs typeface="BiauKai"/>
            </a:endParaRPr>
          </a:p>
        </p:txBody>
      </p:sp>
      <p:sp>
        <p:nvSpPr>
          <p:cNvPr id="14" name="橢圓形圖說文字 13"/>
          <p:cNvSpPr/>
          <p:nvPr/>
        </p:nvSpPr>
        <p:spPr>
          <a:xfrm>
            <a:off x="5138738" y="182563"/>
            <a:ext cx="2524125" cy="1081087"/>
          </a:xfrm>
          <a:prstGeom prst="wedgeEllipseCallout">
            <a:avLst>
              <a:gd name="adj1" fmla="val 57243"/>
              <a:gd name="adj2" fmla="val 51226"/>
            </a:avLst>
          </a:prstGeom>
          <a:solidFill>
            <a:schemeClr val="accent5">
              <a:lumMod val="40000"/>
              <a:lumOff val="60000"/>
            </a:schemeClr>
          </a:solidFill>
        </p:spPr>
        <p:style>
          <a:lnRef idx="1">
            <a:schemeClr val="accent2"/>
          </a:lnRef>
          <a:fillRef idx="1002">
            <a:schemeClr val="lt2"/>
          </a:fillRef>
          <a:effectRef idx="1">
            <a:schemeClr val="accent2"/>
          </a:effectRef>
          <a:fontRef idx="minor">
            <a:schemeClr val="dk1"/>
          </a:fontRef>
        </p:style>
        <p:txBody>
          <a:bodyPr anchor="ctr"/>
          <a:lstStyle/>
          <a:p>
            <a:pPr algn="ctr">
              <a:defRPr/>
            </a:pPr>
            <a:r>
              <a:rPr lang="en-US" altLang="zh-TW" sz="2000" b="1" dirty="0">
                <a:solidFill>
                  <a:srgbClr val="C00000"/>
                </a:solidFill>
                <a:effectLst>
                  <a:outerShdw blurRad="38100" dist="38100" dir="2700000" algn="tl">
                    <a:srgbClr val="000000">
                      <a:alpha val="43137"/>
                    </a:srgbClr>
                  </a:outerShdw>
                </a:effectLst>
                <a:latin typeface="微軟正黑體" panose="020B0604030504040204" pitchFamily="34" charset="-120"/>
              </a:rPr>
              <a:t>10/3</a:t>
            </a:r>
          </a:p>
          <a:p>
            <a:pPr algn="ctr">
              <a:defRPr/>
            </a:pPr>
            <a:r>
              <a:rPr lang="zh-TW" altLang="en-US" sz="2000" b="1" dirty="0">
                <a:solidFill>
                  <a:srgbClr val="C00000"/>
                </a:solidFill>
                <a:effectLst>
                  <a:outerShdw blurRad="38100" dist="38100" dir="2700000" algn="tl">
                    <a:srgbClr val="000000">
                      <a:alpha val="43137"/>
                    </a:srgbClr>
                  </a:outerShdw>
                </a:effectLst>
                <a:latin typeface="微軟正黑體" panose="020B0604030504040204" pitchFamily="34" charset="-120"/>
              </a:rPr>
              <a:t>把夢想放大</a:t>
            </a:r>
            <a:endParaRPr lang="en-US" altLang="zh-TW" sz="2000" b="1" dirty="0">
              <a:solidFill>
                <a:srgbClr val="C00000"/>
              </a:solidFill>
              <a:effectLst>
                <a:outerShdw blurRad="38100" dist="38100" dir="2700000" algn="tl">
                  <a:srgbClr val="000000">
                    <a:alpha val="43137"/>
                  </a:srgbClr>
                </a:outerShdw>
              </a:effectLst>
              <a:latin typeface="微軟正黑體" panose="020B0604030504040204" pitchFamily="34" charset="-120"/>
            </a:endParaRPr>
          </a:p>
          <a:p>
            <a:pPr algn="ctr">
              <a:defRPr/>
            </a:pPr>
            <a:r>
              <a:rPr lang="en-US" altLang="zh-TW" sz="2000" b="1" dirty="0">
                <a:solidFill>
                  <a:srgbClr val="C00000"/>
                </a:solidFill>
                <a:effectLst>
                  <a:outerShdw blurRad="38100" dist="38100" dir="2700000" algn="tl">
                    <a:srgbClr val="000000">
                      <a:alpha val="43137"/>
                    </a:srgbClr>
                  </a:outerShdw>
                </a:effectLst>
                <a:latin typeface="微軟正黑體" panose="020B0604030504040204" pitchFamily="34" charset="-120"/>
              </a:rPr>
              <a:t>(</a:t>
            </a:r>
            <a:r>
              <a:rPr lang="zh-TW" altLang="en-US" sz="2000" b="1" dirty="0">
                <a:solidFill>
                  <a:srgbClr val="C00000"/>
                </a:solidFill>
                <a:effectLst>
                  <a:outerShdw blurRad="38100" dist="38100" dir="2700000" algn="tl">
                    <a:srgbClr val="000000">
                      <a:alpha val="43137"/>
                    </a:srgbClr>
                  </a:outerShdw>
                </a:effectLst>
                <a:latin typeface="微軟正黑體" panose="020B0604030504040204" pitchFamily="34" charset="-120"/>
              </a:rPr>
              <a:t>旗艦場</a:t>
            </a:r>
            <a:r>
              <a:rPr lang="en-US" altLang="zh-TW" sz="2000" b="1" dirty="0">
                <a:solidFill>
                  <a:srgbClr val="C00000"/>
                </a:solidFill>
                <a:effectLst>
                  <a:outerShdw blurRad="38100" dist="38100" dir="2700000" algn="tl">
                    <a:srgbClr val="000000">
                      <a:alpha val="43137"/>
                    </a:srgbClr>
                  </a:outerShdw>
                </a:effectLst>
                <a:latin typeface="微軟正黑體" panose="020B0604030504040204" pitchFamily="34" charset="-120"/>
              </a:rPr>
              <a:t>-</a:t>
            </a:r>
            <a:r>
              <a:rPr lang="zh-TW" altLang="en-US" sz="2000" b="1" dirty="0">
                <a:solidFill>
                  <a:srgbClr val="C00000"/>
                </a:solidFill>
                <a:effectLst>
                  <a:outerShdw blurRad="38100" dist="38100" dir="2700000" algn="tl">
                    <a:srgbClr val="000000">
                      <a:alpha val="43137"/>
                    </a:srgbClr>
                  </a:outerShdw>
                </a:effectLst>
                <a:latin typeface="微軟正黑體" panose="020B0604030504040204" pitchFamily="34" charset="-120"/>
              </a:rPr>
              <a:t>臺大</a:t>
            </a:r>
            <a:r>
              <a:rPr lang="en-US" altLang="zh-TW" sz="2000" b="1" dirty="0">
                <a:solidFill>
                  <a:srgbClr val="C00000"/>
                </a:solidFill>
                <a:effectLst>
                  <a:outerShdw blurRad="38100" dist="38100" dir="2700000" algn="tl">
                    <a:srgbClr val="000000">
                      <a:alpha val="43137"/>
                    </a:srgbClr>
                  </a:outerShdw>
                </a:effectLst>
                <a:latin typeface="微軟正黑體" panose="020B0604030504040204" pitchFamily="34" charset="-120"/>
              </a:rPr>
              <a:t>)</a:t>
            </a:r>
            <a:endParaRPr lang="zh-TW" altLang="en-US" sz="2000" b="1" dirty="0">
              <a:solidFill>
                <a:srgbClr val="C00000"/>
              </a:solidFill>
              <a:effectLst>
                <a:outerShdw blurRad="38100" dist="38100" dir="2700000" algn="tl">
                  <a:srgbClr val="000000">
                    <a:alpha val="43137"/>
                  </a:srgbClr>
                </a:outerShdw>
              </a:effectLst>
              <a:latin typeface="微軟正黑體" panose="020B0604030504040204" pitchFamily="34" charset="-120"/>
            </a:endParaRPr>
          </a:p>
        </p:txBody>
      </p:sp>
      <p:sp>
        <p:nvSpPr>
          <p:cNvPr id="10" name="橢圓形圖說文字 9"/>
          <p:cNvSpPr/>
          <p:nvPr/>
        </p:nvSpPr>
        <p:spPr>
          <a:xfrm>
            <a:off x="5059363" y="1236663"/>
            <a:ext cx="1857375" cy="790575"/>
          </a:xfrm>
          <a:prstGeom prst="wedgeEllipseCallout">
            <a:avLst>
              <a:gd name="adj1" fmla="val 62976"/>
              <a:gd name="adj2" fmla="val -7489"/>
            </a:avLst>
          </a:prstGeom>
          <a:solidFill>
            <a:schemeClr val="accent2">
              <a:lumMod val="20000"/>
              <a:lumOff val="80000"/>
            </a:schemeClr>
          </a:solidFill>
        </p:spPr>
        <p:style>
          <a:lnRef idx="1">
            <a:schemeClr val="accent2"/>
          </a:lnRef>
          <a:fillRef idx="1002">
            <a:schemeClr val="lt2"/>
          </a:fillRef>
          <a:effectRef idx="1">
            <a:schemeClr val="accent2"/>
          </a:effectRef>
          <a:fontRef idx="minor">
            <a:schemeClr val="dk1"/>
          </a:fontRef>
        </p:style>
        <p:txBody>
          <a:bodyPr anchor="ctr"/>
          <a:lstStyle/>
          <a:p>
            <a:pPr algn="ctr">
              <a:defRPr/>
            </a:pPr>
            <a:r>
              <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rPr>
              <a:t>10/7</a:t>
            </a:r>
          </a:p>
          <a:p>
            <a:pPr algn="ctr">
              <a:defRPr/>
            </a:pPr>
            <a:r>
              <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rPr>
              <a:t>志工</a:t>
            </a:r>
            <a:r>
              <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rPr>
              <a:t>/</a:t>
            </a:r>
            <a:r>
              <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rPr>
              <a:t>公益</a:t>
            </a:r>
            <a:r>
              <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rPr>
              <a:t>(</a:t>
            </a:r>
            <a:r>
              <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rPr>
              <a:t>中央</a:t>
            </a:r>
            <a:r>
              <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rPr>
              <a:t>)</a:t>
            </a:r>
            <a:endPar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endParaRPr>
          </a:p>
        </p:txBody>
      </p:sp>
      <p:sp>
        <p:nvSpPr>
          <p:cNvPr id="11" name="橢圓形圖說文字 10"/>
          <p:cNvSpPr/>
          <p:nvPr/>
        </p:nvSpPr>
        <p:spPr>
          <a:xfrm>
            <a:off x="4433888" y="1971675"/>
            <a:ext cx="1741487" cy="571500"/>
          </a:xfrm>
          <a:prstGeom prst="wedgeEllipseCallout">
            <a:avLst>
              <a:gd name="adj1" fmla="val 90721"/>
              <a:gd name="adj2" fmla="val -64636"/>
            </a:avLst>
          </a:prstGeom>
          <a:solidFill>
            <a:schemeClr val="accent2">
              <a:lumMod val="20000"/>
              <a:lumOff val="80000"/>
            </a:schemeClr>
          </a:solidFill>
        </p:spPr>
        <p:style>
          <a:lnRef idx="1">
            <a:schemeClr val="accent2"/>
          </a:lnRef>
          <a:fillRef idx="1002">
            <a:schemeClr val="lt2"/>
          </a:fillRef>
          <a:effectRef idx="1">
            <a:schemeClr val="accent2"/>
          </a:effectRef>
          <a:fontRef idx="minor">
            <a:schemeClr val="dk1"/>
          </a:fontRef>
        </p:style>
        <p:txBody>
          <a:bodyPr anchor="ctr"/>
          <a:lstStyle/>
          <a:p>
            <a:pPr algn="ctr">
              <a:defRPr/>
            </a:pPr>
            <a:r>
              <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rPr>
              <a:t>10/16</a:t>
            </a:r>
          </a:p>
          <a:p>
            <a:pPr algn="ctr">
              <a:defRPr/>
            </a:pPr>
            <a:r>
              <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rPr>
              <a:t>媒體</a:t>
            </a:r>
            <a:r>
              <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rPr>
              <a:t>(</a:t>
            </a:r>
            <a:r>
              <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rPr>
              <a:t>清華</a:t>
            </a:r>
            <a:r>
              <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rPr>
              <a:t>)</a:t>
            </a:r>
            <a:endPar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endParaRPr>
          </a:p>
        </p:txBody>
      </p:sp>
      <p:sp>
        <p:nvSpPr>
          <p:cNvPr id="16" name="橢圓形圖說文字 15"/>
          <p:cNvSpPr/>
          <p:nvPr/>
        </p:nvSpPr>
        <p:spPr>
          <a:xfrm>
            <a:off x="3779838" y="2492375"/>
            <a:ext cx="1812925" cy="850900"/>
          </a:xfrm>
          <a:prstGeom prst="wedgeEllipseCallout">
            <a:avLst>
              <a:gd name="adj1" fmla="val 87532"/>
              <a:gd name="adj2" fmla="val -13992"/>
            </a:avLst>
          </a:prstGeom>
          <a:solidFill>
            <a:srgbClr val="66FFFF"/>
          </a:solidFill>
          <a:ln w="38100">
            <a:solidFill>
              <a:schemeClr val="accent3"/>
            </a:solidFill>
          </a:ln>
        </p:spPr>
        <p:style>
          <a:lnRef idx="1">
            <a:schemeClr val="accent2"/>
          </a:lnRef>
          <a:fillRef idx="1002">
            <a:schemeClr val="lt2"/>
          </a:fillRef>
          <a:effectRef idx="1">
            <a:schemeClr val="accent2"/>
          </a:effectRef>
          <a:fontRef idx="minor">
            <a:schemeClr val="dk1"/>
          </a:fontRef>
        </p:style>
        <p:txBody>
          <a:bodyPr anchor="ctr"/>
          <a:lstStyle/>
          <a:p>
            <a:pPr algn="ctr">
              <a:defRPr/>
            </a:pPr>
            <a:r>
              <a:rPr lang="en-US" altLang="zh-TW" b="1" dirty="0">
                <a:solidFill>
                  <a:srgbClr val="FF0000"/>
                </a:solidFill>
                <a:effectLst>
                  <a:outerShdw blurRad="38100" dist="38100" dir="2700000" algn="tl">
                    <a:srgbClr val="000000">
                      <a:alpha val="43137"/>
                    </a:srgbClr>
                  </a:outerShdw>
                </a:effectLst>
                <a:latin typeface="微軟正黑體" panose="020B0604030504040204" pitchFamily="34" charset="-120"/>
              </a:rPr>
              <a:t>10/21</a:t>
            </a:r>
          </a:p>
          <a:p>
            <a:pPr algn="ctr">
              <a:defRPr/>
            </a:pPr>
            <a:r>
              <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rPr>
              <a:t>老人</a:t>
            </a:r>
            <a:r>
              <a:rPr lang="en-US" altLang="zh-TW" b="1" dirty="0">
                <a:solidFill>
                  <a:srgbClr val="FF0000"/>
                </a:solidFill>
                <a:effectLst>
                  <a:outerShdw blurRad="38100" dist="38100" dir="2700000" algn="tl">
                    <a:srgbClr val="000000">
                      <a:alpha val="43137"/>
                    </a:srgbClr>
                  </a:outerShdw>
                </a:effectLst>
                <a:latin typeface="微軟正黑體" panose="020B0604030504040204" pitchFamily="34" charset="-120"/>
              </a:rPr>
              <a:t>/</a:t>
            </a:r>
            <a:r>
              <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rPr>
              <a:t>社區</a:t>
            </a:r>
            <a:endParaRPr lang="en-US" altLang="zh-TW" b="1" dirty="0">
              <a:solidFill>
                <a:srgbClr val="FF0000"/>
              </a:solidFill>
              <a:effectLst>
                <a:outerShdw blurRad="38100" dist="38100" dir="2700000" algn="tl">
                  <a:srgbClr val="000000">
                    <a:alpha val="43137"/>
                  </a:srgbClr>
                </a:outerShdw>
              </a:effectLst>
              <a:latin typeface="微軟正黑體" panose="020B0604030504040204" pitchFamily="34" charset="-120"/>
            </a:endParaRPr>
          </a:p>
          <a:p>
            <a:pPr algn="ctr">
              <a:defRPr/>
            </a:pPr>
            <a:r>
              <a:rPr lang="en-US" altLang="zh-TW" b="1" dirty="0">
                <a:solidFill>
                  <a:srgbClr val="FF0000"/>
                </a:solidFill>
                <a:effectLst>
                  <a:outerShdw blurRad="38100" dist="38100" dir="2700000" algn="tl">
                    <a:srgbClr val="000000">
                      <a:alpha val="43137"/>
                    </a:srgbClr>
                  </a:outerShdw>
                </a:effectLst>
                <a:latin typeface="微軟正黑體" panose="020B0604030504040204" pitchFamily="34" charset="-120"/>
              </a:rPr>
              <a:t>(</a:t>
            </a:r>
            <a:r>
              <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rPr>
              <a:t>中興</a:t>
            </a:r>
            <a:r>
              <a:rPr lang="en-US" altLang="zh-TW" b="1" dirty="0">
                <a:solidFill>
                  <a:srgbClr val="FF0000"/>
                </a:solidFill>
                <a:effectLst>
                  <a:outerShdw blurRad="38100" dist="38100" dir="2700000" algn="tl">
                    <a:srgbClr val="000000">
                      <a:alpha val="43137"/>
                    </a:srgbClr>
                  </a:outerShdw>
                </a:effectLst>
                <a:latin typeface="微軟正黑體" panose="020B0604030504040204" pitchFamily="34" charset="-120"/>
              </a:rPr>
              <a:t>)</a:t>
            </a:r>
            <a:endPar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endParaRPr>
          </a:p>
        </p:txBody>
      </p:sp>
      <p:sp>
        <p:nvSpPr>
          <p:cNvPr id="17" name="橢圓形圖說文字 16"/>
          <p:cNvSpPr/>
          <p:nvPr/>
        </p:nvSpPr>
        <p:spPr>
          <a:xfrm>
            <a:off x="3600450" y="3343275"/>
            <a:ext cx="1858963" cy="595313"/>
          </a:xfrm>
          <a:prstGeom prst="wedgeEllipseCallout">
            <a:avLst>
              <a:gd name="adj1" fmla="val 92005"/>
              <a:gd name="adj2" fmla="val -40014"/>
            </a:avLst>
          </a:prstGeom>
          <a:solidFill>
            <a:schemeClr val="accent6">
              <a:lumMod val="20000"/>
              <a:lumOff val="80000"/>
            </a:schemeClr>
          </a:solidFill>
          <a:ln>
            <a:solidFill>
              <a:schemeClr val="accent5">
                <a:lumMod val="60000"/>
                <a:lumOff val="40000"/>
              </a:schemeClr>
            </a:solidFill>
          </a:ln>
        </p:spPr>
        <p:style>
          <a:lnRef idx="1">
            <a:schemeClr val="accent2"/>
          </a:lnRef>
          <a:fillRef idx="1002">
            <a:schemeClr val="lt2"/>
          </a:fillRef>
          <a:effectRef idx="1">
            <a:schemeClr val="accent2"/>
          </a:effectRef>
          <a:fontRef idx="minor">
            <a:schemeClr val="dk1"/>
          </a:fontRef>
        </p:style>
        <p:txBody>
          <a:bodyPr anchor="ctr"/>
          <a:lstStyle/>
          <a:p>
            <a:pPr algn="ctr">
              <a:defRPr/>
            </a:pPr>
            <a:r>
              <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rPr>
              <a:t>10/23</a:t>
            </a:r>
          </a:p>
          <a:p>
            <a:pPr algn="ctr">
              <a:defRPr/>
            </a:pPr>
            <a:r>
              <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rPr>
              <a:t>身障</a:t>
            </a:r>
            <a:r>
              <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rPr>
              <a:t>(</a:t>
            </a:r>
            <a:r>
              <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rPr>
              <a:t>靜宜</a:t>
            </a:r>
            <a:r>
              <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rPr>
              <a:t>)</a:t>
            </a:r>
            <a:endPar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endParaRPr>
          </a:p>
        </p:txBody>
      </p:sp>
      <p:sp>
        <p:nvSpPr>
          <p:cNvPr id="18" name="橢圓形圖說文字 17"/>
          <p:cNvSpPr/>
          <p:nvPr/>
        </p:nvSpPr>
        <p:spPr>
          <a:xfrm>
            <a:off x="3851275" y="3965575"/>
            <a:ext cx="1454150" cy="815975"/>
          </a:xfrm>
          <a:prstGeom prst="wedgeEllipseCallout">
            <a:avLst>
              <a:gd name="adj1" fmla="val 77475"/>
              <a:gd name="adj2" fmla="val -69666"/>
            </a:avLst>
          </a:prstGeom>
          <a:solidFill>
            <a:schemeClr val="accent6">
              <a:lumMod val="20000"/>
              <a:lumOff val="80000"/>
            </a:schemeClr>
          </a:solidFill>
          <a:ln>
            <a:solidFill>
              <a:schemeClr val="accent5">
                <a:lumMod val="60000"/>
                <a:lumOff val="40000"/>
              </a:schemeClr>
            </a:solidFill>
          </a:ln>
        </p:spPr>
        <p:style>
          <a:lnRef idx="1">
            <a:schemeClr val="accent2"/>
          </a:lnRef>
          <a:fillRef idx="1002">
            <a:schemeClr val="lt2"/>
          </a:fillRef>
          <a:effectRef idx="1">
            <a:schemeClr val="accent2"/>
          </a:effectRef>
          <a:fontRef idx="minor">
            <a:schemeClr val="dk1"/>
          </a:fontRef>
        </p:style>
        <p:txBody>
          <a:bodyPr anchor="ctr"/>
          <a:lstStyle/>
          <a:p>
            <a:pPr algn="ctr">
              <a:defRPr/>
            </a:pPr>
            <a:r>
              <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rPr>
              <a:t>10/28</a:t>
            </a:r>
          </a:p>
          <a:p>
            <a:pPr algn="ctr">
              <a:defRPr/>
            </a:pPr>
            <a:r>
              <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rPr>
              <a:t>教育</a:t>
            </a:r>
            <a:endPar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endParaRPr>
          </a:p>
          <a:p>
            <a:pPr algn="ctr">
              <a:defRPr/>
            </a:pPr>
            <a:r>
              <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rPr>
              <a:t>(</a:t>
            </a:r>
            <a:r>
              <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rPr>
              <a:t>雲科大</a:t>
            </a:r>
            <a:r>
              <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rPr>
              <a:t>)</a:t>
            </a:r>
            <a:endPar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endParaRPr>
          </a:p>
        </p:txBody>
      </p:sp>
      <p:sp>
        <p:nvSpPr>
          <p:cNvPr id="19" name="橢圓形圖說文字 18"/>
          <p:cNvSpPr/>
          <p:nvPr/>
        </p:nvSpPr>
        <p:spPr>
          <a:xfrm>
            <a:off x="3600450" y="4781550"/>
            <a:ext cx="1452563" cy="873125"/>
          </a:xfrm>
          <a:prstGeom prst="wedgeEllipseCallout">
            <a:avLst>
              <a:gd name="adj1" fmla="val 91794"/>
              <a:gd name="adj2" fmla="val -51810"/>
            </a:avLst>
          </a:prstGeom>
          <a:solidFill>
            <a:schemeClr val="accent1">
              <a:lumMod val="40000"/>
              <a:lumOff val="60000"/>
            </a:schemeClr>
          </a:solidFill>
          <a:ln>
            <a:solidFill>
              <a:schemeClr val="accent1">
                <a:lumMod val="40000"/>
                <a:lumOff val="60000"/>
              </a:schemeClr>
            </a:solidFill>
          </a:ln>
        </p:spPr>
        <p:style>
          <a:lnRef idx="1">
            <a:schemeClr val="accent2"/>
          </a:lnRef>
          <a:fillRef idx="1002">
            <a:schemeClr val="lt2"/>
          </a:fillRef>
          <a:effectRef idx="1">
            <a:schemeClr val="accent2"/>
          </a:effectRef>
          <a:fontRef idx="minor">
            <a:schemeClr val="dk1"/>
          </a:fontRef>
        </p:style>
        <p:txBody>
          <a:bodyPr anchor="ctr"/>
          <a:lstStyle/>
          <a:p>
            <a:pPr algn="ctr">
              <a:defRPr/>
            </a:pPr>
            <a:r>
              <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rPr>
              <a:t>10/30</a:t>
            </a:r>
          </a:p>
          <a:p>
            <a:pPr algn="ctr">
              <a:defRPr/>
            </a:pPr>
            <a:r>
              <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rPr>
              <a:t>社區</a:t>
            </a:r>
            <a:endPar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endParaRPr>
          </a:p>
          <a:p>
            <a:pPr algn="ctr">
              <a:defRPr/>
            </a:pPr>
            <a:r>
              <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rPr>
              <a:t>(</a:t>
            </a:r>
            <a:r>
              <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rPr>
              <a:t>南藝大</a:t>
            </a:r>
            <a:r>
              <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rPr>
              <a:t>)</a:t>
            </a:r>
            <a:endPar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endParaRPr>
          </a:p>
        </p:txBody>
      </p:sp>
      <p:sp>
        <p:nvSpPr>
          <p:cNvPr id="20" name="橢圓形圖說文字 19"/>
          <p:cNvSpPr/>
          <p:nvPr/>
        </p:nvSpPr>
        <p:spPr>
          <a:xfrm>
            <a:off x="4344988" y="5626100"/>
            <a:ext cx="1373187" cy="885825"/>
          </a:xfrm>
          <a:prstGeom prst="wedgeEllipseCallout">
            <a:avLst>
              <a:gd name="adj1" fmla="val 58410"/>
              <a:gd name="adj2" fmla="val -119198"/>
            </a:avLst>
          </a:prstGeom>
          <a:solidFill>
            <a:schemeClr val="accent1">
              <a:lumMod val="40000"/>
              <a:lumOff val="60000"/>
            </a:schemeClr>
          </a:solidFill>
          <a:ln>
            <a:solidFill>
              <a:schemeClr val="accent1">
                <a:lumMod val="40000"/>
                <a:lumOff val="60000"/>
              </a:schemeClr>
            </a:solidFill>
          </a:ln>
        </p:spPr>
        <p:style>
          <a:lnRef idx="1">
            <a:schemeClr val="accent2"/>
          </a:lnRef>
          <a:fillRef idx="1002">
            <a:schemeClr val="lt2"/>
          </a:fillRef>
          <a:effectRef idx="1">
            <a:schemeClr val="accent2"/>
          </a:effectRef>
          <a:fontRef idx="minor">
            <a:schemeClr val="dk1"/>
          </a:fontRef>
        </p:style>
        <p:txBody>
          <a:bodyPr anchor="ctr"/>
          <a:lstStyle/>
          <a:p>
            <a:pPr algn="ctr">
              <a:defRPr/>
            </a:pPr>
            <a:r>
              <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rPr>
              <a:t>11/5</a:t>
            </a:r>
          </a:p>
          <a:p>
            <a:pPr algn="ctr">
              <a:defRPr/>
            </a:pPr>
            <a:r>
              <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rPr>
              <a:t>青年</a:t>
            </a:r>
            <a:endPar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endParaRPr>
          </a:p>
          <a:p>
            <a:pPr algn="ctr">
              <a:defRPr/>
            </a:pPr>
            <a:r>
              <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rPr>
              <a:t>(</a:t>
            </a:r>
            <a:r>
              <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rPr>
              <a:t>中山</a:t>
            </a:r>
            <a:r>
              <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rPr>
              <a:t>)</a:t>
            </a:r>
            <a:endPar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endParaRPr>
          </a:p>
        </p:txBody>
      </p:sp>
      <p:sp>
        <p:nvSpPr>
          <p:cNvPr id="21" name="橢圓形圖說文字 20"/>
          <p:cNvSpPr/>
          <p:nvPr/>
        </p:nvSpPr>
        <p:spPr>
          <a:xfrm>
            <a:off x="5459413" y="5884863"/>
            <a:ext cx="1457325" cy="790575"/>
          </a:xfrm>
          <a:prstGeom prst="wedgeEllipseCallout">
            <a:avLst>
              <a:gd name="adj1" fmla="val 17455"/>
              <a:gd name="adj2" fmla="val -75406"/>
            </a:avLst>
          </a:prstGeom>
          <a:solidFill>
            <a:schemeClr val="accent1">
              <a:lumMod val="40000"/>
              <a:lumOff val="60000"/>
            </a:schemeClr>
          </a:solidFill>
          <a:ln>
            <a:solidFill>
              <a:schemeClr val="accent1">
                <a:lumMod val="40000"/>
                <a:lumOff val="60000"/>
              </a:schemeClr>
            </a:solidFill>
          </a:ln>
        </p:spPr>
        <p:style>
          <a:lnRef idx="1">
            <a:schemeClr val="accent2"/>
          </a:lnRef>
          <a:fillRef idx="1002">
            <a:schemeClr val="lt2"/>
          </a:fillRef>
          <a:effectRef idx="1">
            <a:schemeClr val="accent2"/>
          </a:effectRef>
          <a:fontRef idx="minor">
            <a:schemeClr val="dk1"/>
          </a:fontRef>
        </p:style>
        <p:txBody>
          <a:bodyPr anchor="ctr"/>
          <a:lstStyle/>
          <a:p>
            <a:pPr algn="ctr">
              <a:defRPr/>
            </a:pPr>
            <a:r>
              <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rPr>
              <a:t>11/6</a:t>
            </a:r>
          </a:p>
          <a:p>
            <a:pPr algn="ctr">
              <a:defRPr/>
            </a:pPr>
            <a:r>
              <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rPr>
              <a:t>創業</a:t>
            </a:r>
            <a:endPar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endParaRPr>
          </a:p>
          <a:p>
            <a:pPr algn="ctr">
              <a:defRPr/>
            </a:pPr>
            <a:r>
              <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rPr>
              <a:t>(</a:t>
            </a:r>
            <a:r>
              <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rPr>
              <a:t>屏科大</a:t>
            </a:r>
            <a:r>
              <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rPr>
              <a:t>)</a:t>
            </a:r>
            <a:endPar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endParaRPr>
          </a:p>
        </p:txBody>
      </p:sp>
      <p:sp>
        <p:nvSpPr>
          <p:cNvPr id="22" name="橢圓形圖說文字 21"/>
          <p:cNvSpPr/>
          <p:nvPr/>
        </p:nvSpPr>
        <p:spPr>
          <a:xfrm>
            <a:off x="8132763" y="1811338"/>
            <a:ext cx="1011237" cy="1158875"/>
          </a:xfrm>
          <a:prstGeom prst="wedgeEllipseCallout">
            <a:avLst>
              <a:gd name="adj1" fmla="val -39518"/>
              <a:gd name="adj2" fmla="val -48069"/>
            </a:avLst>
          </a:prstGeom>
          <a:solidFill>
            <a:schemeClr val="accent4">
              <a:lumMod val="40000"/>
              <a:lumOff val="60000"/>
            </a:schemeClr>
          </a:solidFill>
          <a:ln>
            <a:solidFill>
              <a:schemeClr val="accent4">
                <a:lumMod val="75000"/>
              </a:schemeClr>
            </a:solidFill>
          </a:ln>
        </p:spPr>
        <p:style>
          <a:lnRef idx="1">
            <a:schemeClr val="accent2"/>
          </a:lnRef>
          <a:fillRef idx="1002">
            <a:schemeClr val="lt2"/>
          </a:fillRef>
          <a:effectRef idx="1">
            <a:schemeClr val="accent2"/>
          </a:effectRef>
          <a:fontRef idx="minor">
            <a:schemeClr val="dk1"/>
          </a:fontRef>
        </p:style>
        <p:txBody>
          <a:bodyPr anchor="ctr"/>
          <a:lstStyle/>
          <a:p>
            <a:pPr algn="ctr">
              <a:defRPr/>
            </a:pPr>
            <a:r>
              <a:rPr lang="en-US" altLang="zh-TW" sz="1600" b="1" dirty="0">
                <a:solidFill>
                  <a:srgbClr val="002060"/>
                </a:solidFill>
                <a:effectLst>
                  <a:outerShdw blurRad="38100" dist="38100" dir="2700000" algn="tl">
                    <a:srgbClr val="000000">
                      <a:alpha val="43137"/>
                    </a:srgbClr>
                  </a:outerShdw>
                </a:effectLst>
                <a:latin typeface="微軟正黑體" panose="020B0604030504040204" pitchFamily="34" charset="-120"/>
              </a:rPr>
              <a:t>11/18</a:t>
            </a:r>
          </a:p>
          <a:p>
            <a:pPr algn="ctr">
              <a:defRPr/>
            </a:pPr>
            <a:r>
              <a:rPr lang="zh-TW" altLang="en-US" sz="1600" b="1" dirty="0">
                <a:solidFill>
                  <a:srgbClr val="002060"/>
                </a:solidFill>
                <a:effectLst>
                  <a:outerShdw blurRad="38100" dist="38100" dir="2700000" algn="tl">
                    <a:srgbClr val="000000">
                      <a:alpha val="43137"/>
                    </a:srgbClr>
                  </a:outerShdw>
                </a:effectLst>
                <a:latin typeface="微軟正黑體" panose="020B0604030504040204" pitchFamily="34" charset="-120"/>
              </a:rPr>
              <a:t>農村</a:t>
            </a:r>
            <a:r>
              <a:rPr lang="en-US" altLang="zh-TW" sz="1600" b="1" dirty="0">
                <a:solidFill>
                  <a:srgbClr val="002060"/>
                </a:solidFill>
                <a:effectLst>
                  <a:outerShdw blurRad="38100" dist="38100" dir="2700000" algn="tl">
                    <a:srgbClr val="000000">
                      <a:alpha val="43137"/>
                    </a:srgbClr>
                  </a:outerShdw>
                </a:effectLst>
                <a:latin typeface="微軟正黑體" panose="020B0604030504040204" pitchFamily="34" charset="-120"/>
              </a:rPr>
              <a:t>/</a:t>
            </a:r>
            <a:r>
              <a:rPr lang="zh-TW" altLang="en-US" sz="1600" b="1" dirty="0">
                <a:solidFill>
                  <a:srgbClr val="002060"/>
                </a:solidFill>
                <a:effectLst>
                  <a:outerShdw blurRad="38100" dist="38100" dir="2700000" algn="tl">
                    <a:srgbClr val="000000">
                      <a:alpha val="43137"/>
                    </a:srgbClr>
                  </a:outerShdw>
                </a:effectLst>
                <a:latin typeface="微軟正黑體" panose="020B0604030504040204" pitchFamily="34" charset="-120"/>
              </a:rPr>
              <a:t>社區</a:t>
            </a:r>
            <a:endParaRPr lang="en-US" altLang="zh-TW" sz="1600" b="1" dirty="0">
              <a:solidFill>
                <a:srgbClr val="002060"/>
              </a:solidFill>
              <a:effectLst>
                <a:outerShdw blurRad="38100" dist="38100" dir="2700000" algn="tl">
                  <a:srgbClr val="000000">
                    <a:alpha val="43137"/>
                  </a:srgbClr>
                </a:outerShdw>
              </a:effectLst>
              <a:latin typeface="微軟正黑體" panose="020B0604030504040204" pitchFamily="34" charset="-120"/>
            </a:endParaRPr>
          </a:p>
          <a:p>
            <a:pPr algn="ctr">
              <a:defRPr/>
            </a:pPr>
            <a:r>
              <a:rPr lang="en-US" altLang="zh-TW" sz="1600" b="1" dirty="0">
                <a:solidFill>
                  <a:srgbClr val="002060"/>
                </a:solidFill>
                <a:effectLst>
                  <a:outerShdw blurRad="38100" dist="38100" dir="2700000" algn="tl">
                    <a:srgbClr val="000000">
                      <a:alpha val="43137"/>
                    </a:srgbClr>
                  </a:outerShdw>
                </a:effectLst>
                <a:latin typeface="微軟正黑體" panose="020B0604030504040204" pitchFamily="34" charset="-120"/>
              </a:rPr>
              <a:t>(</a:t>
            </a:r>
            <a:r>
              <a:rPr lang="zh-TW" altLang="en-US" sz="1600" b="1" dirty="0">
                <a:solidFill>
                  <a:srgbClr val="002060"/>
                </a:solidFill>
                <a:effectLst>
                  <a:outerShdw blurRad="38100" dist="38100" dir="2700000" algn="tl">
                    <a:srgbClr val="000000">
                      <a:alpha val="43137"/>
                    </a:srgbClr>
                  </a:outerShdw>
                </a:effectLst>
                <a:latin typeface="微軟正黑體" panose="020B0604030504040204" pitchFamily="34" charset="-120"/>
              </a:rPr>
              <a:t>宜蘭大學</a:t>
            </a:r>
            <a:r>
              <a:rPr lang="en-US" altLang="zh-TW" sz="1600" b="1" dirty="0">
                <a:solidFill>
                  <a:srgbClr val="002060"/>
                </a:solidFill>
                <a:effectLst>
                  <a:outerShdw blurRad="38100" dist="38100" dir="2700000" algn="tl">
                    <a:srgbClr val="000000">
                      <a:alpha val="43137"/>
                    </a:srgbClr>
                  </a:outerShdw>
                </a:effectLst>
                <a:latin typeface="微軟正黑體" panose="020B0604030504040204" pitchFamily="34" charset="-120"/>
              </a:rPr>
              <a:t>)</a:t>
            </a:r>
            <a:endParaRPr lang="zh-TW" altLang="en-US" sz="1600" b="1" dirty="0">
              <a:solidFill>
                <a:srgbClr val="002060"/>
              </a:solidFill>
              <a:effectLst>
                <a:outerShdw blurRad="38100" dist="38100" dir="2700000" algn="tl">
                  <a:srgbClr val="000000">
                    <a:alpha val="43137"/>
                  </a:srgbClr>
                </a:outerShdw>
              </a:effectLst>
              <a:latin typeface="微軟正黑體" panose="020B0604030504040204" pitchFamily="34" charset="-120"/>
            </a:endParaRPr>
          </a:p>
        </p:txBody>
      </p:sp>
      <p:sp>
        <p:nvSpPr>
          <p:cNvPr id="23" name="橢圓形圖說文字 22"/>
          <p:cNvSpPr/>
          <p:nvPr/>
        </p:nvSpPr>
        <p:spPr>
          <a:xfrm>
            <a:off x="7896225" y="3640138"/>
            <a:ext cx="1212850" cy="1141412"/>
          </a:xfrm>
          <a:prstGeom prst="wedgeEllipseCallout">
            <a:avLst>
              <a:gd name="adj1" fmla="val -60896"/>
              <a:gd name="adj2" fmla="val -53237"/>
            </a:avLst>
          </a:prstGeom>
          <a:solidFill>
            <a:schemeClr val="accent4">
              <a:lumMod val="40000"/>
              <a:lumOff val="60000"/>
            </a:schemeClr>
          </a:solidFill>
          <a:ln>
            <a:solidFill>
              <a:schemeClr val="accent4">
                <a:lumMod val="75000"/>
              </a:schemeClr>
            </a:solidFill>
          </a:ln>
        </p:spPr>
        <p:style>
          <a:lnRef idx="1">
            <a:schemeClr val="accent2"/>
          </a:lnRef>
          <a:fillRef idx="1002">
            <a:schemeClr val="lt2"/>
          </a:fillRef>
          <a:effectRef idx="1">
            <a:schemeClr val="accent2"/>
          </a:effectRef>
          <a:fontRef idx="minor">
            <a:schemeClr val="dk1"/>
          </a:fontRef>
        </p:style>
        <p:txBody>
          <a:bodyPr anchor="ctr"/>
          <a:lstStyle/>
          <a:p>
            <a:pPr algn="ctr">
              <a:defRPr/>
            </a:pPr>
            <a:r>
              <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rPr>
              <a:t>11/20</a:t>
            </a:r>
          </a:p>
          <a:p>
            <a:pPr algn="ctr">
              <a:defRPr/>
            </a:pPr>
            <a:r>
              <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rPr>
              <a:t>農業</a:t>
            </a:r>
            <a:r>
              <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rPr>
              <a:t>/</a:t>
            </a:r>
            <a:r>
              <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rPr>
              <a:t>環境</a:t>
            </a:r>
            <a:endPar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endParaRPr>
          </a:p>
          <a:p>
            <a:pPr algn="ctr">
              <a:defRPr/>
            </a:pPr>
            <a:r>
              <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rPr>
              <a:t>(</a:t>
            </a:r>
            <a:r>
              <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rPr>
              <a:t>東華</a:t>
            </a:r>
            <a:r>
              <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rPr>
              <a:t>)</a:t>
            </a:r>
            <a:endPar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endParaRPr>
          </a:p>
        </p:txBody>
      </p:sp>
      <p:sp>
        <p:nvSpPr>
          <p:cNvPr id="24" name="橢圓形圖說文字 23"/>
          <p:cNvSpPr/>
          <p:nvPr/>
        </p:nvSpPr>
        <p:spPr>
          <a:xfrm>
            <a:off x="7308850" y="5326063"/>
            <a:ext cx="1727200" cy="954087"/>
          </a:xfrm>
          <a:prstGeom prst="wedgeEllipseCallout">
            <a:avLst>
              <a:gd name="adj1" fmla="val -44708"/>
              <a:gd name="adj2" fmla="val -89876"/>
            </a:avLst>
          </a:prstGeom>
          <a:solidFill>
            <a:schemeClr val="accent4">
              <a:lumMod val="40000"/>
              <a:lumOff val="60000"/>
            </a:schemeClr>
          </a:solidFill>
          <a:ln>
            <a:solidFill>
              <a:schemeClr val="accent4">
                <a:lumMod val="75000"/>
              </a:schemeClr>
            </a:solidFill>
          </a:ln>
        </p:spPr>
        <p:style>
          <a:lnRef idx="1">
            <a:schemeClr val="accent2"/>
          </a:lnRef>
          <a:fillRef idx="1002">
            <a:schemeClr val="lt2"/>
          </a:fillRef>
          <a:effectRef idx="1">
            <a:schemeClr val="accent2"/>
          </a:effectRef>
          <a:fontRef idx="minor">
            <a:schemeClr val="dk1"/>
          </a:fontRef>
        </p:style>
        <p:txBody>
          <a:bodyPr anchor="ctr"/>
          <a:lstStyle/>
          <a:p>
            <a:pPr algn="ctr">
              <a:defRPr/>
            </a:pPr>
            <a:r>
              <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rPr>
              <a:t>11/25</a:t>
            </a:r>
          </a:p>
          <a:p>
            <a:pPr algn="ctr">
              <a:defRPr/>
            </a:pPr>
            <a:r>
              <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rPr>
              <a:t>教育</a:t>
            </a:r>
            <a:endPar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endParaRPr>
          </a:p>
          <a:p>
            <a:pPr algn="ctr">
              <a:defRPr/>
            </a:pPr>
            <a:r>
              <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rPr>
              <a:t>(</a:t>
            </a:r>
            <a:r>
              <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rPr>
              <a:t>臺東大學</a:t>
            </a:r>
            <a:r>
              <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rPr>
              <a:t>)</a:t>
            </a:r>
            <a:endPar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endParaRPr>
          </a:p>
        </p:txBody>
      </p:sp>
      <p:sp>
        <p:nvSpPr>
          <p:cNvPr id="52241" name="投影片編號版面配置區 9"/>
          <p:cNvSpPr>
            <a:spLocks noGrp="1"/>
          </p:cNvSpPr>
          <p:nvPr>
            <p:ph type="sldNum" sz="quarter" idx="11"/>
          </p:nvPr>
        </p:nvSpPr>
        <p:spPr bwMode="auto">
          <a:xfrm>
            <a:off x="8748713" y="6519863"/>
            <a:ext cx="431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939BBB3D-2340-42D1-85C6-3CD81EC4F6D9}" type="slidenum">
              <a:rPr kumimoji="0" lang="zh-TW" altLang="en-US" sz="1400" smtClean="0">
                <a:latin typeface="微軟正黑體" pitchFamily="34" charset="-120"/>
                <a:ea typeface="微軟正黑體" pitchFamily="34" charset="-120"/>
                <a:cs typeface="Times New Roman" pitchFamily="18" charset="0"/>
              </a:rPr>
              <a:pPr eaLnBrk="1" hangingPunct="1"/>
              <a:t>44</a:t>
            </a:fld>
            <a:endParaRPr kumimoji="0" lang="zh-TW" altLang="en-US" sz="1400" smtClean="0">
              <a:latin typeface="微軟正黑體" pitchFamily="34" charset="-120"/>
              <a:ea typeface="微軟正黑體" pitchFamily="34" charset="-120"/>
              <a:cs typeface="Times New Roman" pitchFamily="18" charset="0"/>
            </a:endParaRPr>
          </a:p>
        </p:txBody>
      </p:sp>
      <p:sp>
        <p:nvSpPr>
          <p:cNvPr id="3" name="五角星形 2"/>
          <p:cNvSpPr/>
          <p:nvPr/>
        </p:nvSpPr>
        <p:spPr>
          <a:xfrm>
            <a:off x="3795713" y="2492375"/>
            <a:ext cx="433387" cy="4254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編號版面配置區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C81CF1DC-6EC1-4598-9BFE-A3BAF04AD838}" type="slidenum">
              <a:rPr kumimoji="0" lang="zh-TW" altLang="en-US" smtClean="0"/>
              <a:pPr eaLnBrk="1" hangingPunct="1"/>
              <a:t>45</a:t>
            </a:fld>
            <a:endParaRPr kumimoji="0" lang="zh-TW" altLang="en-US" smtClean="0"/>
          </a:p>
        </p:txBody>
      </p:sp>
      <p:sp>
        <p:nvSpPr>
          <p:cNvPr id="2" name="文字方塊 1"/>
          <p:cNvSpPr txBox="1"/>
          <p:nvPr/>
        </p:nvSpPr>
        <p:spPr>
          <a:xfrm>
            <a:off x="827088" y="514350"/>
            <a:ext cx="6165850" cy="523875"/>
          </a:xfrm>
          <a:prstGeom prst="rect">
            <a:avLst/>
          </a:prstGeom>
          <a:noFill/>
        </p:spPr>
        <p:txBody>
          <a:bodyPr>
            <a:spAutoFit/>
          </a:bodyPr>
          <a:lstStyle/>
          <a:p>
            <a:pPr>
              <a:defRPr/>
            </a:pPr>
            <a:r>
              <a:rPr lang="zh-TW" altLang="en-US" sz="2800" b="1" dirty="0">
                <a:latin typeface="+mj-ea"/>
                <a:ea typeface="+mj-ea"/>
              </a:rPr>
              <a:t>日期：</a:t>
            </a:r>
            <a:r>
              <a:rPr lang="en-US" altLang="zh-TW" sz="2800" b="1" dirty="0">
                <a:latin typeface="+mj-ea"/>
                <a:ea typeface="+mj-ea"/>
              </a:rPr>
              <a:t>103</a:t>
            </a:r>
            <a:r>
              <a:rPr lang="zh-TW" altLang="en-US" sz="2800" b="1" dirty="0">
                <a:latin typeface="+mj-ea"/>
                <a:ea typeface="+mj-ea"/>
              </a:rPr>
              <a:t>年</a:t>
            </a:r>
            <a:r>
              <a:rPr lang="en-US" altLang="zh-TW" sz="2800" b="1" dirty="0">
                <a:latin typeface="+mj-ea"/>
                <a:ea typeface="+mj-ea"/>
              </a:rPr>
              <a:t>10</a:t>
            </a:r>
            <a:r>
              <a:rPr lang="zh-TW" altLang="en-US" sz="2800" b="1" dirty="0">
                <a:latin typeface="+mj-ea"/>
                <a:ea typeface="+mj-ea"/>
              </a:rPr>
              <a:t>月</a:t>
            </a:r>
            <a:r>
              <a:rPr lang="en-US" altLang="zh-TW" sz="2800" b="1" dirty="0">
                <a:latin typeface="+mj-ea"/>
                <a:ea typeface="+mj-ea"/>
              </a:rPr>
              <a:t>21</a:t>
            </a:r>
            <a:r>
              <a:rPr lang="zh-TW" altLang="en-US" sz="2800" b="1" dirty="0">
                <a:latin typeface="+mj-ea"/>
                <a:ea typeface="+mj-ea"/>
              </a:rPr>
              <a:t>日  </a:t>
            </a:r>
            <a:r>
              <a:rPr lang="en-US" altLang="zh-TW" sz="2800" b="1" dirty="0">
                <a:latin typeface="+mj-ea"/>
                <a:ea typeface="+mj-ea"/>
              </a:rPr>
              <a:t>18</a:t>
            </a:r>
            <a:r>
              <a:rPr lang="zh-TW" altLang="en-US" sz="2800" b="1" dirty="0">
                <a:latin typeface="+mj-ea"/>
                <a:ea typeface="+mj-ea"/>
              </a:rPr>
              <a:t>時至</a:t>
            </a:r>
            <a:r>
              <a:rPr lang="en-US" altLang="zh-TW" sz="2800" b="1" dirty="0">
                <a:latin typeface="+mj-ea"/>
                <a:ea typeface="+mj-ea"/>
              </a:rPr>
              <a:t>21</a:t>
            </a:r>
            <a:r>
              <a:rPr lang="zh-TW" altLang="en-US" sz="2800" b="1" dirty="0">
                <a:latin typeface="+mj-ea"/>
                <a:ea typeface="+mj-ea"/>
              </a:rPr>
              <a:t>時</a:t>
            </a:r>
          </a:p>
        </p:txBody>
      </p:sp>
      <p:sp>
        <p:nvSpPr>
          <p:cNvPr id="53252" name="文字方塊 2"/>
          <p:cNvSpPr txBox="1">
            <a:spLocks noChangeArrowheads="1"/>
          </p:cNvSpPr>
          <p:nvPr/>
        </p:nvSpPr>
        <p:spPr bwMode="auto">
          <a:xfrm>
            <a:off x="827088" y="1038225"/>
            <a:ext cx="4918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r>
              <a:rPr lang="zh-TW" altLang="en-US" sz="2800" b="1">
                <a:latin typeface="微軟正黑體" pitchFamily="34" charset="-120"/>
                <a:ea typeface="微軟正黑體" pitchFamily="34" charset="-120"/>
              </a:rPr>
              <a:t>議題：</a:t>
            </a:r>
            <a:r>
              <a:rPr lang="zh-TW" altLang="en-US" sz="3200" b="1">
                <a:solidFill>
                  <a:srgbClr val="7030A0"/>
                </a:solidFill>
                <a:latin typeface="微軟正黑體" pitchFamily="34" charset="-120"/>
                <a:ea typeface="微軟正黑體" pitchFamily="34" charset="-120"/>
              </a:rPr>
              <a:t>不老夢想閃閃發亮</a:t>
            </a:r>
          </a:p>
        </p:txBody>
      </p:sp>
      <p:sp>
        <p:nvSpPr>
          <p:cNvPr id="53253" name="文字方塊 7"/>
          <p:cNvSpPr txBox="1">
            <a:spLocks noChangeArrowheads="1"/>
          </p:cNvSpPr>
          <p:nvPr/>
        </p:nvSpPr>
        <p:spPr bwMode="auto">
          <a:xfrm>
            <a:off x="827088" y="1622425"/>
            <a:ext cx="3540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r>
              <a:rPr lang="zh-TW" altLang="en-US" sz="2800" b="1">
                <a:latin typeface="微軟正黑體" pitchFamily="34" charset="-120"/>
                <a:ea typeface="微軟正黑體" pitchFamily="34" charset="-120"/>
              </a:rPr>
              <a:t>地點：中興大學</a:t>
            </a:r>
          </a:p>
        </p:txBody>
      </p:sp>
      <p:graphicFrame>
        <p:nvGraphicFramePr>
          <p:cNvPr id="4" name="資料庫圖表 3"/>
          <p:cNvGraphicFramePr/>
          <p:nvPr/>
        </p:nvGraphicFramePr>
        <p:xfrm>
          <a:off x="827584" y="2302966"/>
          <a:ext cx="7541964"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文字方塊 6"/>
          <p:cNvSpPr txBox="1"/>
          <p:nvPr/>
        </p:nvSpPr>
        <p:spPr>
          <a:xfrm>
            <a:off x="852488" y="5903913"/>
            <a:ext cx="7031037" cy="522287"/>
          </a:xfrm>
          <a:prstGeom prst="rect">
            <a:avLst/>
          </a:prstGeom>
          <a:noFill/>
        </p:spPr>
        <p:txBody>
          <a:bodyPr>
            <a:spAutoFit/>
          </a:bodyPr>
          <a:lstStyle/>
          <a:p>
            <a:pPr>
              <a:defRPr/>
            </a:pPr>
            <a:r>
              <a:rPr lang="zh-TW" altLang="en-US" sz="2800" dirty="0">
                <a:latin typeface="+mj-ea"/>
                <a:ea typeface="+mj-ea"/>
              </a:rPr>
              <a:t>活動詳情，可洽</a:t>
            </a:r>
            <a:r>
              <a:rPr lang="en-US" altLang="zh-TW" sz="2800" dirty="0">
                <a:latin typeface="+mj-ea"/>
                <a:ea typeface="+mj-ea"/>
              </a:rPr>
              <a:t>02-29135533#603</a:t>
            </a:r>
            <a:r>
              <a:rPr lang="zh-TW" altLang="en-US" sz="2800" dirty="0">
                <a:latin typeface="+mj-ea"/>
                <a:ea typeface="+mj-ea"/>
              </a:rPr>
              <a:t> 吳小姐</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編號版面配置區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C61974D7-6F89-4F15-962C-586C8D48463F}" type="slidenum">
              <a:rPr kumimoji="0" lang="zh-TW" altLang="en-US" smtClean="0"/>
              <a:pPr eaLnBrk="1" hangingPunct="1"/>
              <a:t>46</a:t>
            </a:fld>
            <a:endParaRPr kumimoji="0" lang="zh-TW" altLang="en-US" smtClean="0"/>
          </a:p>
        </p:txBody>
      </p:sp>
      <p:sp>
        <p:nvSpPr>
          <p:cNvPr id="5" name="文字方塊 4"/>
          <p:cNvSpPr txBox="1"/>
          <p:nvPr/>
        </p:nvSpPr>
        <p:spPr>
          <a:xfrm>
            <a:off x="1979613" y="2565400"/>
            <a:ext cx="5184775" cy="1568450"/>
          </a:xfrm>
          <a:prstGeom prst="rect">
            <a:avLst/>
          </a:prstGeom>
          <a:noFill/>
        </p:spPr>
        <p:txBody>
          <a:bodyPr>
            <a:spAutoFit/>
          </a:bodyPr>
          <a:lstStyle/>
          <a:p>
            <a:pPr>
              <a:defRPr/>
            </a:pPr>
            <a:r>
              <a:rPr lang="zh-TW" altLang="en-US" sz="9600" dirty="0">
                <a:solidFill>
                  <a:srgbClr val="7030A0"/>
                </a:solidFill>
                <a:latin typeface="+mn-ea"/>
                <a:ea typeface="+mn-ea"/>
              </a:rPr>
              <a:t>感謝聆聽</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編號版面配置區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3AD7F4B8-0465-4047-BDA6-E25C15A854CB}" type="slidenum">
              <a:rPr kumimoji="0" lang="zh-TW" altLang="en-US" smtClean="0"/>
              <a:pPr eaLnBrk="1" hangingPunct="1"/>
              <a:t>5</a:t>
            </a:fld>
            <a:endParaRPr kumimoji="0" lang="zh-TW" altLang="en-US" smtClean="0"/>
          </a:p>
        </p:txBody>
      </p:sp>
      <p:sp>
        <p:nvSpPr>
          <p:cNvPr id="12291" name="矩形 4"/>
          <p:cNvSpPr>
            <a:spLocks noChangeArrowheads="1"/>
          </p:cNvSpPr>
          <p:nvPr/>
        </p:nvSpPr>
        <p:spPr bwMode="auto">
          <a:xfrm>
            <a:off x="1709738" y="2492375"/>
            <a:ext cx="57245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kumimoji="0" lang="zh-TW" altLang="en-US" sz="7200" b="1">
                <a:solidFill>
                  <a:srgbClr val="660066"/>
                </a:solidFill>
                <a:latin typeface="微軟正黑體" pitchFamily="34" charset="-120"/>
                <a:ea typeface="微軟正黑體" pitchFamily="34" charset="-120"/>
              </a:rPr>
              <a:t>貳、社會企業</a:t>
            </a:r>
            <a:endParaRPr kumimoji="0" lang="en-US" altLang="zh-TW" sz="7200" b="1">
              <a:solidFill>
                <a:srgbClr val="660066"/>
              </a:solidFill>
              <a:latin typeface="微軟正黑體" pitchFamily="34" charset="-120"/>
              <a:ea typeface="微軟正黑體" pitchFamily="34" charset="-120"/>
            </a:endParaRPr>
          </a:p>
          <a:p>
            <a:pPr algn="ctr"/>
            <a:r>
              <a:rPr kumimoji="0" lang="zh-TW" altLang="en-US" sz="7200" b="1">
                <a:solidFill>
                  <a:srgbClr val="660066"/>
                </a:solidFill>
                <a:latin typeface="微軟正黑體" pitchFamily="34" charset="-120"/>
                <a:ea typeface="微軟正黑體" pitchFamily="34" charset="-120"/>
              </a:rPr>
              <a:t>行動方案</a:t>
            </a:r>
            <a:endParaRPr kumimoji="0" lang="en-US" altLang="zh-TW" sz="7200" b="1">
              <a:solidFill>
                <a:srgbClr val="660066"/>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zh-TW" altLang="en-US"/>
          </a:p>
        </p:txBody>
      </p:sp>
      <p:sp>
        <p:nvSpPr>
          <p:cNvPr id="13315" name="投影片編號版面配置區 1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47ADD536-2526-400D-827D-6A73264861D2}" type="slidenum">
              <a:rPr kumimoji="0" lang="zh-TW" altLang="en-US" smtClean="0"/>
              <a:pPr eaLnBrk="1" hangingPunct="1"/>
              <a:t>6</a:t>
            </a:fld>
            <a:endParaRPr kumimoji="0" lang="zh-TW" altLang="en-US" smtClean="0"/>
          </a:p>
        </p:txBody>
      </p:sp>
      <p:sp>
        <p:nvSpPr>
          <p:cNvPr id="4" name="內容版面配置區 2"/>
          <p:cNvSpPr txBox="1">
            <a:spLocks/>
          </p:cNvSpPr>
          <p:nvPr/>
        </p:nvSpPr>
        <p:spPr bwMode="auto">
          <a:xfrm>
            <a:off x="488950" y="1341438"/>
            <a:ext cx="80645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fontAlgn="base">
              <a:spcBef>
                <a:spcPct val="20000"/>
              </a:spcBef>
              <a:spcAft>
                <a:spcPct val="0"/>
              </a:spcAft>
              <a:buClr>
                <a:schemeClr val="accent1"/>
              </a:buClr>
              <a:buSzPct val="100000"/>
              <a:buFont typeface="Wingdings" pitchFamily="2" charset="2"/>
              <a:buChar char="l"/>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Wingdings" pitchFamily="2" charset="2"/>
              <a:buChar char="Ø"/>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365125" indent="-365125" algn="just">
              <a:lnSpc>
                <a:spcPct val="90000"/>
              </a:lnSpc>
              <a:buFont typeface="Wingdings" pitchFamily="2" charset="2"/>
              <a:buChar char="n"/>
              <a:defRPr/>
            </a:pPr>
            <a:r>
              <a:rPr lang="zh-TW" altLang="en-US" sz="2800" b="1" dirty="0" smtClean="0">
                <a:solidFill>
                  <a:srgbClr val="0000FF"/>
                </a:solidFill>
                <a:effectLst>
                  <a:outerShdw blurRad="38100" dist="38100" dir="2700000" algn="tl">
                    <a:srgbClr val="C0C0C0"/>
                  </a:outerShdw>
                </a:effectLst>
                <a:latin typeface="+mn-ea"/>
                <a:cs typeface="Times New Roman" pitchFamily="18" charset="0"/>
              </a:rPr>
              <a:t>何謂社會企業 </a:t>
            </a:r>
            <a:r>
              <a:rPr lang="en-US" altLang="zh-TW" sz="2800" b="1" dirty="0" smtClean="0">
                <a:solidFill>
                  <a:srgbClr val="0000FF"/>
                </a:solidFill>
                <a:effectLst>
                  <a:outerShdw blurRad="38100" dist="38100" dir="2700000" algn="tl">
                    <a:srgbClr val="C0C0C0"/>
                  </a:outerShdw>
                </a:effectLst>
                <a:latin typeface="+mn-ea"/>
                <a:cs typeface="Times New Roman" pitchFamily="18" charset="0"/>
              </a:rPr>
              <a:t>?</a:t>
            </a:r>
            <a:endParaRPr lang="zh-TW" altLang="en-US" b="1" dirty="0">
              <a:solidFill>
                <a:srgbClr val="0000FF"/>
              </a:solidFill>
              <a:effectLst>
                <a:outerShdw blurRad="38100" dist="38100" dir="2700000" algn="tl">
                  <a:srgbClr val="C0C0C0"/>
                </a:outerShdw>
              </a:effectLst>
              <a:latin typeface="+mn-ea"/>
              <a:cs typeface="Times New Roman" pitchFamily="18" charset="0"/>
            </a:endParaRPr>
          </a:p>
        </p:txBody>
      </p:sp>
      <p:sp>
        <p:nvSpPr>
          <p:cNvPr id="5" name="矩形 4"/>
          <p:cNvSpPr/>
          <p:nvPr/>
        </p:nvSpPr>
        <p:spPr>
          <a:xfrm>
            <a:off x="666750" y="2119313"/>
            <a:ext cx="7532688" cy="1711325"/>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矩形 5"/>
          <p:cNvSpPr/>
          <p:nvPr/>
        </p:nvSpPr>
        <p:spPr>
          <a:xfrm>
            <a:off x="765175" y="4090988"/>
            <a:ext cx="7434263" cy="1865312"/>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 name="矩形 6"/>
          <p:cNvSpPr/>
          <p:nvPr/>
        </p:nvSpPr>
        <p:spPr>
          <a:xfrm>
            <a:off x="2687638" y="2119313"/>
            <a:ext cx="5511800" cy="1754187"/>
          </a:xfrm>
          <a:prstGeom prst="rect">
            <a:avLst/>
          </a:prstGeom>
        </p:spPr>
        <p:txBody>
          <a:bodyPr>
            <a:spAutoFit/>
          </a:bodyPr>
          <a:lstStyle/>
          <a:p>
            <a:pPr marL="0" lvl="1" algn="just">
              <a:lnSpc>
                <a:spcPct val="90000"/>
              </a:lnSpc>
              <a:defRPr/>
            </a:pPr>
            <a:r>
              <a:rPr kumimoji="0" lang="zh-TW" altLang="en-US" sz="2400" b="1" dirty="0">
                <a:effectLst>
                  <a:outerShdw blurRad="38100" dist="38100" dir="2700000" algn="tl">
                    <a:srgbClr val="C0C0C0"/>
                  </a:outerShdw>
                </a:effectLst>
                <a:latin typeface="Times New Roman" pitchFamily="18" charset="0"/>
                <a:ea typeface="微軟正黑體" pitchFamily="34" charset="-120"/>
                <a:cs typeface="Times New Roman" pitchFamily="18" charset="0"/>
              </a:rPr>
              <a:t>任何</a:t>
            </a:r>
            <a:r>
              <a:rPr kumimoji="0" lang="zh-TW" altLang="en-US" sz="2400" b="1" dirty="0">
                <a:solidFill>
                  <a:srgbClr val="C00000"/>
                </a:solidFill>
                <a:effectLst>
                  <a:outerShdw blurRad="38100" dist="38100" dir="2700000" algn="tl">
                    <a:srgbClr val="C0C0C0"/>
                  </a:outerShdw>
                </a:effectLst>
                <a:latin typeface="Times New Roman" pitchFamily="18" charset="0"/>
                <a:ea typeface="微軟正黑體" pitchFamily="34" charset="-120"/>
                <a:cs typeface="Times New Roman" pitchFamily="18" charset="0"/>
              </a:rPr>
              <a:t>可以產生公共利益的私人活動，具有企業精神策略，以達成特定經濟或社會目標</a:t>
            </a:r>
            <a:r>
              <a:rPr kumimoji="0" lang="zh-TW" altLang="en-US" sz="2400" b="1" dirty="0">
                <a:effectLst>
                  <a:outerShdw blurRad="38100" dist="38100" dir="2700000" algn="tl">
                    <a:srgbClr val="C0C0C0"/>
                  </a:outerShdw>
                </a:effectLst>
                <a:latin typeface="Times New Roman" pitchFamily="18" charset="0"/>
                <a:ea typeface="微軟正黑體" pitchFamily="34" charset="-120"/>
                <a:cs typeface="Times New Roman" pitchFamily="18" charset="0"/>
              </a:rPr>
              <a:t>，而非以利潤極大化為主要追求，且有助於解決社會排斥及失業問題的組織 </a:t>
            </a:r>
            <a:r>
              <a:rPr kumimoji="0" lang="en-US" altLang="zh-TW" sz="2400" b="1" dirty="0">
                <a:effectLst>
                  <a:outerShdw blurRad="38100" dist="38100" dir="2700000" algn="tl">
                    <a:srgbClr val="C0C0C0"/>
                  </a:outerShdw>
                </a:effectLst>
                <a:latin typeface="Times New Roman" pitchFamily="18" charset="0"/>
                <a:ea typeface="微軟正黑體" pitchFamily="34" charset="-120"/>
                <a:cs typeface="Times New Roman" pitchFamily="18" charset="0"/>
              </a:rPr>
              <a:t>(OECD)</a:t>
            </a:r>
            <a:r>
              <a:rPr kumimoji="0" lang="zh-TW" altLang="en-US" sz="2400" b="1" dirty="0">
                <a:effectLst>
                  <a:outerShdw blurRad="38100" dist="38100" dir="2700000" algn="tl">
                    <a:srgbClr val="C0C0C0"/>
                  </a:outerShdw>
                </a:effectLst>
                <a:latin typeface="Times New Roman" pitchFamily="18" charset="0"/>
                <a:ea typeface="微軟正黑體" pitchFamily="34" charset="-120"/>
                <a:cs typeface="Times New Roman" pitchFamily="18" charset="0"/>
              </a:rPr>
              <a:t>。</a:t>
            </a:r>
            <a:endParaRPr kumimoji="0" lang="en-US" altLang="zh-TW" sz="2400" b="1" dirty="0">
              <a:effectLst>
                <a:outerShdw blurRad="38100" dist="38100" dir="2700000" algn="tl">
                  <a:srgbClr val="C0C0C0"/>
                </a:outerShdw>
              </a:effectLst>
              <a:latin typeface="Times New Roman" pitchFamily="18" charset="0"/>
              <a:ea typeface="微軟正黑體" pitchFamily="34" charset="-120"/>
              <a:cs typeface="Times New Roman" pitchFamily="18" charset="0"/>
            </a:endParaRPr>
          </a:p>
        </p:txBody>
      </p:sp>
      <p:sp>
        <p:nvSpPr>
          <p:cNvPr id="8" name="矩形 7"/>
          <p:cNvSpPr/>
          <p:nvPr/>
        </p:nvSpPr>
        <p:spPr>
          <a:xfrm>
            <a:off x="2771775" y="4221163"/>
            <a:ext cx="5427663" cy="1422400"/>
          </a:xfrm>
          <a:prstGeom prst="rect">
            <a:avLst/>
          </a:prstGeom>
        </p:spPr>
        <p:txBody>
          <a:bodyPr>
            <a:spAutoFit/>
          </a:bodyPr>
          <a:lstStyle/>
          <a:p>
            <a:pPr marL="0" lvl="1" algn="just">
              <a:lnSpc>
                <a:spcPct val="90000"/>
              </a:lnSpc>
              <a:defRPr/>
            </a:pPr>
            <a:r>
              <a:rPr kumimoji="0" lang="zh-TW" altLang="en-US" sz="2400" b="1" dirty="0">
                <a:effectLst>
                  <a:outerShdw blurRad="38100" dist="38100" dir="2700000" algn="tl">
                    <a:srgbClr val="C0C0C0"/>
                  </a:outerShdw>
                </a:effectLst>
                <a:latin typeface="Times New Roman" pitchFamily="18" charset="0"/>
                <a:ea typeface="微軟正黑體" pitchFamily="34" charset="-120"/>
                <a:cs typeface="Times New Roman" pitchFamily="18" charset="0"/>
              </a:rPr>
              <a:t>社會企業存在的目的是解決社會及環境問題，同時自負盈虧，</a:t>
            </a:r>
            <a:r>
              <a:rPr kumimoji="0" lang="en-US" altLang="zh-TW" sz="2400" b="1" dirty="0">
                <a:effectLst>
                  <a:outerShdw blurRad="38100" dist="38100" dir="2700000" algn="tl">
                    <a:srgbClr val="C0C0C0"/>
                  </a:outerShdw>
                </a:effectLst>
                <a:latin typeface="Times New Roman" pitchFamily="18" charset="0"/>
                <a:ea typeface="微軟正黑體" pitchFamily="34" charset="-120"/>
                <a:cs typeface="Times New Roman" pitchFamily="18" charset="0"/>
              </a:rPr>
              <a:t>100%</a:t>
            </a:r>
            <a:r>
              <a:rPr kumimoji="0" lang="zh-TW" altLang="en-US" sz="2400" b="1" dirty="0">
                <a:effectLst>
                  <a:outerShdw blurRad="38100" dist="38100" dir="2700000" algn="tl">
                    <a:srgbClr val="C0C0C0"/>
                  </a:outerShdw>
                </a:effectLst>
                <a:latin typeface="Times New Roman" pitchFamily="18" charset="0"/>
                <a:ea typeface="微軟正黑體" pitchFamily="34" charset="-120"/>
                <a:cs typeface="Times New Roman" pitchFamily="18" charset="0"/>
              </a:rPr>
              <a:t>的利潤用於擴大企業影響力的規模，不作為股利發放給股東 </a:t>
            </a:r>
            <a:r>
              <a:rPr kumimoji="0" lang="en-US" altLang="zh-TW" sz="2400" b="1" dirty="0">
                <a:effectLst>
                  <a:outerShdw blurRad="38100" dist="38100" dir="2700000" algn="tl">
                    <a:srgbClr val="C0C0C0"/>
                  </a:outerShdw>
                </a:effectLst>
                <a:latin typeface="Times New Roman" pitchFamily="18" charset="0"/>
                <a:ea typeface="微軟正黑體" pitchFamily="34" charset="-120"/>
                <a:cs typeface="Times New Roman" pitchFamily="18" charset="0"/>
              </a:rPr>
              <a:t>(</a:t>
            </a:r>
            <a:r>
              <a:rPr kumimoji="0" lang="zh-TW" altLang="en-US" sz="2400" b="1" dirty="0">
                <a:effectLst>
                  <a:outerShdw blurRad="38100" dist="38100" dir="2700000" algn="tl">
                    <a:srgbClr val="C0C0C0"/>
                  </a:outerShdw>
                </a:effectLst>
                <a:latin typeface="Times New Roman" pitchFamily="18" charset="0"/>
                <a:ea typeface="微軟正黑體" pitchFamily="34" charset="-120"/>
                <a:cs typeface="Times New Roman" pitchFamily="18" charset="0"/>
              </a:rPr>
              <a:t>穆罕默德</a:t>
            </a:r>
            <a:r>
              <a:rPr kumimoji="0" lang="en-US" altLang="zh-TW" sz="2400" b="1" dirty="0">
                <a:effectLst>
                  <a:outerShdw blurRad="38100" dist="38100" dir="2700000" algn="tl">
                    <a:srgbClr val="C0C0C0"/>
                  </a:outerShdw>
                </a:effectLst>
                <a:latin typeface="Times New Roman" pitchFamily="18" charset="0"/>
                <a:ea typeface="微軟正黑體" pitchFamily="34" charset="-120"/>
                <a:cs typeface="Times New Roman" pitchFamily="18" charset="0"/>
              </a:rPr>
              <a:t>·</a:t>
            </a:r>
            <a:r>
              <a:rPr kumimoji="0" lang="zh-TW" altLang="en-US" sz="2400" b="1" dirty="0">
                <a:effectLst>
                  <a:outerShdw blurRad="38100" dist="38100" dir="2700000" algn="tl">
                    <a:srgbClr val="C0C0C0"/>
                  </a:outerShdw>
                </a:effectLst>
                <a:latin typeface="Times New Roman" pitchFamily="18" charset="0"/>
                <a:ea typeface="微軟正黑體" pitchFamily="34" charset="-120"/>
                <a:cs typeface="Times New Roman" pitchFamily="18" charset="0"/>
              </a:rPr>
              <a:t>尤努斯</a:t>
            </a:r>
            <a:r>
              <a:rPr kumimoji="0" lang="en-US" altLang="zh-TW" sz="2400" b="1" dirty="0">
                <a:effectLst>
                  <a:outerShdw blurRad="38100" dist="38100" dir="2700000" algn="tl">
                    <a:srgbClr val="C0C0C0"/>
                  </a:outerShdw>
                </a:effectLst>
                <a:latin typeface="Times New Roman" pitchFamily="18" charset="0"/>
                <a:ea typeface="微軟正黑體" pitchFamily="34" charset="-120"/>
                <a:cs typeface="Times New Roman" pitchFamily="18" charset="0"/>
              </a:rPr>
              <a:t>)</a:t>
            </a:r>
            <a:r>
              <a:rPr kumimoji="0" lang="zh-TW" altLang="en-US" sz="2400" b="1" dirty="0">
                <a:effectLst>
                  <a:outerShdw blurRad="38100" dist="38100" dir="2700000" algn="tl">
                    <a:srgbClr val="C0C0C0"/>
                  </a:outerShdw>
                </a:effectLst>
                <a:latin typeface="Times New Roman" pitchFamily="18" charset="0"/>
                <a:ea typeface="微軟正黑體" pitchFamily="34" charset="-120"/>
                <a:cs typeface="Times New Roman" pitchFamily="18" charset="0"/>
              </a:rPr>
              <a:t>。</a:t>
            </a:r>
            <a:endParaRPr kumimoji="0" lang="en-US" altLang="zh-TW" sz="2400" b="1" dirty="0">
              <a:effectLst>
                <a:outerShdw blurRad="38100" dist="38100" dir="2700000" algn="tl">
                  <a:srgbClr val="C0C0C0"/>
                </a:outerShdw>
              </a:effectLst>
              <a:latin typeface="Times New Roman" pitchFamily="18" charset="0"/>
              <a:ea typeface="微軟正黑體" pitchFamily="34" charset="-120"/>
              <a:cs typeface="Times New Roman" pitchFamily="18" charset="0"/>
            </a:endParaRPr>
          </a:p>
        </p:txBody>
      </p:sp>
      <p:pic>
        <p:nvPicPr>
          <p:cNvPr id="13321" name="圖片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5175" y="2208213"/>
            <a:ext cx="1935163"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圖片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 y="4090988"/>
            <a:ext cx="2006600"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投影片編號版面配置區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1AA94974-861B-4F2F-A137-311DD743E19D}" type="slidenum">
              <a:rPr kumimoji="0" lang="zh-TW" altLang="en-US" smtClean="0"/>
              <a:pPr eaLnBrk="1" hangingPunct="1"/>
              <a:t>7</a:t>
            </a:fld>
            <a:endParaRPr kumimoji="0" lang="zh-TW" altLang="en-US" smtClean="0"/>
          </a:p>
        </p:txBody>
      </p:sp>
      <p:sp>
        <p:nvSpPr>
          <p:cNvPr id="5" name="內容版面配置區 2"/>
          <p:cNvSpPr txBox="1">
            <a:spLocks/>
          </p:cNvSpPr>
          <p:nvPr/>
        </p:nvSpPr>
        <p:spPr bwMode="auto">
          <a:xfrm>
            <a:off x="539750" y="961231"/>
            <a:ext cx="33845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fontAlgn="base">
              <a:spcBef>
                <a:spcPct val="20000"/>
              </a:spcBef>
              <a:spcAft>
                <a:spcPct val="0"/>
              </a:spcAft>
              <a:buClr>
                <a:schemeClr val="accent1"/>
              </a:buClr>
              <a:buSzPct val="100000"/>
              <a:buFont typeface="Wingdings" pitchFamily="2" charset="2"/>
              <a:buChar char="l"/>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Wingdings" pitchFamily="2" charset="2"/>
              <a:buChar char="Ø"/>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365125" indent="-365125" algn="just">
              <a:lnSpc>
                <a:spcPct val="90000"/>
              </a:lnSpc>
              <a:buFont typeface="Wingdings" pitchFamily="2" charset="2"/>
              <a:buChar char="n"/>
              <a:defRPr/>
            </a:pPr>
            <a:r>
              <a:rPr lang="zh-TW" altLang="en-US" sz="2800" b="1" dirty="0" smtClean="0">
                <a:solidFill>
                  <a:srgbClr val="0000FF"/>
                </a:solidFill>
                <a:effectLst>
                  <a:outerShdw blurRad="38100" dist="38100" dir="2700000" algn="tl">
                    <a:srgbClr val="C0C0C0"/>
                  </a:outerShdw>
                </a:effectLst>
                <a:latin typeface="+mn-ea"/>
                <a:cs typeface="Times New Roman" pitchFamily="18" charset="0"/>
              </a:rPr>
              <a:t>社會企業光譜</a:t>
            </a:r>
            <a:endParaRPr lang="zh-TW" altLang="en-US" sz="2800" b="1" dirty="0">
              <a:solidFill>
                <a:srgbClr val="0000FF"/>
              </a:solidFill>
              <a:effectLst>
                <a:outerShdw blurRad="38100" dist="38100" dir="2700000" algn="tl">
                  <a:srgbClr val="C0C0C0"/>
                </a:outerShdw>
              </a:effectLst>
              <a:latin typeface="+mn-ea"/>
              <a:cs typeface="Times New Roman" pitchFamily="18"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3802166812"/>
              </p:ext>
            </p:extLst>
          </p:nvPr>
        </p:nvGraphicFramePr>
        <p:xfrm>
          <a:off x="250825" y="2410619"/>
          <a:ext cx="8642351" cy="3777393"/>
        </p:xfrm>
        <a:graphic>
          <a:graphicData uri="http://schemas.openxmlformats.org/drawingml/2006/table">
            <a:tbl>
              <a:tblPr firstRow="1" bandRow="1">
                <a:tableStyleId>{5940675A-B579-460E-94D1-54222C63F5DA}</a:tableStyleId>
              </a:tblPr>
              <a:tblGrid>
                <a:gridCol w="648176"/>
                <a:gridCol w="1598835"/>
                <a:gridCol w="1598835"/>
                <a:gridCol w="1598835"/>
                <a:gridCol w="1598835"/>
                <a:gridCol w="1598835"/>
              </a:tblGrid>
              <a:tr h="514325">
                <a:tc>
                  <a:txBody>
                    <a:bodyPr/>
                    <a:lstStyle/>
                    <a:p>
                      <a:pPr algn="ctr"/>
                      <a:r>
                        <a:rPr lang="zh-TW" altLang="en-US" sz="18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組織型態</a:t>
                      </a:r>
                      <a:endParaRPr lang="zh-TW" altLang="en-US" sz="1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txBody>
                  <a:tcPr marL="45720" marR="4572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solidFill>
                  </a:tcPr>
                </a:tc>
                <a:tc>
                  <a:txBody>
                    <a:bodyPr/>
                    <a:lstStyle/>
                    <a:p>
                      <a:pPr algn="ctr"/>
                      <a:r>
                        <a:rPr lang="zh-TW" altLang="en-US" sz="18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非營利組織</a:t>
                      </a:r>
                      <a:endParaRPr lang="zh-TW" altLang="en-US" sz="1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txBody>
                  <a:tcPr marL="45720" marR="4572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ctr"/>
                      <a:r>
                        <a:rPr lang="zh-TW" altLang="en-US" sz="18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具商業行為之非營利組織</a:t>
                      </a:r>
                      <a:endParaRPr lang="zh-TW" altLang="en-US" sz="1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txBody>
                  <a:tcPr marL="45720" marR="4572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66"/>
                    </a:solidFill>
                  </a:tcPr>
                </a:tc>
                <a:tc>
                  <a:txBody>
                    <a:bodyPr/>
                    <a:lstStyle/>
                    <a:p>
                      <a:pPr algn="ctr"/>
                      <a:r>
                        <a:rPr lang="zh-TW" altLang="en-US" sz="18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社會企業</a:t>
                      </a:r>
                      <a:endParaRPr lang="zh-TW" altLang="en-US" sz="1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txBody>
                  <a:tcPr marL="45720" marR="4572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33CC33"/>
                    </a:solidFill>
                  </a:tcPr>
                </a:tc>
                <a:tc>
                  <a:txBody>
                    <a:bodyPr/>
                    <a:lstStyle/>
                    <a:p>
                      <a:pPr algn="ctr"/>
                      <a:r>
                        <a:rPr lang="zh-TW" altLang="en-US" sz="18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傳統企業行使</a:t>
                      </a:r>
                      <a:endParaRPr lang="en-US" altLang="zh-TW" sz="18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algn="ctr"/>
                      <a:r>
                        <a:rPr lang="zh-TW" altLang="en-US" sz="18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企業社會責任</a:t>
                      </a:r>
                      <a:endParaRPr lang="zh-TW" altLang="en-US" sz="1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txBody>
                  <a:tcPr marL="45720" marR="4572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a:r>
                        <a:rPr lang="zh-TW" altLang="en-US" sz="18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傳統企業</a:t>
                      </a:r>
                      <a:endParaRPr lang="zh-TW" altLang="en-US" sz="1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txBody>
                  <a:tcPr marL="45720" marR="4572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60000"/>
                        <a:lumOff val="40000"/>
                      </a:schemeClr>
                    </a:solidFill>
                  </a:tcPr>
                </a:tc>
              </a:tr>
              <a:tr h="864374">
                <a:tc>
                  <a:txBody>
                    <a:bodyPr/>
                    <a:lstStyle/>
                    <a:p>
                      <a:pPr algn="ctr"/>
                      <a:r>
                        <a:rPr lang="zh-TW" altLang="en-US" sz="18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使命</a:t>
                      </a:r>
                      <a:endParaRPr lang="zh-TW" altLang="en-US" sz="1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txBody>
                  <a:tcPr marL="45720" marR="4572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solidFill>
                  </a:tcPr>
                </a:tc>
                <a:tc>
                  <a:txBody>
                    <a:bodyPr/>
                    <a:lstStyle/>
                    <a:p>
                      <a:pPr algn="ctr"/>
                      <a:r>
                        <a:rPr lang="zh-TW" altLang="en-US" sz="16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追求社會利益</a:t>
                      </a:r>
                      <a:endParaRPr lang="en-US" altLang="zh-TW" sz="16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algn="ctr"/>
                      <a:r>
                        <a:rPr lang="zh-TW" altLang="en-US" sz="1600" b="1" dirty="0" smtClean="0">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社會影響力</a:t>
                      </a:r>
                      <a:endParaRPr lang="en-US" altLang="zh-TW" sz="1600" b="1" dirty="0" smtClean="0">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algn="ctr"/>
                      <a:r>
                        <a:rPr lang="zh-TW" altLang="en-US" sz="1600" b="1" dirty="0" smtClean="0">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極大化</a:t>
                      </a:r>
                      <a:endParaRPr lang="zh-TW" altLang="en-US" sz="1600" b="1" dirty="0">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txBody>
                  <a:tcPr marL="45720" marR="4572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追求社會利益</a:t>
                      </a:r>
                      <a:endParaRPr lang="en-US" altLang="zh-TW" sz="16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algn="ctr"/>
                      <a:r>
                        <a:rPr lang="zh-TW" altLang="en-US" sz="1600" b="1" dirty="0" smtClean="0">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社會影響力</a:t>
                      </a:r>
                      <a:endParaRPr lang="en-US" altLang="zh-TW" sz="1600" b="1" dirty="0" smtClean="0">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algn="ctr"/>
                      <a:r>
                        <a:rPr lang="zh-TW" altLang="en-US" sz="1600" b="1" smtClean="0">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優先</a:t>
                      </a:r>
                      <a:endParaRPr lang="zh-TW" altLang="en-US" sz="1600" b="1" dirty="0" smtClean="0">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txBody>
                  <a:tcPr marL="45720" marR="4572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1" dirty="0" smtClean="0">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兼具社會</a:t>
                      </a:r>
                      <a:endParaRPr lang="en-US" altLang="zh-TW" sz="1600" b="1" dirty="0" smtClean="0">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與</a:t>
                      </a:r>
                      <a:r>
                        <a:rPr lang="zh-TW" altLang="en-US" sz="1600" b="1" smtClean="0">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經濟利益</a:t>
                      </a:r>
                      <a:endParaRPr lang="zh-TW" altLang="en-US" sz="1600" b="1" dirty="0" smtClean="0">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txBody>
                  <a:tcPr marL="45720" marR="4572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99FF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追求經濟利益</a:t>
                      </a:r>
                      <a:endParaRPr lang="en-US" altLang="zh-TW" sz="16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algn="ctr"/>
                      <a:r>
                        <a:rPr lang="zh-TW" altLang="en-US" sz="1600" b="1" dirty="0" smtClean="0">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財務利潤</a:t>
                      </a:r>
                      <a:endParaRPr lang="en-US" altLang="zh-TW" sz="1600" b="1" dirty="0" smtClean="0">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algn="ctr"/>
                      <a:r>
                        <a:rPr lang="zh-TW" altLang="en-US" sz="1600" b="1" dirty="0" smtClean="0">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優先</a:t>
                      </a:r>
                    </a:p>
                  </a:txBody>
                  <a:tcPr marL="45720" marR="4572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r>
                        <a:rPr lang="zh-TW" altLang="en-US" sz="16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追求經濟利益</a:t>
                      </a:r>
                      <a:endParaRPr lang="en-US" altLang="zh-TW" sz="16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algn="ctr"/>
                      <a:r>
                        <a:rPr lang="zh-TW" altLang="en-US" sz="1600" b="1" dirty="0" smtClean="0">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財務利潤</a:t>
                      </a:r>
                      <a:endParaRPr lang="en-US" altLang="zh-TW" sz="1600" b="1" dirty="0" smtClean="0">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algn="ctr"/>
                      <a:r>
                        <a:rPr lang="zh-TW" altLang="en-US" sz="1600" b="1" dirty="0" smtClean="0">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極大化</a:t>
                      </a:r>
                      <a:endParaRPr lang="zh-TW" altLang="en-US" sz="1600" b="1" dirty="0">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txBody>
                  <a:tcPr marL="45720" marR="4572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r>
              <a:tr h="1625835">
                <a:tc>
                  <a:txBody>
                    <a:bodyPr/>
                    <a:lstStyle/>
                    <a:p>
                      <a:pPr algn="ctr"/>
                      <a:r>
                        <a:rPr lang="zh-TW" altLang="en-US" sz="18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營運模式</a:t>
                      </a:r>
                      <a:endParaRPr lang="zh-TW" altLang="en-US" sz="1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txBody>
                  <a:tcPr marL="45720" marR="4572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solidFill>
                  </a:tcPr>
                </a:tc>
                <a:tc>
                  <a:txBody>
                    <a:bodyPr/>
                    <a:lstStyle/>
                    <a:p>
                      <a:r>
                        <a:rPr lang="zh-TW" altLang="en-US" sz="16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透過募集捐款及申請補助，實現社會目的。</a:t>
                      </a:r>
                      <a:endParaRPr lang="zh-TW" altLang="en-US" sz="16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txBody>
                  <a:tcPr marL="45720" marR="4572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透過募集捐款、申請補助及販賣商品服務，實現社會目的。</a:t>
                      </a:r>
                      <a:endParaRPr lang="zh-TW" altLang="en-US" sz="16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txBody>
                  <a:tcPr marL="45720" marR="4572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一般商業行為，透過販賣商品服務，實現社會目的；或者商品服務本身具有社會價值。</a:t>
                      </a:r>
                    </a:p>
                  </a:txBody>
                  <a:tcPr marL="45720" marR="4572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99FF66"/>
                    </a:solidFill>
                  </a:tcPr>
                </a:tc>
                <a:tc>
                  <a:txBody>
                    <a:bodyPr/>
                    <a:lstStyle/>
                    <a:p>
                      <a:pPr marL="84138" marR="0" indent="0" algn="l" defTabSz="914400" rtl="0" eaLnBrk="1" fontAlgn="auto" latinLnBrk="0" hangingPunct="1">
                        <a:lnSpc>
                          <a:spcPct val="100000"/>
                        </a:lnSpc>
                        <a:spcBef>
                          <a:spcPts val="0"/>
                        </a:spcBef>
                        <a:spcAft>
                          <a:spcPts val="0"/>
                        </a:spcAft>
                        <a:buClrTx/>
                        <a:buSzTx/>
                        <a:buFontTx/>
                        <a:buNone/>
                        <a:tabLst/>
                        <a:defRPr/>
                      </a:pPr>
                      <a:r>
                        <a:rPr lang="zh-TW" altLang="en-US" sz="16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一般商業行為，</a:t>
                      </a:r>
                      <a:endParaRPr lang="en-US" altLang="zh-TW" sz="16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84138" marR="0" indent="0" algn="l" defTabSz="914400" rtl="0" eaLnBrk="1" fontAlgn="auto" latinLnBrk="0" hangingPunct="1">
                        <a:lnSpc>
                          <a:spcPct val="100000"/>
                        </a:lnSpc>
                        <a:spcBef>
                          <a:spcPts val="0"/>
                        </a:spcBef>
                        <a:spcAft>
                          <a:spcPts val="0"/>
                        </a:spcAft>
                        <a:buClrTx/>
                        <a:buSzTx/>
                        <a:buFontTx/>
                        <a:buNone/>
                        <a:tabLst/>
                        <a:defRPr/>
                      </a:pPr>
                      <a:r>
                        <a:rPr lang="zh-TW" altLang="en-US" sz="16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實現經濟目的。並且捐贈營收一定比例予慈善組織。</a:t>
                      </a:r>
                    </a:p>
                  </a:txBody>
                  <a:tcPr marL="45720" marR="4572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zh-TW" altLang="en-US" sz="16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一般商業行為，</a:t>
                      </a:r>
                      <a:endParaRPr lang="en-US" altLang="zh-TW" sz="16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r>
                        <a:rPr lang="zh-TW" altLang="en-US" sz="16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實現經濟目的。</a:t>
                      </a:r>
                      <a:endParaRPr lang="zh-TW" altLang="en-US" sz="16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txBody>
                  <a:tcPr marL="45720" marR="4572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r>
              <a:tr h="647104">
                <a:tc>
                  <a:txBody>
                    <a:bodyPr/>
                    <a:lstStyle/>
                    <a:p>
                      <a:pPr algn="ctr"/>
                      <a:r>
                        <a:rPr lang="zh-TW" altLang="en-US" sz="18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特色</a:t>
                      </a:r>
                      <a:endParaRPr lang="zh-TW" altLang="en-US" sz="1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txBody>
                  <a:tcPr marL="45720" marR="4572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solidFill>
                  </a:tcPr>
                </a:tc>
                <a:tc>
                  <a:txBody>
                    <a:bodyPr/>
                    <a:lstStyle/>
                    <a:p>
                      <a:pPr algn="ctr"/>
                      <a:r>
                        <a:rPr lang="zh-TW" altLang="en-US" sz="16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依賴捐款補助</a:t>
                      </a:r>
                      <a:endParaRPr lang="zh-TW" altLang="en-US" sz="16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txBody>
                  <a:tcPr marL="45720" marR="4572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依賴捐款補助</a:t>
                      </a:r>
                    </a:p>
                  </a:txBody>
                  <a:tcPr marL="45720" marR="4572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99"/>
                    </a:solidFill>
                  </a:tcPr>
                </a:tc>
                <a:tc>
                  <a:txBody>
                    <a:bodyPr/>
                    <a:lstStyle/>
                    <a:p>
                      <a:pPr algn="ctr"/>
                      <a:r>
                        <a:rPr lang="zh-TW" altLang="en-US" sz="16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自給自足</a:t>
                      </a:r>
                      <a:endParaRPr lang="en-US" altLang="zh-TW" sz="16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algn="ctr"/>
                      <a:r>
                        <a:rPr lang="zh-TW" altLang="en-US" sz="16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永續發展</a:t>
                      </a:r>
                      <a:endParaRPr lang="zh-TW" altLang="en-US" sz="16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txBody>
                  <a:tcPr marL="45720" marR="4572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99FF66"/>
                    </a:solidFill>
                  </a:tcPr>
                </a:tc>
                <a:tc>
                  <a:txBody>
                    <a:bodyPr/>
                    <a:lstStyle/>
                    <a:p>
                      <a:pPr algn="ctr"/>
                      <a:r>
                        <a:rPr lang="zh-TW" altLang="en-US" sz="16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自給自足</a:t>
                      </a:r>
                      <a:endParaRPr lang="en-US" altLang="zh-TW" sz="16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algn="ctr"/>
                      <a:r>
                        <a:rPr lang="zh-TW" altLang="en-US" sz="16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永續發展</a:t>
                      </a:r>
                      <a:endParaRPr lang="zh-TW" altLang="en-US" sz="16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txBody>
                  <a:tcPr marL="45720" marR="4572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r>
                        <a:rPr lang="zh-TW" altLang="en-US" sz="16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自給自足</a:t>
                      </a:r>
                      <a:endParaRPr lang="en-US" altLang="zh-TW" sz="16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algn="ctr"/>
                      <a:r>
                        <a:rPr lang="zh-TW" altLang="en-US" sz="1600" b="1" dirty="0" smtClean="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永續發展</a:t>
                      </a:r>
                      <a:endParaRPr lang="zh-TW" altLang="en-US" sz="16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txBody>
                  <a:tcPr marL="45720" marR="4572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r>
            </a:tbl>
          </a:graphicData>
        </a:graphic>
      </p:graphicFrame>
      <p:sp>
        <p:nvSpPr>
          <p:cNvPr id="7" name="矩形 6"/>
          <p:cNvSpPr/>
          <p:nvPr/>
        </p:nvSpPr>
        <p:spPr>
          <a:xfrm>
            <a:off x="4044950" y="2374106"/>
            <a:ext cx="1697038" cy="3919538"/>
          </a:xfrm>
          <a:prstGeom prst="rect">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latin typeface="Times New Roman" pitchFamily="18" charset="0"/>
              <a:cs typeface="Times New Roman" pitchFamily="18" charset="0"/>
            </a:endParaRPr>
          </a:p>
        </p:txBody>
      </p:sp>
      <p:sp>
        <p:nvSpPr>
          <p:cNvPr id="8" name="向右箭號 7"/>
          <p:cNvSpPr/>
          <p:nvPr/>
        </p:nvSpPr>
        <p:spPr>
          <a:xfrm>
            <a:off x="1133475" y="1793081"/>
            <a:ext cx="2430463" cy="484188"/>
          </a:xfrm>
          <a:prstGeom prst="rightArrow">
            <a:avLst/>
          </a:prstGeom>
          <a:gradFill flip="none" rotWithShape="1">
            <a:gsLst>
              <a:gs pos="0">
                <a:srgbClr val="DDEBCF"/>
              </a:gs>
              <a:gs pos="50000">
                <a:srgbClr val="9CB86E"/>
              </a:gs>
              <a:gs pos="100000">
                <a:srgbClr val="156B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向右箭號 8"/>
          <p:cNvSpPr/>
          <p:nvPr/>
        </p:nvSpPr>
        <p:spPr>
          <a:xfrm rot="10800000">
            <a:off x="6227763" y="1793081"/>
            <a:ext cx="2430462" cy="484188"/>
          </a:xfrm>
          <a:prstGeom prst="rightArrow">
            <a:avLst/>
          </a:prstGeom>
          <a:gradFill>
            <a:gsLst>
              <a:gs pos="0">
                <a:srgbClr val="DDEBCF"/>
              </a:gs>
              <a:gs pos="50000">
                <a:srgbClr val="9CB86E"/>
              </a:gs>
              <a:gs pos="100000">
                <a:srgbClr val="156B1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矩形 9"/>
          <p:cNvSpPr/>
          <p:nvPr/>
        </p:nvSpPr>
        <p:spPr>
          <a:xfrm>
            <a:off x="3779838" y="1445419"/>
            <a:ext cx="2262187" cy="922337"/>
          </a:xfrm>
          <a:prstGeom prst="rect">
            <a:avLst/>
          </a:prstGeom>
        </p:spPr>
        <p:txBody>
          <a:bodyPr wrap="none">
            <a:spAutoFit/>
          </a:bodyPr>
          <a:lstStyle/>
          <a:p>
            <a:pPr>
              <a:defRPr/>
            </a:pPr>
            <a:r>
              <a:rPr lang="zh-TW" altLang="en-US"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混合</a:t>
            </a:r>
            <a:r>
              <a:rPr lang="zh-TW" altLang="en-US" b="1" dirty="0">
                <a:solidFill>
                  <a:srgbClr val="C0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社會與經濟價值</a:t>
            </a:r>
            <a:endParaRPr lang="en-US" altLang="zh-TW" b="1" dirty="0">
              <a:solidFill>
                <a:srgbClr val="C0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endParaRPr>
          </a:p>
          <a:p>
            <a:pPr>
              <a:defRPr/>
            </a:pPr>
            <a:r>
              <a:rPr lang="zh-TW" altLang="en-US"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兼顧</a:t>
            </a:r>
            <a:r>
              <a:rPr lang="zh-TW" altLang="en-US" b="1" dirty="0">
                <a:solidFill>
                  <a:srgbClr val="C0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財務、社會以及</a:t>
            </a:r>
            <a:endParaRPr lang="en-US" altLang="zh-TW" b="1" dirty="0">
              <a:solidFill>
                <a:srgbClr val="C0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endParaRPr>
          </a:p>
          <a:p>
            <a:pPr>
              <a:defRPr/>
            </a:pPr>
            <a:r>
              <a:rPr lang="zh-TW" altLang="en-US" b="1" dirty="0">
                <a:solidFill>
                  <a:srgbClr val="C0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環境等三重基線</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投影片編號版面配置區 3"/>
          <p:cNvSpPr>
            <a:spLocks noGrp="1"/>
          </p:cNvSpPr>
          <p:nvPr>
            <p:ph type="sldNum" sz="quarter" idx="11"/>
          </p:nvPr>
        </p:nvSpPr>
        <p:spPr bwMode="auto">
          <a:xfrm>
            <a:off x="8676456" y="6337300"/>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3B268EAE-9543-405F-9D22-8CEDEDDECDA9}" type="slidenum">
              <a:rPr kumimoji="0" lang="zh-TW" altLang="en-US" smtClean="0"/>
              <a:pPr eaLnBrk="1" hangingPunct="1"/>
              <a:t>8</a:t>
            </a:fld>
            <a:endParaRPr kumimoji="0" lang="zh-TW" altLang="en-US" dirty="0" smtClean="0"/>
          </a:p>
        </p:txBody>
      </p:sp>
      <p:graphicFrame>
        <p:nvGraphicFramePr>
          <p:cNvPr id="5" name="表格 4"/>
          <p:cNvGraphicFramePr>
            <a:graphicFrameLocks noGrp="1"/>
          </p:cNvGraphicFramePr>
          <p:nvPr>
            <p:extLst>
              <p:ext uri="{D42A27DB-BD31-4B8C-83A1-F6EECF244321}">
                <p14:modId xmlns:p14="http://schemas.microsoft.com/office/powerpoint/2010/main" val="2757095065"/>
              </p:ext>
            </p:extLst>
          </p:nvPr>
        </p:nvGraphicFramePr>
        <p:xfrm>
          <a:off x="288775" y="1309256"/>
          <a:ext cx="8640961" cy="4710444"/>
        </p:xfrm>
        <a:graphic>
          <a:graphicData uri="http://schemas.openxmlformats.org/drawingml/2006/table">
            <a:tbl>
              <a:tblPr/>
              <a:tblGrid>
                <a:gridCol w="864096"/>
                <a:gridCol w="1584176"/>
                <a:gridCol w="1512168"/>
                <a:gridCol w="1584176"/>
                <a:gridCol w="1584176"/>
                <a:gridCol w="1512169"/>
              </a:tblGrid>
              <a:tr h="204040">
                <a:tc>
                  <a:txBody>
                    <a:bodyPr/>
                    <a:lstStyle/>
                    <a:p>
                      <a:pPr>
                        <a:spcAft>
                          <a:spcPts val="0"/>
                        </a:spcAft>
                      </a:pPr>
                      <a:endParaRPr lang="en-US" sz="1200" b="1" kern="100" dirty="0">
                        <a:latin typeface="Times New Roman" pitchFamily="18" charset="0"/>
                        <a:ea typeface="微軟正黑體" pitchFamily="34" charset="-120"/>
                        <a:cs typeface="Times New Roman" pitchFamily="18" charset="0"/>
                      </a:endParaRPr>
                    </a:p>
                  </a:txBody>
                  <a:tcPr marL="68580" marR="68580" marT="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spcAft>
                          <a:spcPts val="0"/>
                        </a:spcAft>
                      </a:pPr>
                      <a:r>
                        <a:rPr lang="zh-TW" altLang="en-US" sz="2400" b="1" kern="100" spc="300" dirty="0" smtClean="0">
                          <a:ln>
                            <a:solidFill>
                              <a:schemeClr val="bg1"/>
                            </a:solidFill>
                          </a:ln>
                          <a:effectLst/>
                          <a:latin typeface="Times New Roman" pitchFamily="18" charset="0"/>
                          <a:ea typeface="微軟正黑體" pitchFamily="34" charset="-120"/>
                          <a:cs typeface="Times New Roman" pitchFamily="18" charset="0"/>
                        </a:rPr>
                        <a:t>英國</a:t>
                      </a:r>
                      <a:endParaRPr lang="en-US" sz="2400" b="1" kern="100" spc="300" dirty="0">
                        <a:ln>
                          <a:solidFill>
                            <a:schemeClr val="bg1"/>
                          </a:solidFill>
                        </a:ln>
                        <a:effectLst/>
                        <a:latin typeface="Times New Roman" pitchFamily="18" charset="0"/>
                        <a:ea typeface="微軟正黑體" pitchFamily="34" charset="-120"/>
                        <a:cs typeface="Times New Roman"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CC66"/>
                    </a:solidFill>
                  </a:tcPr>
                </a:tc>
                <a:tc>
                  <a:txBody>
                    <a:bodyPr/>
                    <a:lstStyle/>
                    <a:p>
                      <a:pPr algn="ctr">
                        <a:spcAft>
                          <a:spcPts val="0"/>
                        </a:spcAft>
                      </a:pPr>
                      <a:r>
                        <a:rPr lang="zh-TW" altLang="en-US" sz="2400" b="1" kern="100" spc="300" dirty="0" smtClean="0">
                          <a:ln>
                            <a:solidFill>
                              <a:schemeClr val="bg1"/>
                            </a:solidFill>
                          </a:ln>
                          <a:effectLst/>
                          <a:latin typeface="Times New Roman" pitchFamily="18" charset="0"/>
                          <a:ea typeface="微軟正黑體" pitchFamily="34" charset="-120"/>
                          <a:cs typeface="Times New Roman" pitchFamily="18" charset="0"/>
                        </a:rPr>
                        <a:t>美國</a:t>
                      </a:r>
                      <a:endParaRPr lang="en-US" sz="2400" b="1" kern="100" spc="300" dirty="0">
                        <a:ln>
                          <a:solidFill>
                            <a:schemeClr val="bg1"/>
                          </a:solidFill>
                        </a:ln>
                        <a:effectLst/>
                        <a:latin typeface="Times New Roman" pitchFamily="18" charset="0"/>
                        <a:ea typeface="微軟正黑體" pitchFamily="34" charset="-120"/>
                        <a:cs typeface="Times New Roman"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CC66"/>
                    </a:solidFill>
                  </a:tcPr>
                </a:tc>
                <a:tc>
                  <a:txBody>
                    <a:bodyPr/>
                    <a:lstStyle/>
                    <a:p>
                      <a:pPr algn="ctr">
                        <a:spcAft>
                          <a:spcPts val="0"/>
                        </a:spcAft>
                      </a:pPr>
                      <a:r>
                        <a:rPr lang="zh-TW" altLang="en-US" sz="2400" b="1" kern="100" spc="300" dirty="0" smtClean="0">
                          <a:ln>
                            <a:solidFill>
                              <a:schemeClr val="bg1"/>
                            </a:solidFill>
                          </a:ln>
                          <a:effectLst/>
                          <a:latin typeface="Times New Roman" pitchFamily="18" charset="0"/>
                          <a:ea typeface="微軟正黑體" pitchFamily="34" charset="-120"/>
                          <a:cs typeface="Times New Roman" pitchFamily="18" charset="0"/>
                        </a:rPr>
                        <a:t>韓國</a:t>
                      </a:r>
                      <a:endParaRPr lang="en-US" sz="2400" b="1" kern="100" spc="300" dirty="0">
                        <a:ln>
                          <a:solidFill>
                            <a:schemeClr val="bg1"/>
                          </a:solidFill>
                        </a:ln>
                        <a:effectLst/>
                        <a:latin typeface="Times New Roman" pitchFamily="18" charset="0"/>
                        <a:ea typeface="微軟正黑體" pitchFamily="34" charset="-120"/>
                        <a:cs typeface="Times New Roman"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CC66"/>
                    </a:solidFill>
                  </a:tcPr>
                </a:tc>
                <a:tc>
                  <a:txBody>
                    <a:bodyPr/>
                    <a:lstStyle/>
                    <a:p>
                      <a:pPr algn="ctr">
                        <a:spcAft>
                          <a:spcPts val="0"/>
                        </a:spcAft>
                      </a:pPr>
                      <a:r>
                        <a:rPr lang="zh-TW" altLang="en-US" sz="2400" b="1" kern="100" spc="300" dirty="0" smtClean="0">
                          <a:ln>
                            <a:solidFill>
                              <a:schemeClr val="bg1"/>
                            </a:solidFill>
                          </a:ln>
                          <a:effectLst/>
                          <a:latin typeface="Times New Roman" pitchFamily="18" charset="0"/>
                          <a:ea typeface="微軟正黑體" pitchFamily="34" charset="-120"/>
                          <a:cs typeface="Times New Roman" pitchFamily="18" charset="0"/>
                        </a:rPr>
                        <a:t>新加坡</a:t>
                      </a:r>
                      <a:endParaRPr lang="en-US" sz="2400" b="1" kern="100" spc="300" dirty="0">
                        <a:ln>
                          <a:solidFill>
                            <a:schemeClr val="bg1"/>
                          </a:solidFill>
                        </a:ln>
                        <a:effectLst/>
                        <a:latin typeface="Times New Roman" pitchFamily="18" charset="0"/>
                        <a:ea typeface="微軟正黑體" pitchFamily="34" charset="-120"/>
                        <a:cs typeface="Times New Roman"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CC66"/>
                    </a:solidFill>
                  </a:tcPr>
                </a:tc>
                <a:tc>
                  <a:txBody>
                    <a:bodyPr/>
                    <a:lstStyle/>
                    <a:p>
                      <a:pPr algn="ctr">
                        <a:spcAft>
                          <a:spcPts val="0"/>
                        </a:spcAft>
                      </a:pPr>
                      <a:r>
                        <a:rPr lang="zh-TW" altLang="en-US" sz="2400" b="1" kern="100" spc="300" dirty="0" smtClean="0">
                          <a:ln>
                            <a:solidFill>
                              <a:schemeClr val="bg1"/>
                            </a:solidFill>
                          </a:ln>
                          <a:effectLst/>
                          <a:latin typeface="Times New Roman" pitchFamily="18" charset="0"/>
                          <a:ea typeface="微軟正黑體" pitchFamily="34" charset="-120"/>
                          <a:cs typeface="Times New Roman" pitchFamily="18" charset="0"/>
                        </a:rPr>
                        <a:t>日本</a:t>
                      </a:r>
                      <a:endParaRPr lang="en-US" sz="2400" b="1" kern="100" spc="300" dirty="0">
                        <a:ln>
                          <a:solidFill>
                            <a:schemeClr val="bg1"/>
                          </a:solidFill>
                        </a:ln>
                        <a:effectLst/>
                        <a:latin typeface="Times New Roman" pitchFamily="18" charset="0"/>
                        <a:ea typeface="微軟正黑體" pitchFamily="34" charset="-120"/>
                        <a:cs typeface="Times New Roman"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CC66"/>
                    </a:solidFill>
                  </a:tcPr>
                </a:tc>
              </a:tr>
              <a:tr h="1027421">
                <a:tc>
                  <a:txBody>
                    <a:bodyPr/>
                    <a:lstStyle/>
                    <a:p>
                      <a:pPr marL="0" algn="ctr" defTabSz="914400" rtl="0" eaLnBrk="1" latinLnBrk="0" hangingPunct="1">
                        <a:spcAft>
                          <a:spcPts val="0"/>
                        </a:spcAft>
                      </a:pPr>
                      <a:endParaRPr lang="en-US" altLang="en-US" sz="2000" b="1" kern="100" dirty="0" smtClean="0">
                        <a:solidFill>
                          <a:schemeClr val="tx1"/>
                        </a:solidFill>
                        <a:latin typeface="Times New Roman" pitchFamily="18" charset="0"/>
                        <a:ea typeface="微軟正黑體" pitchFamily="34" charset="-120"/>
                        <a:cs typeface="Times New Roman" pitchFamily="18" charset="0"/>
                      </a:endParaRPr>
                    </a:p>
                  </a:txBody>
                  <a:tcPr marL="68580" marR="68580" marT="1080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180975" indent="-180975" algn="l" defTabSz="914400" rtl="0" eaLnBrk="1" latinLnBrk="0" hangingPunct="1">
                        <a:spcAft>
                          <a:spcPts val="0"/>
                        </a:spcAft>
                        <a:buFont typeface="Wingdings" pitchFamily="2" charset="2"/>
                        <a:buChar char="n"/>
                      </a:pPr>
                      <a:r>
                        <a:rPr lang="zh-TW" altLang="en-US" sz="1400" b="1" kern="100" dirty="0" smtClean="0">
                          <a:solidFill>
                            <a:srgbClr val="C00000"/>
                          </a:solidFill>
                          <a:latin typeface="Times New Roman" pitchFamily="18" charset="0"/>
                          <a:ea typeface="微軟正黑體" pitchFamily="34" charset="-120"/>
                          <a:cs typeface="Times New Roman" pitchFamily="18" charset="0"/>
                        </a:rPr>
                        <a:t>商業、創新暨技能部 </a:t>
                      </a:r>
                      <a:r>
                        <a:rPr lang="en-US" altLang="zh-TW" sz="1400" b="1" kern="100" dirty="0" smtClean="0">
                          <a:solidFill>
                            <a:srgbClr val="C00000"/>
                          </a:solidFill>
                          <a:latin typeface="Times New Roman" pitchFamily="18" charset="0"/>
                          <a:ea typeface="微軟正黑體" pitchFamily="34" charset="-120"/>
                          <a:cs typeface="Times New Roman" pitchFamily="18" charset="0"/>
                        </a:rPr>
                        <a:t>(BIS)</a:t>
                      </a:r>
                    </a:p>
                    <a:p>
                      <a:pPr marL="266700" indent="-180975" algn="l" defTabSz="914400" rtl="0" eaLnBrk="1" latinLnBrk="0" hangingPunct="1">
                        <a:spcAft>
                          <a:spcPts val="0"/>
                        </a:spcAft>
                        <a:buFont typeface="Wingdings" pitchFamily="2" charset="2"/>
                        <a:buChar char="Ø"/>
                      </a:pPr>
                      <a:r>
                        <a:rPr lang="zh-TW" altLang="en-US" sz="1400" b="1" kern="100" dirty="0" smtClean="0">
                          <a:solidFill>
                            <a:schemeClr val="tx1"/>
                          </a:solidFill>
                          <a:latin typeface="Times New Roman" pitchFamily="18" charset="0"/>
                          <a:ea typeface="微軟正黑體" pitchFamily="34" charset="-120"/>
                          <a:cs typeface="Times New Roman" pitchFamily="18" charset="0"/>
                        </a:rPr>
                        <a:t>公民社會辦公室</a:t>
                      </a:r>
                      <a:endParaRPr lang="en-US" altLang="zh-TW" sz="1400" b="1" kern="100" dirty="0" smtClean="0">
                        <a:solidFill>
                          <a:schemeClr val="tx1"/>
                        </a:solidFill>
                        <a:latin typeface="Times New Roman" pitchFamily="18" charset="0"/>
                        <a:ea typeface="微軟正黑體" pitchFamily="34" charset="-120"/>
                        <a:cs typeface="Times New Roman" pitchFamily="18" charset="0"/>
                      </a:endParaRPr>
                    </a:p>
                  </a:txBody>
                  <a:tcPr marL="68580" marR="68580" marT="108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180975" indent="-180975" algn="l" defTabSz="914400" rtl="0" eaLnBrk="1" latinLnBrk="0" hangingPunct="1">
                        <a:spcAft>
                          <a:spcPts val="0"/>
                        </a:spcAft>
                        <a:buFont typeface="Wingdings" pitchFamily="2" charset="2"/>
                        <a:buChar char="n"/>
                      </a:pPr>
                      <a:r>
                        <a:rPr lang="zh-TW" altLang="en-US" sz="1400" b="1" kern="100" dirty="0" smtClean="0">
                          <a:solidFill>
                            <a:schemeClr val="tx1"/>
                          </a:solidFill>
                          <a:latin typeface="Times New Roman" pitchFamily="18" charset="0"/>
                          <a:ea typeface="微軟正黑體" pitchFamily="34" charset="-120"/>
                          <a:cs typeface="Times New Roman" pitchFamily="18" charset="0"/>
                        </a:rPr>
                        <a:t>各州</a:t>
                      </a:r>
                      <a:r>
                        <a:rPr lang="zh-TW" altLang="en-US" sz="1400" b="1" kern="100" dirty="0" smtClean="0">
                          <a:solidFill>
                            <a:srgbClr val="C00000"/>
                          </a:solidFill>
                          <a:latin typeface="Times New Roman" pitchFamily="18" charset="0"/>
                          <a:ea typeface="微軟正黑體" pitchFamily="34" charset="-120"/>
                          <a:cs typeface="Times New Roman" pitchFamily="18" charset="0"/>
                        </a:rPr>
                        <a:t>州政府</a:t>
                      </a:r>
                      <a:r>
                        <a:rPr lang="zh-TW" altLang="en-US" sz="1400" b="1" kern="100" dirty="0" smtClean="0">
                          <a:solidFill>
                            <a:schemeClr val="tx1"/>
                          </a:solidFill>
                          <a:latin typeface="Times New Roman" pitchFamily="18" charset="0"/>
                          <a:ea typeface="微軟正黑體" pitchFamily="34" charset="-120"/>
                          <a:cs typeface="Times New Roman" pitchFamily="18" charset="0"/>
                        </a:rPr>
                        <a:t>管理</a:t>
                      </a:r>
                      <a:endParaRPr lang="en-US" altLang="en-US" sz="1400" b="1" kern="100" dirty="0" smtClean="0">
                        <a:solidFill>
                          <a:schemeClr val="tx1"/>
                        </a:solidFill>
                        <a:latin typeface="Times New Roman" pitchFamily="18" charset="0"/>
                        <a:ea typeface="微軟正黑體" pitchFamily="34" charset="-120"/>
                        <a:cs typeface="Times New Roman" pitchFamily="18" charset="0"/>
                      </a:endParaRPr>
                    </a:p>
                  </a:txBody>
                  <a:tcPr marL="68580" marR="68580" marT="108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algn="l" defTabSz="914400" rtl="0" eaLnBrk="1" latinLnBrk="0" hangingPunct="1">
                        <a:spcAft>
                          <a:spcPts val="0"/>
                        </a:spcAft>
                        <a:buFont typeface="Wingdings" pitchFamily="2" charset="2"/>
                        <a:buChar char="n"/>
                      </a:pPr>
                      <a:r>
                        <a:rPr lang="zh-TW" altLang="en-US" sz="1400" b="1" kern="100" dirty="0" smtClean="0">
                          <a:solidFill>
                            <a:srgbClr val="C00000"/>
                          </a:solidFill>
                          <a:latin typeface="Times New Roman" pitchFamily="18" charset="0"/>
                          <a:ea typeface="微軟正黑體" pitchFamily="34" charset="-120"/>
                          <a:cs typeface="Times New Roman" pitchFamily="18" charset="0"/>
                        </a:rPr>
                        <a:t>勞動部</a:t>
                      </a:r>
                      <a:endParaRPr lang="en-US" altLang="zh-TW" sz="1400" b="1" kern="100" dirty="0" smtClean="0">
                        <a:solidFill>
                          <a:srgbClr val="C00000"/>
                        </a:solidFill>
                        <a:latin typeface="Times New Roman" pitchFamily="18" charset="0"/>
                        <a:ea typeface="微軟正黑體" pitchFamily="34" charset="-120"/>
                        <a:cs typeface="Times New Roman" pitchFamily="18" charset="0"/>
                      </a:endParaRPr>
                    </a:p>
                    <a:p>
                      <a:pPr marL="85725" indent="0" algn="l" defTabSz="914400" rtl="0" eaLnBrk="1" latinLnBrk="0" hangingPunct="1">
                        <a:spcAft>
                          <a:spcPts val="0"/>
                        </a:spcAft>
                        <a:buFont typeface="Wingdings" pitchFamily="2" charset="2"/>
                        <a:buChar char="Ø"/>
                      </a:pPr>
                      <a:r>
                        <a:rPr lang="zh-TW" altLang="en-US" sz="1400" b="1" kern="100" dirty="0" smtClean="0">
                          <a:solidFill>
                            <a:schemeClr val="tx1"/>
                          </a:solidFill>
                          <a:latin typeface="Times New Roman" pitchFamily="18" charset="0"/>
                          <a:ea typeface="微軟正黑體" pitchFamily="34" charset="-120"/>
                          <a:cs typeface="Times New Roman" pitchFamily="18" charset="0"/>
                        </a:rPr>
                        <a:t>社會企業部門</a:t>
                      </a:r>
                      <a:endParaRPr lang="en-US" altLang="en-US" sz="1400" b="1" kern="100" dirty="0" smtClean="0">
                        <a:solidFill>
                          <a:schemeClr val="tx1"/>
                        </a:solidFill>
                        <a:latin typeface="Times New Roman" pitchFamily="18" charset="0"/>
                        <a:ea typeface="微軟正黑體" pitchFamily="34" charset="-120"/>
                        <a:cs typeface="Times New Roman" pitchFamily="18" charset="0"/>
                      </a:endParaRPr>
                    </a:p>
                  </a:txBody>
                  <a:tcPr marL="68580" marR="68580" marT="108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180975" indent="-180975" algn="l" defTabSz="914400" rtl="0" eaLnBrk="1" latinLnBrk="0" hangingPunct="1">
                        <a:spcAft>
                          <a:spcPts val="0"/>
                        </a:spcAft>
                        <a:buFont typeface="Wingdings" pitchFamily="2" charset="2"/>
                        <a:buChar char="n"/>
                      </a:pPr>
                      <a:r>
                        <a:rPr lang="zh-TW" altLang="en-US" sz="1400" b="1" kern="100" dirty="0" smtClean="0">
                          <a:solidFill>
                            <a:srgbClr val="C00000"/>
                          </a:solidFill>
                          <a:latin typeface="Times New Roman" pitchFamily="18" charset="0"/>
                          <a:ea typeface="微軟正黑體" pitchFamily="34" charset="-120"/>
                          <a:cs typeface="Times New Roman" pitchFamily="18" charset="0"/>
                        </a:rPr>
                        <a:t>社會與家庭發展部</a:t>
                      </a:r>
                    </a:p>
                  </a:txBody>
                  <a:tcPr marL="68580" marR="68580" marT="108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180975" indent="-180975" algn="l" defTabSz="914400" rtl="0" eaLnBrk="1" latinLnBrk="0" hangingPunct="1">
                        <a:spcAft>
                          <a:spcPts val="0"/>
                        </a:spcAft>
                        <a:buFont typeface="Wingdings" pitchFamily="2" charset="2"/>
                        <a:buChar char="n"/>
                      </a:pPr>
                      <a:r>
                        <a:rPr lang="zh-TW" altLang="en-US" sz="1400" b="1" kern="100" dirty="0" smtClean="0">
                          <a:solidFill>
                            <a:srgbClr val="C00000"/>
                          </a:solidFill>
                          <a:latin typeface="Times New Roman" pitchFamily="18" charset="0"/>
                          <a:ea typeface="微軟正黑體" pitchFamily="34" charset="-120"/>
                          <a:cs typeface="Times New Roman" pitchFamily="18" charset="0"/>
                        </a:rPr>
                        <a:t>厚生勞動省</a:t>
                      </a:r>
                    </a:p>
                  </a:txBody>
                  <a:tcPr marL="68580" marR="68580" marT="108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lumMod val="40000"/>
                        <a:lumOff val="60000"/>
                      </a:schemeClr>
                    </a:solidFill>
                  </a:tcPr>
                </a:tc>
              </a:tr>
              <a:tr h="1657253">
                <a:tc>
                  <a:txBody>
                    <a:bodyPr/>
                    <a:lstStyle/>
                    <a:p>
                      <a:pPr>
                        <a:spcAft>
                          <a:spcPts val="0"/>
                        </a:spcAft>
                      </a:pPr>
                      <a:endParaRPr lang="en-US" sz="1200" b="1" kern="100" dirty="0">
                        <a:latin typeface="Times New Roman" pitchFamily="18" charset="0"/>
                        <a:ea typeface="微軟正黑體" pitchFamily="34" charset="-120"/>
                        <a:cs typeface="Times New Roman" pitchFamily="18" charset="0"/>
                      </a:endParaRPr>
                    </a:p>
                  </a:txBody>
                  <a:tcPr marL="68580" marR="68580" marT="1080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pPr marL="180975" indent="-180975" algn="l" defTabSz="914400" rtl="0" eaLnBrk="1" latinLnBrk="0" hangingPunct="1">
                        <a:spcAft>
                          <a:spcPts val="0"/>
                        </a:spcAft>
                        <a:buFont typeface="Wingdings" pitchFamily="2" charset="2"/>
                        <a:buChar char="n"/>
                      </a:pPr>
                      <a:r>
                        <a:rPr lang="zh-TW" altLang="en-US" sz="1400" b="1" kern="100" dirty="0" smtClean="0">
                          <a:solidFill>
                            <a:schemeClr val="tx1"/>
                          </a:solidFill>
                          <a:latin typeface="Times New Roman" pitchFamily="18" charset="0"/>
                          <a:ea typeface="微軟正黑體" pitchFamily="34" charset="-120"/>
                          <a:cs typeface="Times New Roman" pitchFamily="18" charset="0"/>
                        </a:rPr>
                        <a:t>公司</a:t>
                      </a:r>
                      <a:r>
                        <a:rPr lang="en-US" altLang="zh-TW" sz="1400" b="1" kern="100" dirty="0" smtClean="0">
                          <a:solidFill>
                            <a:schemeClr val="tx1"/>
                          </a:solidFill>
                          <a:latin typeface="Times New Roman" pitchFamily="18" charset="0"/>
                          <a:ea typeface="微軟正黑體" pitchFamily="34" charset="-120"/>
                          <a:cs typeface="Times New Roman" pitchFamily="18" charset="0"/>
                        </a:rPr>
                        <a:t>【</a:t>
                      </a:r>
                      <a:r>
                        <a:rPr lang="zh-TW" altLang="en-US" sz="1400" b="1" kern="100" dirty="0" smtClean="0">
                          <a:solidFill>
                            <a:schemeClr val="tx1"/>
                          </a:solidFill>
                          <a:latin typeface="Times New Roman" pitchFamily="18" charset="0"/>
                          <a:ea typeface="微軟正黑體" pitchFamily="34" charset="-120"/>
                          <a:cs typeface="Times New Roman" pitchFamily="18" charset="0"/>
                        </a:rPr>
                        <a:t>審計、調查和社區企業</a:t>
                      </a:r>
                      <a:r>
                        <a:rPr lang="en-US" altLang="zh-TW" sz="1400" b="1" kern="100" dirty="0" smtClean="0">
                          <a:solidFill>
                            <a:schemeClr val="tx1"/>
                          </a:solidFill>
                          <a:latin typeface="Times New Roman" pitchFamily="18" charset="0"/>
                          <a:ea typeface="微軟正黑體" pitchFamily="34" charset="-120"/>
                          <a:cs typeface="Times New Roman" pitchFamily="18" charset="0"/>
                        </a:rPr>
                        <a:t>】</a:t>
                      </a:r>
                      <a:r>
                        <a:rPr lang="zh-TW" altLang="en-US" sz="1400" b="1" kern="100" dirty="0" smtClean="0">
                          <a:solidFill>
                            <a:schemeClr val="tx1"/>
                          </a:solidFill>
                          <a:latin typeface="Times New Roman" pitchFamily="18" charset="0"/>
                          <a:ea typeface="微軟正黑體" pitchFamily="34" charset="-120"/>
                          <a:cs typeface="Times New Roman" pitchFamily="18" charset="0"/>
                        </a:rPr>
                        <a:t>法令 </a:t>
                      </a:r>
                      <a:r>
                        <a:rPr lang="en-US" altLang="zh-TW" sz="1400" b="1" kern="100" dirty="0" smtClean="0">
                          <a:solidFill>
                            <a:schemeClr val="tx1"/>
                          </a:solidFill>
                          <a:latin typeface="Times New Roman" pitchFamily="18" charset="0"/>
                          <a:ea typeface="微軟正黑體" pitchFamily="34" charset="-120"/>
                          <a:cs typeface="Times New Roman" pitchFamily="18" charset="0"/>
                        </a:rPr>
                        <a:t>(2004)</a:t>
                      </a:r>
                    </a:p>
                    <a:p>
                      <a:pPr marL="180975" indent="-180975" algn="l" defTabSz="914400" rtl="0" eaLnBrk="1" latinLnBrk="0" hangingPunct="1">
                        <a:spcAft>
                          <a:spcPts val="0"/>
                        </a:spcAft>
                        <a:buFont typeface="Wingdings" pitchFamily="2" charset="2"/>
                        <a:buChar char="n"/>
                      </a:pPr>
                      <a:r>
                        <a:rPr lang="zh-TW" altLang="en-US" sz="1400" b="1" kern="100" dirty="0" smtClean="0">
                          <a:solidFill>
                            <a:schemeClr val="tx1"/>
                          </a:solidFill>
                          <a:latin typeface="Times New Roman" pitchFamily="18" charset="0"/>
                          <a:ea typeface="微軟正黑體" pitchFamily="34" charset="-120"/>
                          <a:cs typeface="Times New Roman" pitchFamily="18" charset="0"/>
                        </a:rPr>
                        <a:t>社區利益公司規定 </a:t>
                      </a:r>
                      <a:r>
                        <a:rPr lang="en-US" altLang="zh-TW" sz="1400" b="1" kern="100" dirty="0" smtClean="0">
                          <a:solidFill>
                            <a:schemeClr val="tx1"/>
                          </a:solidFill>
                          <a:latin typeface="Times New Roman" pitchFamily="18" charset="0"/>
                          <a:ea typeface="微軟正黑體" pitchFamily="34" charset="-120"/>
                          <a:cs typeface="Times New Roman" pitchFamily="18" charset="0"/>
                        </a:rPr>
                        <a:t>(2005)</a:t>
                      </a:r>
                    </a:p>
                    <a:p>
                      <a:pPr marL="180975" indent="-180975" algn="l" defTabSz="914400" rtl="0" eaLnBrk="1" latinLnBrk="0" hangingPunct="1">
                        <a:spcAft>
                          <a:spcPts val="0"/>
                        </a:spcAft>
                        <a:buFont typeface="Wingdings" pitchFamily="2" charset="2"/>
                        <a:buChar char="n"/>
                      </a:pPr>
                      <a:r>
                        <a:rPr lang="zh-TW" altLang="en-US" sz="1400" b="1" kern="100" dirty="0" smtClean="0">
                          <a:solidFill>
                            <a:schemeClr val="tx1"/>
                          </a:solidFill>
                          <a:latin typeface="Times New Roman" pitchFamily="18" charset="0"/>
                          <a:ea typeface="微軟正黑體" pitchFamily="34" charset="-120"/>
                          <a:cs typeface="Times New Roman" pitchFamily="18" charset="0"/>
                        </a:rPr>
                        <a:t>公共服務法 </a:t>
                      </a:r>
                      <a:r>
                        <a:rPr lang="en-US" altLang="zh-TW" sz="1400" b="1" kern="100" dirty="0" smtClean="0">
                          <a:solidFill>
                            <a:schemeClr val="tx1"/>
                          </a:solidFill>
                          <a:latin typeface="Times New Roman" pitchFamily="18" charset="0"/>
                          <a:ea typeface="微軟正黑體" pitchFamily="34" charset="-120"/>
                          <a:cs typeface="Times New Roman" pitchFamily="18" charset="0"/>
                        </a:rPr>
                        <a:t>(2012)</a:t>
                      </a:r>
                    </a:p>
                  </a:txBody>
                  <a:tcPr marL="68580" marR="68580" marT="108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pPr marL="180975" indent="-180975" algn="l" defTabSz="914400" rtl="0" eaLnBrk="1" latinLnBrk="0" hangingPunct="1">
                        <a:spcAft>
                          <a:spcPts val="0"/>
                        </a:spcAft>
                        <a:buFont typeface="Wingdings" pitchFamily="2" charset="2"/>
                        <a:buChar char="n"/>
                      </a:pPr>
                      <a:r>
                        <a:rPr lang="zh-TW" altLang="en-US" sz="1400" b="1" kern="100" dirty="0" smtClean="0">
                          <a:solidFill>
                            <a:schemeClr val="tx1"/>
                          </a:solidFill>
                          <a:latin typeface="Times New Roman" pitchFamily="18" charset="0"/>
                          <a:ea typeface="微軟正黑體" pitchFamily="34" charset="-120"/>
                          <a:cs typeface="Times New Roman" pitchFamily="18" charset="0"/>
                        </a:rPr>
                        <a:t>低利有限責任公司 </a:t>
                      </a:r>
                      <a:r>
                        <a:rPr lang="en-US" altLang="zh-TW" sz="1400" b="1" kern="100" dirty="0" smtClean="0">
                          <a:solidFill>
                            <a:schemeClr val="tx1"/>
                          </a:solidFill>
                          <a:latin typeface="Times New Roman" pitchFamily="18" charset="0"/>
                          <a:ea typeface="微軟正黑體" pitchFamily="34" charset="-120"/>
                          <a:cs typeface="Times New Roman" pitchFamily="18" charset="0"/>
                        </a:rPr>
                        <a:t>(2008)</a:t>
                      </a:r>
                    </a:p>
                    <a:p>
                      <a:pPr marL="180975" indent="-180975" algn="l" defTabSz="914400" rtl="0" eaLnBrk="1" latinLnBrk="0" hangingPunct="1">
                        <a:spcAft>
                          <a:spcPts val="0"/>
                        </a:spcAft>
                        <a:buFont typeface="Wingdings" pitchFamily="2" charset="2"/>
                        <a:buChar char="n"/>
                      </a:pPr>
                      <a:r>
                        <a:rPr lang="zh-TW" altLang="en-US" sz="1400" b="1" kern="100" dirty="0" smtClean="0">
                          <a:solidFill>
                            <a:schemeClr val="tx1"/>
                          </a:solidFill>
                          <a:latin typeface="Times New Roman" pitchFamily="18" charset="0"/>
                          <a:ea typeface="微軟正黑體" pitchFamily="34" charset="-120"/>
                          <a:cs typeface="Times New Roman" pitchFamily="18" charset="0"/>
                        </a:rPr>
                        <a:t>互利公司 </a:t>
                      </a:r>
                      <a:r>
                        <a:rPr lang="en-US" altLang="zh-TW" sz="1400" b="1" kern="100" dirty="0" smtClean="0">
                          <a:solidFill>
                            <a:schemeClr val="tx1"/>
                          </a:solidFill>
                          <a:latin typeface="Times New Roman" pitchFamily="18" charset="0"/>
                          <a:ea typeface="微軟正黑體" pitchFamily="34" charset="-120"/>
                          <a:cs typeface="Times New Roman" pitchFamily="18" charset="0"/>
                        </a:rPr>
                        <a:t>(2010)</a:t>
                      </a:r>
                    </a:p>
                    <a:p>
                      <a:pPr marL="180975" indent="-180975" algn="l" defTabSz="914400" rtl="0" eaLnBrk="1" latinLnBrk="0" hangingPunct="1">
                        <a:spcAft>
                          <a:spcPts val="0"/>
                        </a:spcAft>
                        <a:buFont typeface="Wingdings" pitchFamily="2" charset="2"/>
                        <a:buChar char="n"/>
                      </a:pPr>
                      <a:r>
                        <a:rPr lang="zh-TW" altLang="en-US" sz="1400" b="1" kern="100" dirty="0" smtClean="0">
                          <a:solidFill>
                            <a:schemeClr val="tx1"/>
                          </a:solidFill>
                          <a:latin typeface="Times New Roman" pitchFamily="18" charset="0"/>
                          <a:ea typeface="微軟正黑體" pitchFamily="34" charset="-120"/>
                          <a:cs typeface="Times New Roman" pitchFamily="18" charset="0"/>
                        </a:rPr>
                        <a:t>彈性目標公司 </a:t>
                      </a:r>
                      <a:r>
                        <a:rPr lang="en-US" altLang="zh-TW" sz="1400" b="1" kern="100" dirty="0" smtClean="0">
                          <a:solidFill>
                            <a:schemeClr val="tx1"/>
                          </a:solidFill>
                          <a:latin typeface="Times New Roman" pitchFamily="18" charset="0"/>
                          <a:ea typeface="微軟正黑體" pitchFamily="34" charset="-120"/>
                          <a:cs typeface="Times New Roman" pitchFamily="18" charset="0"/>
                        </a:rPr>
                        <a:t>(2012)</a:t>
                      </a:r>
                    </a:p>
                    <a:p>
                      <a:pPr marL="180975" indent="-180975" algn="l" defTabSz="914400" rtl="0" eaLnBrk="1" latinLnBrk="0" hangingPunct="1">
                        <a:spcAft>
                          <a:spcPts val="0"/>
                        </a:spcAft>
                        <a:buFont typeface="Wingdings" pitchFamily="2" charset="2"/>
                        <a:buChar char="n"/>
                      </a:pPr>
                      <a:r>
                        <a:rPr lang="zh-TW" altLang="en-US" sz="1400" b="1" kern="100" dirty="0" smtClean="0">
                          <a:solidFill>
                            <a:schemeClr val="tx1"/>
                          </a:solidFill>
                          <a:latin typeface="Times New Roman" pitchFamily="18" charset="0"/>
                          <a:ea typeface="微軟正黑體" pitchFamily="34" charset="-120"/>
                          <a:cs typeface="Times New Roman" pitchFamily="18" charset="0"/>
                        </a:rPr>
                        <a:t>社會目的公司 </a:t>
                      </a:r>
                      <a:r>
                        <a:rPr lang="en-US" altLang="zh-TW" sz="1400" b="1" kern="100" dirty="0" smtClean="0">
                          <a:solidFill>
                            <a:schemeClr val="tx1"/>
                          </a:solidFill>
                          <a:latin typeface="Times New Roman" pitchFamily="18" charset="0"/>
                          <a:ea typeface="微軟正黑體" pitchFamily="34" charset="-120"/>
                          <a:cs typeface="Times New Roman" pitchFamily="18" charset="0"/>
                        </a:rPr>
                        <a:t>(2012)</a:t>
                      </a:r>
                    </a:p>
                  </a:txBody>
                  <a:tcPr marL="68580" marR="68580" marT="108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pPr marL="180975" marR="0" indent="-180975" algn="l" defTabSz="914400" rtl="0" eaLnBrk="1" fontAlgn="auto" latinLnBrk="0" hangingPunct="1">
                        <a:lnSpc>
                          <a:spcPct val="100000"/>
                        </a:lnSpc>
                        <a:spcBef>
                          <a:spcPts val="0"/>
                        </a:spcBef>
                        <a:spcAft>
                          <a:spcPts val="0"/>
                        </a:spcAft>
                        <a:buClrTx/>
                        <a:buSzTx/>
                        <a:buFont typeface="Wingdings" pitchFamily="2" charset="2"/>
                        <a:buChar char="n"/>
                        <a:tabLst/>
                        <a:defRPr/>
                      </a:pPr>
                      <a:r>
                        <a:rPr lang="zh-TW" altLang="en-US" sz="1400" b="1" kern="100" dirty="0" smtClean="0">
                          <a:solidFill>
                            <a:schemeClr val="tx1"/>
                          </a:solidFill>
                          <a:latin typeface="Times New Roman" pitchFamily="18" charset="0"/>
                          <a:ea typeface="微軟正黑體" pitchFamily="34" charset="-120"/>
                          <a:cs typeface="Times New Roman" pitchFamily="18" charset="0"/>
                        </a:rPr>
                        <a:t>社會企業促進法 </a:t>
                      </a:r>
                      <a:r>
                        <a:rPr lang="en-US" altLang="zh-TW" sz="1400" b="1" kern="100" dirty="0" smtClean="0">
                          <a:solidFill>
                            <a:schemeClr val="tx1"/>
                          </a:solidFill>
                          <a:latin typeface="Times New Roman" pitchFamily="18" charset="0"/>
                          <a:ea typeface="微軟正黑體" pitchFamily="34" charset="-120"/>
                          <a:cs typeface="Times New Roman" pitchFamily="18" charset="0"/>
                        </a:rPr>
                        <a:t>(2006)</a:t>
                      </a:r>
                    </a:p>
                    <a:p>
                      <a:pPr marL="180975" marR="0" indent="-180975" algn="l" defTabSz="914400" rtl="0" eaLnBrk="1" fontAlgn="auto" latinLnBrk="0" hangingPunct="1">
                        <a:lnSpc>
                          <a:spcPct val="100000"/>
                        </a:lnSpc>
                        <a:spcBef>
                          <a:spcPts val="0"/>
                        </a:spcBef>
                        <a:spcAft>
                          <a:spcPts val="0"/>
                        </a:spcAft>
                        <a:buClrTx/>
                        <a:buSzTx/>
                        <a:buFont typeface="Wingdings" pitchFamily="2" charset="2"/>
                        <a:buChar char="n"/>
                        <a:tabLst/>
                        <a:defRPr/>
                      </a:pPr>
                      <a:r>
                        <a:rPr lang="zh-TW" altLang="en-US" sz="1400" b="1" kern="100" dirty="0" smtClean="0">
                          <a:solidFill>
                            <a:schemeClr val="tx1"/>
                          </a:solidFill>
                          <a:latin typeface="Times New Roman" pitchFamily="18" charset="0"/>
                          <a:ea typeface="微軟正黑體" pitchFamily="34" charset="-120"/>
                          <a:cs typeface="Times New Roman" pitchFamily="18" charset="0"/>
                        </a:rPr>
                        <a:t>社會企業育成法 </a:t>
                      </a:r>
                      <a:r>
                        <a:rPr lang="en-US" altLang="zh-TW" sz="1400" b="1" kern="100" dirty="0" smtClean="0">
                          <a:solidFill>
                            <a:schemeClr val="tx1"/>
                          </a:solidFill>
                          <a:latin typeface="Times New Roman" pitchFamily="18" charset="0"/>
                          <a:ea typeface="微軟正黑體" pitchFamily="34" charset="-120"/>
                          <a:cs typeface="Times New Roman" pitchFamily="18" charset="0"/>
                        </a:rPr>
                        <a:t>(2007)</a:t>
                      </a:r>
                    </a:p>
                  </a:txBody>
                  <a:tcPr marL="68580" marR="68580" marT="108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pPr marL="0" algn="l" defTabSz="914400" rtl="0" eaLnBrk="1" latinLnBrk="0" hangingPunct="1">
                        <a:spcAft>
                          <a:spcPts val="0"/>
                        </a:spcAft>
                      </a:pPr>
                      <a:endParaRPr lang="en-US" altLang="en-US" sz="1400" b="1" kern="100" dirty="0" smtClean="0">
                        <a:solidFill>
                          <a:schemeClr val="tx1"/>
                        </a:solidFill>
                        <a:latin typeface="Times New Roman" pitchFamily="18" charset="0"/>
                        <a:ea typeface="微軟正黑體" pitchFamily="34" charset="-120"/>
                        <a:cs typeface="Times New Roman" pitchFamily="18" charset="0"/>
                      </a:endParaRPr>
                    </a:p>
                  </a:txBody>
                  <a:tcPr marL="68580" marR="68580" marT="108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pPr marL="180975" marR="0" indent="-180975" algn="l" defTabSz="914400" rtl="0" eaLnBrk="1" fontAlgn="auto" latinLnBrk="0" hangingPunct="1">
                        <a:lnSpc>
                          <a:spcPct val="100000"/>
                        </a:lnSpc>
                        <a:spcBef>
                          <a:spcPts val="0"/>
                        </a:spcBef>
                        <a:spcAft>
                          <a:spcPts val="0"/>
                        </a:spcAft>
                        <a:buClrTx/>
                        <a:buSzTx/>
                        <a:buFont typeface="Wingdings" pitchFamily="2" charset="2"/>
                        <a:buChar char="n"/>
                        <a:tabLst/>
                        <a:defRPr/>
                      </a:pPr>
                      <a:r>
                        <a:rPr lang="zh-TW" altLang="en-US" sz="1400" b="1" kern="100" dirty="0" smtClean="0">
                          <a:solidFill>
                            <a:schemeClr val="tx1"/>
                          </a:solidFill>
                          <a:latin typeface="Times New Roman" pitchFamily="18" charset="0"/>
                          <a:ea typeface="微軟正黑體" pitchFamily="34" charset="-120"/>
                          <a:cs typeface="Times New Roman" pitchFamily="18" charset="0"/>
                        </a:rPr>
                        <a:t>日本殘疾人雇用促進法 </a:t>
                      </a:r>
                      <a:r>
                        <a:rPr lang="en-US" altLang="zh-TW" sz="1400" b="1" kern="100" dirty="0" smtClean="0">
                          <a:solidFill>
                            <a:schemeClr val="tx1"/>
                          </a:solidFill>
                          <a:latin typeface="Times New Roman" pitchFamily="18" charset="0"/>
                          <a:ea typeface="微軟正黑體" pitchFamily="34" charset="-120"/>
                          <a:cs typeface="Times New Roman" pitchFamily="18" charset="0"/>
                        </a:rPr>
                        <a:t>(1976)</a:t>
                      </a:r>
                      <a:endParaRPr lang="en-US" altLang="en-US" sz="1400" b="1" kern="100" dirty="0" smtClean="0">
                        <a:solidFill>
                          <a:schemeClr val="tx1"/>
                        </a:solidFill>
                        <a:latin typeface="Times New Roman" pitchFamily="18" charset="0"/>
                        <a:ea typeface="微軟正黑體" pitchFamily="34" charset="-120"/>
                        <a:cs typeface="Times New Roman" pitchFamily="18" charset="0"/>
                      </a:endParaRPr>
                    </a:p>
                  </a:txBody>
                  <a:tcPr marL="68580" marR="68580" marT="108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40000"/>
                        <a:lumOff val="60000"/>
                      </a:schemeClr>
                    </a:solidFill>
                  </a:tcPr>
                </a:tc>
              </a:tr>
              <a:tr h="1660010">
                <a:tc>
                  <a:txBody>
                    <a:bodyPr/>
                    <a:lstStyle/>
                    <a:p>
                      <a:pPr>
                        <a:spcAft>
                          <a:spcPts val="0"/>
                        </a:spcAft>
                      </a:pPr>
                      <a:endParaRPr lang="en-US" sz="1200" b="1" kern="100" dirty="0">
                        <a:latin typeface="Times New Roman" pitchFamily="18" charset="0"/>
                        <a:ea typeface="微軟正黑體" pitchFamily="34" charset="-120"/>
                        <a:cs typeface="Times New Roman" pitchFamily="18" charset="0"/>
                      </a:endParaRPr>
                    </a:p>
                  </a:txBody>
                  <a:tcPr marL="68580" marR="68580" marT="1080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180975" indent="-180975" algn="l" defTabSz="914400" rtl="0" eaLnBrk="1" latinLnBrk="0" hangingPunct="1">
                        <a:spcAft>
                          <a:spcPts val="0"/>
                        </a:spcAft>
                        <a:buFont typeface="Wingdings" pitchFamily="2" charset="2"/>
                        <a:buChar char="n"/>
                      </a:pPr>
                      <a:r>
                        <a:rPr lang="zh-TW" altLang="en-US" sz="1400" b="1" kern="100" dirty="0" smtClean="0">
                          <a:solidFill>
                            <a:schemeClr val="tx1"/>
                          </a:solidFill>
                          <a:latin typeface="Times New Roman" pitchFamily="18" charset="0"/>
                          <a:ea typeface="微軟正黑體" pitchFamily="34" charset="-120"/>
                          <a:cs typeface="Times New Roman" pitchFamily="18" charset="0"/>
                        </a:rPr>
                        <a:t>營造社企文化</a:t>
                      </a:r>
                    </a:p>
                    <a:p>
                      <a:pPr marL="180975" indent="-180975" algn="l" defTabSz="914400" rtl="0" eaLnBrk="1" latinLnBrk="0" hangingPunct="1">
                        <a:spcAft>
                          <a:spcPts val="0"/>
                        </a:spcAft>
                        <a:buFont typeface="Wingdings" pitchFamily="2" charset="2"/>
                        <a:buChar char="n"/>
                      </a:pPr>
                      <a:r>
                        <a:rPr lang="zh-TW" altLang="en-US" sz="1400" b="1" kern="100" dirty="0" smtClean="0">
                          <a:solidFill>
                            <a:schemeClr val="tx1"/>
                          </a:solidFill>
                          <a:latin typeface="Times New Roman" pitchFamily="18" charset="0"/>
                          <a:ea typeface="微軟正黑體" pitchFamily="34" charset="-120"/>
                          <a:cs typeface="Times New Roman" pitchFamily="18" charset="0"/>
                        </a:rPr>
                        <a:t>提供資訊、諮詢等相關支援</a:t>
                      </a:r>
                    </a:p>
                    <a:p>
                      <a:pPr marL="180975" indent="-180975" algn="l" defTabSz="914400" rtl="0" eaLnBrk="1" latinLnBrk="0" hangingPunct="1">
                        <a:spcAft>
                          <a:spcPts val="0"/>
                        </a:spcAft>
                        <a:buFont typeface="Wingdings" pitchFamily="2" charset="2"/>
                        <a:buChar char="n"/>
                      </a:pPr>
                      <a:r>
                        <a:rPr lang="zh-TW" altLang="en-US" sz="1400" b="1" kern="100" dirty="0" smtClean="0">
                          <a:solidFill>
                            <a:schemeClr val="tx1"/>
                          </a:solidFill>
                          <a:latin typeface="Times New Roman" pitchFamily="18" charset="0"/>
                          <a:ea typeface="微軟正黑體" pitchFamily="34" charset="-120"/>
                          <a:cs typeface="Times New Roman" pitchFamily="18" charset="0"/>
                        </a:rPr>
                        <a:t>取得財務資源</a:t>
                      </a:r>
                    </a:p>
                    <a:p>
                      <a:pPr marL="180975" indent="-180975" algn="l" defTabSz="914400" rtl="0" eaLnBrk="1" latinLnBrk="0" hangingPunct="1">
                        <a:spcAft>
                          <a:spcPts val="0"/>
                        </a:spcAft>
                        <a:buFont typeface="Wingdings" pitchFamily="2" charset="2"/>
                        <a:buChar char="n"/>
                      </a:pPr>
                      <a:r>
                        <a:rPr lang="zh-TW" altLang="en-US" sz="1400" b="1" kern="100" dirty="0" smtClean="0">
                          <a:solidFill>
                            <a:schemeClr val="tx1"/>
                          </a:solidFill>
                          <a:latin typeface="Times New Roman" pitchFamily="18" charset="0"/>
                          <a:ea typeface="微軟正黑體" pitchFamily="34" charset="-120"/>
                          <a:cs typeface="Times New Roman" pitchFamily="18" charset="0"/>
                        </a:rPr>
                        <a:t>成立社會影響力投資基金</a:t>
                      </a:r>
                      <a:endParaRPr lang="en-US" altLang="zh-TW" sz="1400" b="1" kern="100" dirty="0" smtClean="0">
                        <a:solidFill>
                          <a:schemeClr val="tx1"/>
                        </a:solidFill>
                        <a:latin typeface="Times New Roman" pitchFamily="18" charset="0"/>
                        <a:ea typeface="微軟正黑體" pitchFamily="34" charset="-120"/>
                        <a:cs typeface="Times New Roman" pitchFamily="18" charset="0"/>
                      </a:endParaRPr>
                    </a:p>
                    <a:p>
                      <a:pPr marL="180975" indent="-180975" algn="l" defTabSz="914400" rtl="0" eaLnBrk="1" latinLnBrk="0" hangingPunct="1">
                        <a:spcAft>
                          <a:spcPts val="0"/>
                        </a:spcAft>
                        <a:buFont typeface="Wingdings" pitchFamily="2" charset="2"/>
                        <a:buChar char="n"/>
                      </a:pPr>
                      <a:r>
                        <a:rPr lang="zh-TW" altLang="en-US" sz="1400" b="1" kern="100" dirty="0" smtClean="0">
                          <a:solidFill>
                            <a:schemeClr val="tx1"/>
                          </a:solidFill>
                          <a:latin typeface="Times New Roman" pitchFamily="18" charset="0"/>
                          <a:ea typeface="微軟正黑體" pitchFamily="34" charset="-120"/>
                          <a:cs typeface="Times New Roman" pitchFamily="18" charset="0"/>
                        </a:rPr>
                        <a:t>社會股票交易所 </a:t>
                      </a:r>
                    </a:p>
                  </a:txBody>
                  <a:tcPr marL="68580" marR="68580" marT="108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180975" indent="-180975" algn="l" defTabSz="914400" rtl="0" eaLnBrk="1" latinLnBrk="0" hangingPunct="1">
                        <a:spcAft>
                          <a:spcPts val="0"/>
                        </a:spcAft>
                        <a:buFont typeface="Wingdings" pitchFamily="2" charset="2"/>
                        <a:buChar char="n"/>
                      </a:pPr>
                      <a:r>
                        <a:rPr lang="zh-TW" altLang="en-US" sz="1400" b="1" kern="100" dirty="0" smtClean="0">
                          <a:solidFill>
                            <a:schemeClr val="tx1"/>
                          </a:solidFill>
                          <a:latin typeface="Times New Roman" pitchFamily="18" charset="0"/>
                          <a:ea typeface="微軟正黑體" pitchFamily="34" charset="-120"/>
                          <a:cs typeface="Times New Roman" pitchFamily="18" charset="0"/>
                        </a:rPr>
                        <a:t>協助創業培訓</a:t>
                      </a:r>
                    </a:p>
                    <a:p>
                      <a:pPr marL="180975" indent="-180975" algn="l" defTabSz="914400" rtl="0" eaLnBrk="1" latinLnBrk="0" hangingPunct="1">
                        <a:spcAft>
                          <a:spcPts val="0"/>
                        </a:spcAft>
                        <a:buFont typeface="Wingdings" pitchFamily="2" charset="2"/>
                        <a:buChar char="n"/>
                      </a:pPr>
                      <a:r>
                        <a:rPr lang="zh-TW" altLang="en-US" sz="1400" b="1" kern="100" dirty="0" smtClean="0">
                          <a:solidFill>
                            <a:schemeClr val="tx1"/>
                          </a:solidFill>
                          <a:latin typeface="Times New Roman" pitchFamily="18" charset="0"/>
                          <a:ea typeface="微軟正黑體" pitchFamily="34" charset="-120"/>
                          <a:cs typeface="Times New Roman" pitchFamily="18" charset="0"/>
                        </a:rPr>
                        <a:t>政府優先採購</a:t>
                      </a:r>
                    </a:p>
                    <a:p>
                      <a:pPr marL="180975" indent="-180975" algn="l" defTabSz="914400" rtl="0" eaLnBrk="1" latinLnBrk="0" hangingPunct="1">
                        <a:spcAft>
                          <a:spcPts val="0"/>
                        </a:spcAft>
                        <a:buFont typeface="Wingdings" pitchFamily="2" charset="2"/>
                        <a:buChar char="n"/>
                      </a:pPr>
                      <a:r>
                        <a:rPr lang="zh-TW" altLang="en-US" sz="1400" b="1" kern="100" dirty="0" smtClean="0">
                          <a:solidFill>
                            <a:schemeClr val="tx1"/>
                          </a:solidFill>
                          <a:latin typeface="Times New Roman" pitchFamily="18" charset="0"/>
                          <a:ea typeface="微軟正黑體" pitchFamily="34" charset="-120"/>
                          <a:cs typeface="Times New Roman" pitchFamily="18" charset="0"/>
                        </a:rPr>
                        <a:t>推動相關研究</a:t>
                      </a:r>
                    </a:p>
                  </a:txBody>
                  <a:tcPr marL="68580" marR="68580" marT="108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180975" indent="-180975" algn="l" defTabSz="914400" rtl="0" eaLnBrk="1" latinLnBrk="0" hangingPunct="1">
                        <a:spcAft>
                          <a:spcPts val="0"/>
                        </a:spcAft>
                        <a:buFont typeface="Wingdings" pitchFamily="2" charset="2"/>
                        <a:buChar char="n"/>
                      </a:pPr>
                      <a:r>
                        <a:rPr lang="zh-TW" altLang="en-US" sz="1400" b="1" kern="100" dirty="0" smtClean="0">
                          <a:solidFill>
                            <a:schemeClr val="tx1"/>
                          </a:solidFill>
                          <a:latin typeface="Times New Roman" pitchFamily="18" charset="0"/>
                          <a:ea typeface="微軟正黑體" pitchFamily="34" charset="-120"/>
                          <a:cs typeface="Times New Roman" pitchFamily="18" charset="0"/>
                        </a:rPr>
                        <a:t>提供經營相關補助</a:t>
                      </a:r>
                    </a:p>
                    <a:p>
                      <a:pPr marL="180975" indent="-180975" algn="l" defTabSz="914400" rtl="0" eaLnBrk="1" latinLnBrk="0" hangingPunct="1">
                        <a:spcAft>
                          <a:spcPts val="0"/>
                        </a:spcAft>
                        <a:buFont typeface="Wingdings" pitchFamily="2" charset="2"/>
                        <a:buChar char="n"/>
                      </a:pPr>
                      <a:r>
                        <a:rPr lang="zh-TW" altLang="en-US" sz="1400" b="1" kern="100" dirty="0" smtClean="0">
                          <a:solidFill>
                            <a:schemeClr val="tx1"/>
                          </a:solidFill>
                          <a:latin typeface="Times New Roman" pitchFamily="18" charset="0"/>
                          <a:ea typeface="微軟正黑體" pitchFamily="34" charset="-120"/>
                          <a:cs typeface="Times New Roman" pitchFamily="18" charset="0"/>
                        </a:rPr>
                        <a:t>提供社企人才培訓</a:t>
                      </a:r>
                    </a:p>
                    <a:p>
                      <a:pPr marL="180975" indent="-180975" algn="l" defTabSz="914400" rtl="0" eaLnBrk="1" latinLnBrk="0" hangingPunct="1">
                        <a:spcAft>
                          <a:spcPts val="0"/>
                        </a:spcAft>
                        <a:buFont typeface="Wingdings" pitchFamily="2" charset="2"/>
                        <a:buChar char="n"/>
                      </a:pPr>
                      <a:r>
                        <a:rPr lang="zh-TW" altLang="en-US" sz="1400" b="1" kern="100" dirty="0" smtClean="0">
                          <a:solidFill>
                            <a:schemeClr val="tx1"/>
                          </a:solidFill>
                          <a:latin typeface="Times New Roman" pitchFamily="18" charset="0"/>
                          <a:ea typeface="微軟正黑體" pitchFamily="34" charset="-120"/>
                          <a:cs typeface="Times New Roman" pitchFamily="18" charset="0"/>
                        </a:rPr>
                        <a:t>政府優先採購</a:t>
                      </a:r>
                    </a:p>
                  </a:txBody>
                  <a:tcPr marL="68580" marR="68580" marT="108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180975" indent="-180975" algn="l" defTabSz="914400" rtl="0" eaLnBrk="1" latinLnBrk="0" hangingPunct="1">
                        <a:spcAft>
                          <a:spcPts val="0"/>
                        </a:spcAft>
                        <a:buFont typeface="Wingdings" pitchFamily="2" charset="2"/>
                        <a:buChar char="n"/>
                      </a:pPr>
                      <a:r>
                        <a:rPr lang="zh-TW" altLang="en-US" sz="1400" b="1" kern="100" dirty="0" smtClean="0">
                          <a:solidFill>
                            <a:schemeClr val="tx1"/>
                          </a:solidFill>
                          <a:latin typeface="Times New Roman" pitchFamily="18" charset="0"/>
                          <a:ea typeface="微軟正黑體" pitchFamily="34" charset="-120"/>
                          <a:cs typeface="Times New Roman" pitchFamily="18" charset="0"/>
                        </a:rPr>
                        <a:t>成立社會企業基金</a:t>
                      </a:r>
                    </a:p>
                    <a:p>
                      <a:pPr marL="180975" indent="-180975" algn="l" defTabSz="914400" rtl="0" eaLnBrk="1" latinLnBrk="0" hangingPunct="1">
                        <a:spcAft>
                          <a:spcPts val="0"/>
                        </a:spcAft>
                        <a:buFont typeface="Wingdings" pitchFamily="2" charset="2"/>
                        <a:buChar char="n"/>
                      </a:pPr>
                      <a:r>
                        <a:rPr lang="zh-TW" altLang="en-US" sz="1400" b="1" kern="100" dirty="0" smtClean="0">
                          <a:solidFill>
                            <a:schemeClr val="tx1"/>
                          </a:solidFill>
                          <a:latin typeface="Times New Roman" pitchFamily="18" charset="0"/>
                          <a:ea typeface="微軟正黑體" pitchFamily="34" charset="-120"/>
                          <a:cs typeface="Times New Roman" pitchFamily="18" charset="0"/>
                        </a:rPr>
                        <a:t>青年社會企業精神培育計畫</a:t>
                      </a:r>
                    </a:p>
                  </a:txBody>
                  <a:tcPr marL="68580" marR="68580" marT="108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180975" indent="-180975" algn="l" defTabSz="914400" rtl="0" eaLnBrk="1" latinLnBrk="0" hangingPunct="1">
                        <a:spcAft>
                          <a:spcPts val="0"/>
                        </a:spcAft>
                        <a:buFont typeface="Wingdings" pitchFamily="2" charset="2"/>
                        <a:buChar char="n"/>
                      </a:pPr>
                      <a:r>
                        <a:rPr lang="zh-TW" altLang="en-US" sz="1400" b="1" kern="100" dirty="0" smtClean="0">
                          <a:solidFill>
                            <a:schemeClr val="tx1"/>
                          </a:solidFill>
                          <a:latin typeface="Times New Roman" pitchFamily="18" charset="0"/>
                          <a:ea typeface="微軟正黑體" pitchFamily="34" charset="-120"/>
                          <a:cs typeface="Times New Roman" pitchFamily="18" charset="0"/>
                        </a:rPr>
                        <a:t>特例子公司</a:t>
                      </a:r>
                    </a:p>
                  </a:txBody>
                  <a:tcPr marL="68580" marR="68580" marT="10800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lumMod val="40000"/>
                        <a:lumOff val="60000"/>
                      </a:schemeClr>
                    </a:solidFill>
                  </a:tcPr>
                </a:tc>
              </a:tr>
            </a:tbl>
          </a:graphicData>
        </a:graphic>
      </p:graphicFrame>
      <p:sp>
        <p:nvSpPr>
          <p:cNvPr id="6" name="圓角矩形 5"/>
          <p:cNvSpPr>
            <a:spLocks noChangeArrowheads="1"/>
          </p:cNvSpPr>
          <p:nvPr/>
        </p:nvSpPr>
        <p:spPr bwMode="auto">
          <a:xfrm>
            <a:off x="324220" y="1751014"/>
            <a:ext cx="719138" cy="863600"/>
          </a:xfrm>
          <a:prstGeom prst="roundRect">
            <a:avLst>
              <a:gd name="adj" fmla="val 16667"/>
            </a:avLst>
          </a:prstGeom>
          <a:solidFill>
            <a:srgbClr val="77933C"/>
          </a:solidFill>
          <a:ln w="38100">
            <a:solidFill>
              <a:schemeClr val="bg1"/>
            </a:solidFill>
            <a:round/>
            <a:headEnd/>
            <a:tailEnd/>
          </a:ln>
          <a:effectLst>
            <a:outerShdw blurRad="40000" dist="20000" dir="5400000" rotWithShape="0">
              <a:srgbClr val="808080">
                <a:alpha val="37999"/>
              </a:srgbClr>
            </a:outerShdw>
          </a:effectLst>
        </p:spPr>
        <p:txBody>
          <a:bodyPr anchor="ctr"/>
          <a:lstStyle/>
          <a:p>
            <a:pPr algn="ctr" fontAlgn="auto">
              <a:spcBef>
                <a:spcPts val="0"/>
              </a:spcBef>
              <a:spcAft>
                <a:spcPts val="0"/>
              </a:spcAft>
              <a:defRPr/>
            </a:pPr>
            <a:r>
              <a:rPr kumimoji="0"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主管機關</a:t>
            </a:r>
          </a:p>
        </p:txBody>
      </p:sp>
      <p:sp>
        <p:nvSpPr>
          <p:cNvPr id="7" name="圓角矩形 6"/>
          <p:cNvSpPr>
            <a:spLocks noChangeArrowheads="1"/>
          </p:cNvSpPr>
          <p:nvPr/>
        </p:nvSpPr>
        <p:spPr bwMode="auto">
          <a:xfrm>
            <a:off x="324220" y="2830514"/>
            <a:ext cx="719138" cy="1512887"/>
          </a:xfrm>
          <a:prstGeom prst="roundRect">
            <a:avLst>
              <a:gd name="adj" fmla="val 16667"/>
            </a:avLst>
          </a:prstGeom>
          <a:solidFill>
            <a:schemeClr val="accent1"/>
          </a:solidFill>
          <a:ln w="38100">
            <a:solidFill>
              <a:schemeClr val="bg1"/>
            </a:solidFill>
            <a:round/>
            <a:headEnd/>
            <a:tailEnd/>
          </a:ln>
          <a:effectLst>
            <a:outerShdw blurRad="40000" dist="20000" dir="5400000" rotWithShape="0">
              <a:srgbClr val="808080">
                <a:alpha val="37999"/>
              </a:srgbClr>
            </a:outerShdw>
          </a:effectLst>
        </p:spPr>
        <p:txBody>
          <a:bodyPr anchor="ctr"/>
          <a:lstStyle/>
          <a:p>
            <a:pPr algn="ctr" fontAlgn="auto">
              <a:spcBef>
                <a:spcPts val="0"/>
              </a:spcBef>
              <a:spcAft>
                <a:spcPts val="0"/>
              </a:spcAft>
              <a:defRPr/>
            </a:pPr>
            <a:r>
              <a:rPr kumimoji="0"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訂立專法</a:t>
            </a:r>
          </a:p>
        </p:txBody>
      </p:sp>
      <p:sp>
        <p:nvSpPr>
          <p:cNvPr id="8" name="圓角矩形 7"/>
          <p:cNvSpPr>
            <a:spLocks noChangeArrowheads="1"/>
          </p:cNvSpPr>
          <p:nvPr/>
        </p:nvSpPr>
        <p:spPr bwMode="auto">
          <a:xfrm>
            <a:off x="324220" y="4414839"/>
            <a:ext cx="727075" cy="1512887"/>
          </a:xfrm>
          <a:prstGeom prst="roundRect">
            <a:avLst>
              <a:gd name="adj" fmla="val 16667"/>
            </a:avLst>
          </a:prstGeom>
          <a:solidFill>
            <a:srgbClr val="953735"/>
          </a:solidFill>
          <a:ln w="38100">
            <a:solidFill>
              <a:schemeClr val="bg1"/>
            </a:solidFill>
            <a:round/>
            <a:headEnd/>
            <a:tailEnd/>
          </a:ln>
          <a:effectLst>
            <a:outerShdw blurRad="40000" dist="20000" dir="5400000" rotWithShape="0">
              <a:srgbClr val="808080">
                <a:alpha val="37999"/>
              </a:srgbClr>
            </a:outerShdw>
          </a:effectLst>
        </p:spPr>
        <p:txBody>
          <a:bodyPr anchor="ctr"/>
          <a:lstStyle/>
          <a:p>
            <a:pPr algn="ctr" fontAlgn="auto">
              <a:spcBef>
                <a:spcPts val="0"/>
              </a:spcBef>
              <a:spcAft>
                <a:spcPts val="0"/>
              </a:spcAft>
              <a:defRPr/>
            </a:pPr>
            <a:r>
              <a:rPr kumimoji="0"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促進措施</a:t>
            </a:r>
          </a:p>
        </p:txBody>
      </p:sp>
      <p:sp>
        <p:nvSpPr>
          <p:cNvPr id="9" name="內容版面配置區 2"/>
          <p:cNvSpPr txBox="1">
            <a:spLocks/>
          </p:cNvSpPr>
          <p:nvPr/>
        </p:nvSpPr>
        <p:spPr bwMode="auto">
          <a:xfrm>
            <a:off x="509958" y="804864"/>
            <a:ext cx="489585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lvl1pPr marL="273050" indent="-273050" algn="l" rtl="0" fontAlgn="base">
              <a:spcBef>
                <a:spcPct val="20000"/>
              </a:spcBef>
              <a:spcAft>
                <a:spcPct val="0"/>
              </a:spcAft>
              <a:buClr>
                <a:schemeClr val="accent1"/>
              </a:buClr>
              <a:buSzPct val="100000"/>
              <a:buFont typeface="Wingdings" pitchFamily="2" charset="2"/>
              <a:buChar char="l"/>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Wingdings" pitchFamily="2" charset="2"/>
              <a:buChar char="Ø"/>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365125" indent="-365125" algn="just">
              <a:lnSpc>
                <a:spcPct val="90000"/>
              </a:lnSpc>
              <a:buFont typeface="Wingdings" pitchFamily="2" charset="2"/>
              <a:buChar char="n"/>
              <a:defRPr/>
            </a:pPr>
            <a:r>
              <a:rPr lang="zh-TW" altLang="en-US" sz="2800" b="1" dirty="0" smtClean="0">
                <a:solidFill>
                  <a:srgbClr val="0000FF"/>
                </a:solidFill>
                <a:effectLst>
                  <a:outerShdw blurRad="38100" dist="38100" dir="2700000" algn="tl">
                    <a:srgbClr val="C0C0C0"/>
                  </a:outerShdw>
                </a:effectLst>
                <a:latin typeface="+mn-ea"/>
                <a:cs typeface="Times New Roman" pitchFamily="18" charset="0"/>
              </a:rPr>
              <a:t>主要國家之社會企業發展政策</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投影片編號版面配置區 3"/>
          <p:cNvSpPr>
            <a:spLocks noGrp="1"/>
          </p:cNvSpPr>
          <p:nvPr>
            <p:ph type="sldNum" sz="quarter" idx="11"/>
          </p:nvPr>
        </p:nvSpPr>
        <p:spPr bwMode="auto">
          <a:xfrm>
            <a:off x="8577263" y="6326188"/>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Candara" pitchFamily="34" charset="0"/>
                <a:ea typeface="新細明體" pitchFamily="18" charset="-120"/>
              </a:defRPr>
            </a:lvl1pPr>
            <a:lvl2pPr marL="742950" indent="-285750" eaLnBrk="0" hangingPunct="0">
              <a:defRPr kumimoji="1">
                <a:solidFill>
                  <a:schemeClr val="tx1"/>
                </a:solidFill>
                <a:latin typeface="Candara" pitchFamily="34" charset="0"/>
                <a:ea typeface="新細明體" pitchFamily="18" charset="-120"/>
              </a:defRPr>
            </a:lvl2pPr>
            <a:lvl3pPr marL="1143000" indent="-228600" eaLnBrk="0" hangingPunct="0">
              <a:defRPr kumimoji="1">
                <a:solidFill>
                  <a:schemeClr val="tx1"/>
                </a:solidFill>
                <a:latin typeface="Candara" pitchFamily="34" charset="0"/>
                <a:ea typeface="新細明體" pitchFamily="18" charset="-120"/>
              </a:defRPr>
            </a:lvl3pPr>
            <a:lvl4pPr marL="1600200" indent="-228600" eaLnBrk="0" hangingPunct="0">
              <a:defRPr kumimoji="1">
                <a:solidFill>
                  <a:schemeClr val="tx1"/>
                </a:solidFill>
                <a:latin typeface="Candara" pitchFamily="34" charset="0"/>
                <a:ea typeface="新細明體" pitchFamily="18" charset="-120"/>
              </a:defRPr>
            </a:lvl4pPr>
            <a:lvl5pPr marL="2057400" indent="-228600" eaLnBrk="0" hangingPunct="0">
              <a:defRPr kumimoji="1">
                <a:solidFill>
                  <a:schemeClr val="tx1"/>
                </a:solidFill>
                <a:latin typeface="Candar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ndar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ndar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ndar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ndara" pitchFamily="34" charset="0"/>
                <a:ea typeface="新細明體" pitchFamily="18" charset="-120"/>
              </a:defRPr>
            </a:lvl9pPr>
          </a:lstStyle>
          <a:p>
            <a:pPr eaLnBrk="1" hangingPunct="1"/>
            <a:fld id="{46A2B2B6-5316-4B24-8E53-D87DD69ED6E9}" type="slidenum">
              <a:rPr kumimoji="0" lang="zh-TW" altLang="en-US" smtClean="0"/>
              <a:pPr eaLnBrk="1" hangingPunct="1"/>
              <a:t>9</a:t>
            </a:fld>
            <a:endParaRPr kumimoji="0" lang="zh-TW" altLang="en-US" smtClean="0"/>
          </a:p>
        </p:txBody>
      </p:sp>
      <p:sp>
        <p:nvSpPr>
          <p:cNvPr id="6" name="內容版面配置區 2"/>
          <p:cNvSpPr txBox="1">
            <a:spLocks/>
          </p:cNvSpPr>
          <p:nvPr/>
        </p:nvSpPr>
        <p:spPr bwMode="auto">
          <a:xfrm>
            <a:off x="539750" y="674687"/>
            <a:ext cx="806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fontAlgn="base">
              <a:spcBef>
                <a:spcPct val="20000"/>
              </a:spcBef>
              <a:spcAft>
                <a:spcPct val="0"/>
              </a:spcAft>
              <a:buClr>
                <a:schemeClr val="accent1"/>
              </a:buClr>
              <a:buSzPct val="100000"/>
              <a:buFont typeface="Wingdings" pitchFamily="2" charset="2"/>
              <a:buChar char="l"/>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Wingdings" pitchFamily="2" charset="2"/>
              <a:buChar char="Ø"/>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365125" indent="-365125" algn="just">
              <a:lnSpc>
                <a:spcPct val="90000"/>
              </a:lnSpc>
              <a:buFont typeface="Wingdings" pitchFamily="2" charset="2"/>
              <a:buChar char="n"/>
              <a:defRPr/>
            </a:pPr>
            <a:r>
              <a:rPr kumimoji="0" lang="zh-TW" altLang="en-US" sz="2800" b="1" dirty="0" smtClean="0">
                <a:solidFill>
                  <a:srgbClr val="0000FF"/>
                </a:solidFill>
                <a:effectLst>
                  <a:outerShdw blurRad="38100" dist="38100" dir="2700000" algn="tl">
                    <a:srgbClr val="C0C0C0"/>
                  </a:outerShdw>
                </a:effectLst>
                <a:latin typeface="微軟正黑體" pitchFamily="34" charset="-120"/>
              </a:rPr>
              <a:t>國內發展現況：社企型公司</a:t>
            </a:r>
            <a:endParaRPr lang="zh-TW" altLang="en-US" b="1" dirty="0">
              <a:solidFill>
                <a:srgbClr val="0000FF"/>
              </a:solidFill>
              <a:effectLst>
                <a:outerShdw blurRad="38100" dist="38100" dir="2700000" algn="tl">
                  <a:srgbClr val="C0C0C0"/>
                </a:outerShdw>
              </a:effectLst>
              <a:latin typeface="+mn-ea"/>
              <a:cs typeface="Times New Roman" pitchFamily="18" charset="0"/>
            </a:endParaRPr>
          </a:p>
        </p:txBody>
      </p:sp>
      <p:sp>
        <p:nvSpPr>
          <p:cNvPr id="7" name="圓角矩形 6"/>
          <p:cNvSpPr/>
          <p:nvPr/>
        </p:nvSpPr>
        <p:spPr>
          <a:xfrm>
            <a:off x="1116013" y="5154118"/>
            <a:ext cx="6911975" cy="1274763"/>
          </a:xfrm>
          <a:prstGeom prst="round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p>
        </p:txBody>
      </p:sp>
      <p:sp>
        <p:nvSpPr>
          <p:cNvPr id="8" name="直線圖說文字 2 7"/>
          <p:cNvSpPr/>
          <p:nvPr/>
        </p:nvSpPr>
        <p:spPr>
          <a:xfrm>
            <a:off x="5722938" y="1336181"/>
            <a:ext cx="2376487" cy="233362"/>
          </a:xfrm>
          <a:prstGeom prst="borderCallout2">
            <a:avLst>
              <a:gd name="adj1" fmla="val 18750"/>
              <a:gd name="adj2" fmla="val -552"/>
              <a:gd name="adj3" fmla="val 18750"/>
              <a:gd name="adj4" fmla="val -14153"/>
              <a:gd name="adj5" fmla="val 91672"/>
              <a:gd name="adj6" fmla="val -3315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fontAlgn="base">
              <a:spcBef>
                <a:spcPct val="0"/>
              </a:spcBef>
              <a:spcAft>
                <a:spcPct val="0"/>
              </a:spcAft>
              <a:defRPr kumimoji="1">
                <a:solidFill>
                  <a:schemeClr val="tx1"/>
                </a:solidFill>
                <a:latin typeface="Calibri" pitchFamily="34" charset="0"/>
                <a:ea typeface="新細明體" pitchFamily="18" charset="-120"/>
              </a:defRPr>
            </a:lvl6pPr>
            <a:lvl7pPr marL="2971800" indent="-228600" fontAlgn="base">
              <a:spcBef>
                <a:spcPct val="0"/>
              </a:spcBef>
              <a:spcAft>
                <a:spcPct val="0"/>
              </a:spcAft>
              <a:defRPr kumimoji="1">
                <a:solidFill>
                  <a:schemeClr val="tx1"/>
                </a:solidFill>
                <a:latin typeface="Calibri" pitchFamily="34" charset="0"/>
                <a:ea typeface="新細明體" pitchFamily="18" charset="-120"/>
              </a:defRPr>
            </a:lvl7pPr>
            <a:lvl8pPr marL="3429000" indent="-228600" fontAlgn="base">
              <a:spcBef>
                <a:spcPct val="0"/>
              </a:spcBef>
              <a:spcAft>
                <a:spcPct val="0"/>
              </a:spcAft>
              <a:defRPr kumimoji="1">
                <a:solidFill>
                  <a:schemeClr val="tx1"/>
                </a:solidFill>
                <a:latin typeface="Calibri" pitchFamily="34" charset="0"/>
                <a:ea typeface="新細明體" pitchFamily="18" charset="-120"/>
              </a:defRPr>
            </a:lvl8pPr>
            <a:lvl9pPr marL="3886200" indent="-228600" fontAlgn="base">
              <a:spcBef>
                <a:spcPct val="0"/>
              </a:spcBef>
              <a:spcAft>
                <a:spcPct val="0"/>
              </a:spcAft>
              <a:defRPr kumimoji="1">
                <a:solidFill>
                  <a:schemeClr val="tx1"/>
                </a:solidFill>
                <a:latin typeface="Calibri" pitchFamily="34" charset="0"/>
                <a:ea typeface="新細明體" pitchFamily="18" charset="-120"/>
              </a:defRPr>
            </a:lvl9pPr>
          </a:lstStyle>
          <a:p>
            <a:pPr algn="ctr">
              <a:defRPr/>
            </a:pPr>
            <a:r>
              <a:rPr kumimoji="0" lang="zh-TW" altLang="en-US" sz="1400" b="1" dirty="0">
                <a:latin typeface="Times New Roman" pitchFamily="18" charset="0"/>
                <a:ea typeface="微軟正黑體" pitchFamily="34" charset="-120"/>
                <a:cs typeface="Times New Roman" pitchFamily="18" charset="0"/>
              </a:rPr>
              <a:t>稻禾餐飲國際</a:t>
            </a:r>
            <a:r>
              <a:rPr kumimoji="0" lang="zh-TW" altLang="en-US" sz="1400" b="1" dirty="0" smtClean="0">
                <a:latin typeface="Times New Roman" pitchFamily="18" charset="0"/>
                <a:ea typeface="微軟正黑體" pitchFamily="34" charset="-120"/>
                <a:cs typeface="Times New Roman" pitchFamily="18" charset="0"/>
              </a:rPr>
              <a:t>股份有限公司</a:t>
            </a:r>
            <a:endParaRPr kumimoji="0" lang="zh-TW" altLang="en-US" sz="1400" b="1" dirty="0">
              <a:latin typeface="Times New Roman" pitchFamily="18" charset="0"/>
              <a:ea typeface="微軟正黑體" pitchFamily="34" charset="-120"/>
              <a:cs typeface="Times New Roman" pitchFamily="18" charset="0"/>
            </a:endParaRPr>
          </a:p>
        </p:txBody>
      </p:sp>
      <p:grpSp>
        <p:nvGrpSpPr>
          <p:cNvPr id="16391" name="群組 66"/>
          <p:cNvGrpSpPr>
            <a:grpSpLocks/>
          </p:cNvGrpSpPr>
          <p:nvPr/>
        </p:nvGrpSpPr>
        <p:grpSpPr bwMode="auto">
          <a:xfrm>
            <a:off x="2863850" y="1379043"/>
            <a:ext cx="3590925" cy="3589338"/>
            <a:chOff x="1809051" y="810066"/>
            <a:chExt cx="5522912" cy="5522913"/>
          </a:xfrm>
        </p:grpSpPr>
        <p:sp>
          <p:nvSpPr>
            <p:cNvPr id="10" name="淚滴形 9"/>
            <p:cNvSpPr/>
            <p:nvPr/>
          </p:nvSpPr>
          <p:spPr>
            <a:xfrm rot="8100000">
              <a:off x="4113927" y="810066"/>
              <a:ext cx="913161" cy="916008"/>
            </a:xfrm>
            <a:prstGeom prst="teardrop">
              <a:avLst/>
            </a:prstGeom>
            <a:solidFill>
              <a:srgbClr val="01AAFF"/>
            </a:solidFill>
            <a:ln>
              <a:solidFill>
                <a:srgbClr val="0075B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b="1">
                <a:latin typeface="Times New Roman" pitchFamily="18" charset="0"/>
                <a:cs typeface="Times New Roman" pitchFamily="18" charset="0"/>
              </a:endParaRPr>
            </a:p>
          </p:txBody>
        </p:sp>
        <p:sp>
          <p:nvSpPr>
            <p:cNvPr id="11" name="淚滴形 10"/>
            <p:cNvSpPr/>
            <p:nvPr/>
          </p:nvSpPr>
          <p:spPr>
            <a:xfrm rot="9881533">
              <a:off x="5268807" y="1120288"/>
              <a:ext cx="913161" cy="913564"/>
            </a:xfrm>
            <a:prstGeom prst="teardrop">
              <a:avLst/>
            </a:prstGeom>
            <a:solidFill>
              <a:srgbClr val="01AAFF"/>
            </a:solidFill>
            <a:ln>
              <a:solidFill>
                <a:srgbClr val="0075B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b="1">
                <a:latin typeface="Times New Roman" pitchFamily="18" charset="0"/>
                <a:cs typeface="Times New Roman" pitchFamily="18" charset="0"/>
              </a:endParaRPr>
            </a:p>
          </p:txBody>
        </p:sp>
        <p:sp>
          <p:nvSpPr>
            <p:cNvPr id="12" name="淚滴形 11"/>
            <p:cNvSpPr/>
            <p:nvPr/>
          </p:nvSpPr>
          <p:spPr>
            <a:xfrm rot="11720710">
              <a:off x="6103836" y="1965457"/>
              <a:ext cx="915601" cy="913564"/>
            </a:xfrm>
            <a:prstGeom prst="teardrop">
              <a:avLst/>
            </a:prstGeom>
            <a:solidFill>
              <a:srgbClr val="01AAFF"/>
            </a:solidFill>
            <a:ln>
              <a:solidFill>
                <a:srgbClr val="0075B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b="1">
                <a:latin typeface="Times New Roman" pitchFamily="18" charset="0"/>
                <a:cs typeface="Times New Roman" pitchFamily="18" charset="0"/>
              </a:endParaRPr>
            </a:p>
          </p:txBody>
        </p:sp>
        <p:sp>
          <p:nvSpPr>
            <p:cNvPr id="13" name="淚滴形 12"/>
            <p:cNvSpPr/>
            <p:nvPr/>
          </p:nvSpPr>
          <p:spPr>
            <a:xfrm rot="13500000">
              <a:off x="6416159" y="3113722"/>
              <a:ext cx="916006" cy="915601"/>
            </a:xfrm>
            <a:prstGeom prst="teardrop">
              <a:avLst/>
            </a:prstGeom>
            <a:solidFill>
              <a:srgbClr val="01AAFF"/>
            </a:solidFill>
            <a:ln>
              <a:solidFill>
                <a:srgbClr val="0075B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b="1">
                <a:latin typeface="Times New Roman" pitchFamily="18" charset="0"/>
                <a:cs typeface="Times New Roman" pitchFamily="18" charset="0"/>
              </a:endParaRPr>
            </a:p>
          </p:txBody>
        </p:sp>
        <p:sp>
          <p:nvSpPr>
            <p:cNvPr id="14" name="淚滴形 13"/>
            <p:cNvSpPr/>
            <p:nvPr/>
          </p:nvSpPr>
          <p:spPr>
            <a:xfrm rot="15297466">
              <a:off x="6099971" y="4255679"/>
              <a:ext cx="913564" cy="915601"/>
            </a:xfrm>
            <a:prstGeom prst="teardrop">
              <a:avLst/>
            </a:prstGeom>
            <a:solidFill>
              <a:srgbClr val="01AAFF"/>
            </a:solidFill>
            <a:ln>
              <a:solidFill>
                <a:srgbClr val="0075B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b="1">
                <a:latin typeface="Times New Roman" pitchFamily="18" charset="0"/>
                <a:cs typeface="Times New Roman" pitchFamily="18" charset="0"/>
              </a:endParaRPr>
            </a:p>
          </p:txBody>
        </p:sp>
        <p:sp>
          <p:nvSpPr>
            <p:cNvPr id="15" name="淚滴形 14"/>
            <p:cNvSpPr/>
            <p:nvPr/>
          </p:nvSpPr>
          <p:spPr>
            <a:xfrm rot="18900000">
              <a:off x="4113927" y="5416971"/>
              <a:ext cx="913161" cy="916008"/>
            </a:xfrm>
            <a:prstGeom prst="teardrop">
              <a:avLst/>
            </a:prstGeom>
            <a:solidFill>
              <a:srgbClr val="01AAFF"/>
            </a:solidFill>
            <a:ln>
              <a:solidFill>
                <a:srgbClr val="0075B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b="1">
                <a:latin typeface="Times New Roman" pitchFamily="18" charset="0"/>
                <a:cs typeface="Times New Roman" pitchFamily="18" charset="0"/>
              </a:endParaRPr>
            </a:p>
          </p:txBody>
        </p:sp>
        <p:sp>
          <p:nvSpPr>
            <p:cNvPr id="16" name="淚滴形 15"/>
            <p:cNvSpPr/>
            <p:nvPr/>
          </p:nvSpPr>
          <p:spPr>
            <a:xfrm rot="17110033">
              <a:off x="5267385" y="5113058"/>
              <a:ext cx="916006" cy="913161"/>
            </a:xfrm>
            <a:prstGeom prst="teardrop">
              <a:avLst/>
            </a:prstGeom>
            <a:solidFill>
              <a:srgbClr val="01AAFF"/>
            </a:solidFill>
            <a:ln>
              <a:solidFill>
                <a:srgbClr val="0075B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b="1">
                <a:latin typeface="Times New Roman" pitchFamily="18" charset="0"/>
                <a:cs typeface="Times New Roman" pitchFamily="18" charset="0"/>
              </a:endParaRPr>
            </a:p>
          </p:txBody>
        </p:sp>
        <p:sp>
          <p:nvSpPr>
            <p:cNvPr id="17" name="淚滴形 16"/>
            <p:cNvSpPr/>
            <p:nvPr/>
          </p:nvSpPr>
          <p:spPr>
            <a:xfrm rot="6300000">
              <a:off x="2964949" y="1119270"/>
              <a:ext cx="913564" cy="915601"/>
            </a:xfrm>
            <a:prstGeom prst="teardrop">
              <a:avLst/>
            </a:prstGeom>
            <a:solidFill>
              <a:srgbClr val="25FF88"/>
            </a:solidFill>
            <a:ln>
              <a:solidFill>
                <a:srgbClr val="007A3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b="1">
                <a:latin typeface="Times New Roman" pitchFamily="18" charset="0"/>
                <a:cs typeface="Times New Roman" pitchFamily="18" charset="0"/>
              </a:endParaRPr>
            </a:p>
          </p:txBody>
        </p:sp>
        <p:sp>
          <p:nvSpPr>
            <p:cNvPr id="18" name="淚滴形 17"/>
            <p:cNvSpPr/>
            <p:nvPr/>
          </p:nvSpPr>
          <p:spPr>
            <a:xfrm rot="2700000">
              <a:off x="1808850" y="3113720"/>
              <a:ext cx="916006" cy="915603"/>
            </a:xfrm>
            <a:prstGeom prst="teardrop">
              <a:avLst/>
            </a:prstGeom>
            <a:solidFill>
              <a:srgbClr val="25FF88"/>
            </a:solidFill>
            <a:ln>
              <a:solidFill>
                <a:srgbClr val="007A3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b="1">
                <a:latin typeface="Times New Roman" pitchFamily="18" charset="0"/>
                <a:cs typeface="Times New Roman" pitchFamily="18" charset="0"/>
              </a:endParaRPr>
            </a:p>
          </p:txBody>
        </p:sp>
        <p:sp>
          <p:nvSpPr>
            <p:cNvPr id="19" name="淚滴形 18"/>
            <p:cNvSpPr/>
            <p:nvPr/>
          </p:nvSpPr>
          <p:spPr>
            <a:xfrm rot="900000">
              <a:off x="2126460" y="4259138"/>
              <a:ext cx="915603" cy="916008"/>
            </a:xfrm>
            <a:prstGeom prst="teardrop">
              <a:avLst/>
            </a:prstGeom>
            <a:solidFill>
              <a:srgbClr val="FF7171"/>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b="1">
                <a:latin typeface="Times New Roman" pitchFamily="18" charset="0"/>
                <a:cs typeface="Times New Roman" pitchFamily="18" charset="0"/>
              </a:endParaRPr>
            </a:p>
          </p:txBody>
        </p:sp>
        <p:sp>
          <p:nvSpPr>
            <p:cNvPr id="20" name="淚滴形 19"/>
            <p:cNvSpPr/>
            <p:nvPr/>
          </p:nvSpPr>
          <p:spPr>
            <a:xfrm rot="4500000">
              <a:off x="2120154" y="1966879"/>
              <a:ext cx="916006" cy="913161"/>
            </a:xfrm>
            <a:prstGeom prst="teardrop">
              <a:avLst/>
            </a:prstGeom>
            <a:solidFill>
              <a:srgbClr val="25FF88"/>
            </a:solidFill>
            <a:ln>
              <a:solidFill>
                <a:srgbClr val="007A3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b="1">
                <a:latin typeface="Times New Roman" pitchFamily="18" charset="0"/>
                <a:cs typeface="Times New Roman" pitchFamily="18" charset="0"/>
              </a:endParaRPr>
            </a:p>
          </p:txBody>
        </p:sp>
        <p:sp>
          <p:nvSpPr>
            <p:cNvPr id="21" name="淚滴形 20"/>
            <p:cNvSpPr/>
            <p:nvPr/>
          </p:nvSpPr>
          <p:spPr>
            <a:xfrm rot="20709067">
              <a:off x="2963931" y="5106751"/>
              <a:ext cx="915601" cy="913564"/>
            </a:xfrm>
            <a:prstGeom prst="teardrop">
              <a:avLst/>
            </a:prstGeom>
            <a:solidFill>
              <a:srgbClr val="FF7171"/>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b="1">
                <a:latin typeface="Times New Roman" pitchFamily="18" charset="0"/>
                <a:cs typeface="Times New Roman" pitchFamily="18" charset="0"/>
              </a:endParaRPr>
            </a:p>
          </p:txBody>
        </p:sp>
        <p:sp>
          <p:nvSpPr>
            <p:cNvPr id="22" name="圓形圖 21"/>
            <p:cNvSpPr/>
            <p:nvPr/>
          </p:nvSpPr>
          <p:spPr>
            <a:xfrm rot="13500000">
              <a:off x="2944898" y="1942973"/>
              <a:ext cx="3258543" cy="3259543"/>
            </a:xfrm>
            <a:prstGeom prst="pie">
              <a:avLst>
                <a:gd name="adj1" fmla="val 2012467"/>
                <a:gd name="adj2" fmla="val 14127984"/>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b="1">
                <a:solidFill>
                  <a:schemeClr val="tx1"/>
                </a:solidFill>
                <a:latin typeface="Times New Roman" pitchFamily="18" charset="0"/>
                <a:cs typeface="Times New Roman" pitchFamily="18" charset="0"/>
              </a:endParaRPr>
            </a:p>
          </p:txBody>
        </p:sp>
        <p:sp>
          <p:nvSpPr>
            <p:cNvPr id="23" name="圓形圖 22"/>
            <p:cNvSpPr/>
            <p:nvPr/>
          </p:nvSpPr>
          <p:spPr>
            <a:xfrm rot="2700000">
              <a:off x="2943678" y="1944192"/>
              <a:ext cx="3258543" cy="3257102"/>
            </a:xfrm>
            <a:prstGeom prst="pie">
              <a:avLst>
                <a:gd name="adj1" fmla="val 3737067"/>
                <a:gd name="adj2" fmla="val 12386887"/>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b="1">
                <a:solidFill>
                  <a:schemeClr val="tx1"/>
                </a:solidFill>
                <a:latin typeface="Times New Roman" pitchFamily="18" charset="0"/>
                <a:cs typeface="Times New Roman" pitchFamily="18" charset="0"/>
              </a:endParaRPr>
            </a:p>
          </p:txBody>
        </p:sp>
        <p:sp>
          <p:nvSpPr>
            <p:cNvPr id="24" name="橢圓 23"/>
            <p:cNvSpPr/>
            <p:nvPr/>
          </p:nvSpPr>
          <p:spPr>
            <a:xfrm rot="2700000">
              <a:off x="3907319" y="2909847"/>
              <a:ext cx="1326378" cy="13233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b="1">
                <a:latin typeface="Times New Roman" pitchFamily="18" charset="0"/>
                <a:cs typeface="Times New Roman" pitchFamily="18" charset="0"/>
              </a:endParaRPr>
            </a:p>
          </p:txBody>
        </p:sp>
        <p:sp>
          <p:nvSpPr>
            <p:cNvPr id="25" name="橢圓 24"/>
            <p:cNvSpPr>
              <a:spLocks noChangeArrowheads="1"/>
            </p:cNvSpPr>
            <p:nvPr/>
          </p:nvSpPr>
          <p:spPr bwMode="auto">
            <a:xfrm rot="2700000">
              <a:off x="4011131" y="3011175"/>
              <a:ext cx="1123635" cy="1123139"/>
            </a:xfrm>
            <a:prstGeom prst="ellipse">
              <a:avLst/>
            </a:prstGeom>
            <a:gradFill rotWithShape="1">
              <a:gsLst>
                <a:gs pos="0">
                  <a:srgbClr val="7B57A8"/>
                </a:gs>
                <a:gs pos="20000">
                  <a:srgbClr val="7B58A6"/>
                </a:gs>
                <a:gs pos="100000">
                  <a:srgbClr val="B3A2C7"/>
                </a:gs>
              </a:gsLst>
              <a:lin ang="5400000"/>
            </a:gradFill>
            <a:ln w="9525">
              <a:solidFill>
                <a:srgbClr val="7D60A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kumimoji="0" lang="zh-TW" altLang="en-US" sz="1600" b="1">
                <a:solidFill>
                  <a:schemeClr val="lt1"/>
                </a:solidFill>
                <a:latin typeface="Times New Roman" pitchFamily="18" charset="0"/>
                <a:ea typeface="微軟正黑體" pitchFamily="34" charset="-120"/>
                <a:cs typeface="Times New Roman" pitchFamily="18" charset="0"/>
              </a:endParaRPr>
            </a:p>
          </p:txBody>
        </p:sp>
        <p:sp>
          <p:nvSpPr>
            <p:cNvPr id="26" name="橢圓 25"/>
            <p:cNvSpPr>
              <a:spLocks noChangeArrowheads="1"/>
            </p:cNvSpPr>
            <p:nvPr/>
          </p:nvSpPr>
          <p:spPr bwMode="auto">
            <a:xfrm rot="2700000">
              <a:off x="3305569" y="3941776"/>
              <a:ext cx="845169" cy="844796"/>
            </a:xfrm>
            <a:prstGeom prst="ellipse">
              <a:avLst/>
            </a:prstGeom>
            <a:solidFill>
              <a:srgbClr val="D99694"/>
            </a:solidFill>
            <a:ln w="38100">
              <a:solidFill>
                <a:schemeClr val="bg1"/>
              </a:solidFill>
              <a:round/>
              <a:headEnd/>
              <a:tailEnd/>
            </a:ln>
            <a:effectLst>
              <a:outerShdw blurRad="40000" dist="20000" dir="5400000" rotWithShape="0">
                <a:srgbClr val="808080">
                  <a:alpha val="37999"/>
                </a:srgbClr>
              </a:outerShdw>
            </a:effectLst>
          </p:spPr>
          <p:txBody>
            <a:bodyPr anchor="ctr"/>
            <a:lstStyle/>
            <a:p>
              <a:pPr algn="ctr" fontAlgn="auto">
                <a:spcBef>
                  <a:spcPts val="0"/>
                </a:spcBef>
                <a:spcAft>
                  <a:spcPts val="0"/>
                </a:spcAft>
                <a:defRPr/>
              </a:pPr>
              <a:endParaRPr kumimoji="0" lang="zh-TW" altLang="en-US" sz="1600" b="1">
                <a:solidFill>
                  <a:schemeClr val="lt1"/>
                </a:solidFill>
                <a:latin typeface="Times New Roman" pitchFamily="18" charset="0"/>
                <a:ea typeface="微軟正黑體" pitchFamily="34" charset="-120"/>
                <a:cs typeface="Times New Roman" pitchFamily="18" charset="0"/>
              </a:endParaRPr>
            </a:p>
          </p:txBody>
        </p:sp>
        <p:sp>
          <p:nvSpPr>
            <p:cNvPr id="27" name="橢圓 26"/>
            <p:cNvSpPr>
              <a:spLocks noChangeArrowheads="1"/>
            </p:cNvSpPr>
            <p:nvPr/>
          </p:nvSpPr>
          <p:spPr bwMode="auto">
            <a:xfrm rot="2700000">
              <a:off x="5312573" y="3167441"/>
              <a:ext cx="825628" cy="825263"/>
            </a:xfrm>
            <a:prstGeom prst="ellipse">
              <a:avLst/>
            </a:prstGeom>
            <a:solidFill>
              <a:srgbClr val="01AAFF"/>
            </a:solidFill>
            <a:ln w="38100">
              <a:solidFill>
                <a:schemeClr val="bg1"/>
              </a:solidFill>
              <a:round/>
              <a:headEnd/>
              <a:tailEnd/>
            </a:ln>
            <a:effectLst>
              <a:outerShdw blurRad="40000" dist="20000" dir="5400000" rotWithShape="0">
                <a:srgbClr val="808080">
                  <a:alpha val="37999"/>
                </a:srgbClr>
              </a:outerShdw>
            </a:effectLst>
          </p:spPr>
          <p:txBody>
            <a:bodyPr anchor="ctr"/>
            <a:lstStyle/>
            <a:p>
              <a:pPr algn="ctr" fontAlgn="auto">
                <a:spcBef>
                  <a:spcPts val="0"/>
                </a:spcBef>
                <a:spcAft>
                  <a:spcPts val="0"/>
                </a:spcAft>
                <a:defRPr/>
              </a:pPr>
              <a:endParaRPr kumimoji="0" lang="zh-TW" altLang="en-US" sz="1600" b="1" dirty="0">
                <a:solidFill>
                  <a:schemeClr val="lt1"/>
                </a:solidFill>
                <a:latin typeface="Times New Roman" pitchFamily="18" charset="0"/>
                <a:ea typeface="微軟正黑體" pitchFamily="34" charset="-120"/>
                <a:cs typeface="Times New Roman" pitchFamily="18" charset="0"/>
              </a:endParaRPr>
            </a:p>
          </p:txBody>
        </p:sp>
        <p:sp>
          <p:nvSpPr>
            <p:cNvPr id="28" name="橢圓 27"/>
            <p:cNvSpPr>
              <a:spLocks noChangeArrowheads="1"/>
            </p:cNvSpPr>
            <p:nvPr/>
          </p:nvSpPr>
          <p:spPr bwMode="auto">
            <a:xfrm rot="2700000">
              <a:off x="3144423" y="2595857"/>
              <a:ext cx="845169" cy="844796"/>
            </a:xfrm>
            <a:prstGeom prst="ellipse">
              <a:avLst/>
            </a:prstGeom>
            <a:solidFill>
              <a:srgbClr val="25FF88"/>
            </a:solidFill>
            <a:ln w="38100">
              <a:solidFill>
                <a:schemeClr val="bg1"/>
              </a:solidFill>
              <a:round/>
              <a:headEnd/>
              <a:tailEnd/>
            </a:ln>
            <a:effectLst>
              <a:outerShdw blurRad="40000" dist="20000" dir="5400000" rotWithShape="0">
                <a:srgbClr val="808080">
                  <a:alpha val="37999"/>
                </a:srgbClr>
              </a:outerShdw>
            </a:effectLst>
          </p:spPr>
          <p:txBody>
            <a:bodyPr anchor="ctr"/>
            <a:lstStyle/>
            <a:p>
              <a:pPr algn="ctr" fontAlgn="auto">
                <a:spcBef>
                  <a:spcPts val="0"/>
                </a:spcBef>
                <a:spcAft>
                  <a:spcPts val="0"/>
                </a:spcAft>
                <a:defRPr/>
              </a:pPr>
              <a:endParaRPr kumimoji="0" lang="zh-TW" altLang="en-US" sz="1600" b="1">
                <a:solidFill>
                  <a:schemeClr val="lt1"/>
                </a:solidFill>
                <a:latin typeface="Times New Roman" pitchFamily="18" charset="0"/>
                <a:ea typeface="微軟正黑體" pitchFamily="34" charset="-120"/>
                <a:cs typeface="Times New Roman" pitchFamily="18" charset="0"/>
              </a:endParaRPr>
            </a:p>
          </p:txBody>
        </p:sp>
        <p:sp>
          <p:nvSpPr>
            <p:cNvPr id="29" name="橢圓 28"/>
            <p:cNvSpPr/>
            <p:nvPr/>
          </p:nvSpPr>
          <p:spPr>
            <a:xfrm rot="2700000">
              <a:off x="2167789" y="2026701"/>
              <a:ext cx="810972" cy="8008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b="1">
                <a:latin typeface="Times New Roman" pitchFamily="18" charset="0"/>
                <a:cs typeface="Times New Roman" pitchFamily="18" charset="0"/>
              </a:endParaRPr>
            </a:p>
          </p:txBody>
        </p:sp>
        <p:sp>
          <p:nvSpPr>
            <p:cNvPr id="30" name="橢圓 29"/>
            <p:cNvSpPr/>
            <p:nvPr/>
          </p:nvSpPr>
          <p:spPr>
            <a:xfrm rot="2700000">
              <a:off x="1857706" y="3164993"/>
              <a:ext cx="808528" cy="803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b="1">
                <a:latin typeface="Times New Roman" pitchFamily="18" charset="0"/>
                <a:cs typeface="Times New Roman" pitchFamily="18" charset="0"/>
              </a:endParaRPr>
            </a:p>
          </p:txBody>
        </p:sp>
        <p:sp>
          <p:nvSpPr>
            <p:cNvPr id="31" name="橢圓 30"/>
            <p:cNvSpPr/>
            <p:nvPr/>
          </p:nvSpPr>
          <p:spPr>
            <a:xfrm rot="2700000">
              <a:off x="2177555" y="4317940"/>
              <a:ext cx="808528" cy="803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b="1">
                <a:latin typeface="Times New Roman" pitchFamily="18" charset="0"/>
                <a:cs typeface="Times New Roman" pitchFamily="18" charset="0"/>
              </a:endParaRPr>
            </a:p>
          </p:txBody>
        </p:sp>
        <p:sp>
          <p:nvSpPr>
            <p:cNvPr id="32" name="橢圓 31"/>
            <p:cNvSpPr/>
            <p:nvPr/>
          </p:nvSpPr>
          <p:spPr>
            <a:xfrm rot="2700000">
              <a:off x="3017466" y="1183975"/>
              <a:ext cx="808530" cy="803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b="1">
                <a:latin typeface="Times New Roman" pitchFamily="18" charset="0"/>
                <a:cs typeface="Times New Roman" pitchFamily="18" charset="0"/>
              </a:endParaRPr>
            </a:p>
          </p:txBody>
        </p:sp>
        <p:sp>
          <p:nvSpPr>
            <p:cNvPr id="33" name="橢圓 32"/>
            <p:cNvSpPr/>
            <p:nvPr/>
          </p:nvSpPr>
          <p:spPr>
            <a:xfrm rot="2700000">
              <a:off x="4172347" y="861541"/>
              <a:ext cx="808530" cy="803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b="1">
                <a:latin typeface="Times New Roman" pitchFamily="18" charset="0"/>
                <a:cs typeface="Times New Roman" pitchFamily="18" charset="0"/>
              </a:endParaRPr>
            </a:p>
          </p:txBody>
        </p:sp>
        <p:sp>
          <p:nvSpPr>
            <p:cNvPr id="34" name="橢圓 33"/>
            <p:cNvSpPr/>
            <p:nvPr/>
          </p:nvSpPr>
          <p:spPr>
            <a:xfrm rot="2700000">
              <a:off x="5316239" y="1175425"/>
              <a:ext cx="810972" cy="803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b="1">
                <a:latin typeface="Times New Roman" pitchFamily="18" charset="0"/>
                <a:cs typeface="Times New Roman" pitchFamily="18" charset="0"/>
              </a:endParaRPr>
            </a:p>
          </p:txBody>
        </p:sp>
        <p:sp>
          <p:nvSpPr>
            <p:cNvPr id="35" name="橢圓 34"/>
            <p:cNvSpPr/>
            <p:nvPr/>
          </p:nvSpPr>
          <p:spPr>
            <a:xfrm rot="2700000">
              <a:off x="6159813" y="2019373"/>
              <a:ext cx="810972" cy="8008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b="1">
                <a:latin typeface="Times New Roman" pitchFamily="18" charset="0"/>
                <a:cs typeface="Times New Roman" pitchFamily="18" charset="0"/>
              </a:endParaRPr>
            </a:p>
          </p:txBody>
        </p:sp>
        <p:sp>
          <p:nvSpPr>
            <p:cNvPr id="36" name="橢圓 35"/>
            <p:cNvSpPr/>
            <p:nvPr/>
          </p:nvSpPr>
          <p:spPr>
            <a:xfrm rot="2700000">
              <a:off x="6463793" y="3175985"/>
              <a:ext cx="810972" cy="803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b="1">
                <a:latin typeface="Times New Roman" pitchFamily="18" charset="0"/>
                <a:cs typeface="Times New Roman" pitchFamily="18" charset="0"/>
              </a:endParaRPr>
            </a:p>
          </p:txBody>
        </p:sp>
        <p:sp>
          <p:nvSpPr>
            <p:cNvPr id="37" name="橢圓 36"/>
            <p:cNvSpPr/>
            <p:nvPr/>
          </p:nvSpPr>
          <p:spPr>
            <a:xfrm rot="2700000">
              <a:off x="6148827" y="4316719"/>
              <a:ext cx="810972" cy="803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b="1">
                <a:latin typeface="Times New Roman" pitchFamily="18" charset="0"/>
                <a:cs typeface="Times New Roman" pitchFamily="18" charset="0"/>
              </a:endParaRPr>
            </a:p>
          </p:txBody>
        </p:sp>
        <p:sp>
          <p:nvSpPr>
            <p:cNvPr id="38" name="橢圓 37"/>
            <p:cNvSpPr/>
            <p:nvPr/>
          </p:nvSpPr>
          <p:spPr>
            <a:xfrm rot="2700000">
              <a:off x="3013805" y="5164331"/>
              <a:ext cx="810972" cy="803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b="1">
                <a:latin typeface="Times New Roman" pitchFamily="18" charset="0"/>
                <a:cs typeface="Times New Roman" pitchFamily="18" charset="0"/>
              </a:endParaRPr>
            </a:p>
          </p:txBody>
        </p:sp>
        <p:sp>
          <p:nvSpPr>
            <p:cNvPr id="39" name="橢圓 38"/>
            <p:cNvSpPr/>
            <p:nvPr/>
          </p:nvSpPr>
          <p:spPr>
            <a:xfrm rot="2700000">
              <a:off x="4167465" y="5480659"/>
              <a:ext cx="808528" cy="803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b="1">
                <a:latin typeface="Times New Roman" pitchFamily="18" charset="0"/>
                <a:cs typeface="Times New Roman" pitchFamily="18" charset="0"/>
              </a:endParaRPr>
            </a:p>
          </p:txBody>
        </p:sp>
        <p:sp>
          <p:nvSpPr>
            <p:cNvPr id="40" name="橢圓 39"/>
            <p:cNvSpPr/>
            <p:nvPr/>
          </p:nvSpPr>
          <p:spPr>
            <a:xfrm rot="2700000">
              <a:off x="5317459" y="5170438"/>
              <a:ext cx="808530" cy="803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b="1">
                <a:latin typeface="Times New Roman" pitchFamily="18" charset="0"/>
                <a:cs typeface="Times New Roman" pitchFamily="18" charset="0"/>
              </a:endParaRPr>
            </a:p>
          </p:txBody>
        </p:sp>
        <p:sp>
          <p:nvSpPr>
            <p:cNvPr id="16439" name="Rectangle 57"/>
            <p:cNvSpPr>
              <a:spLocks noChangeArrowheads="1"/>
            </p:cNvSpPr>
            <p:nvPr/>
          </p:nvSpPr>
          <p:spPr bwMode="auto">
            <a:xfrm>
              <a:off x="4283968" y="980728"/>
              <a:ext cx="57606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kumimoji="0" lang="zh-TW" altLang="en-US" sz="2000" b="1">
                  <a:latin typeface="Times New Roman" pitchFamily="18" charset="0"/>
                  <a:ea typeface="微軟正黑體" pitchFamily="34" charset="-120"/>
                  <a:cs typeface="Times New Roman" pitchFamily="18" charset="0"/>
                </a:rPr>
                <a:t>食</a:t>
              </a:r>
              <a:endParaRPr kumimoji="0" lang="en-US" altLang="ko-KR" sz="2000" b="1">
                <a:latin typeface="Times New Roman" pitchFamily="18" charset="0"/>
                <a:ea typeface="微軟正黑體" pitchFamily="34" charset="-120"/>
                <a:cs typeface="Times New Roman" pitchFamily="18" charset="0"/>
              </a:endParaRPr>
            </a:p>
          </p:txBody>
        </p:sp>
        <p:sp>
          <p:nvSpPr>
            <p:cNvPr id="16440" name="Rectangle 57"/>
            <p:cNvSpPr>
              <a:spLocks noChangeArrowheads="1"/>
            </p:cNvSpPr>
            <p:nvPr/>
          </p:nvSpPr>
          <p:spPr bwMode="auto">
            <a:xfrm>
              <a:off x="5425827" y="1271786"/>
              <a:ext cx="57606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kumimoji="0" lang="zh-TW" altLang="en-US" sz="2000" b="1">
                  <a:latin typeface="Times New Roman" pitchFamily="18" charset="0"/>
                  <a:ea typeface="微軟正黑體" pitchFamily="34" charset="-120"/>
                  <a:cs typeface="Times New Roman" pitchFamily="18" charset="0"/>
                </a:rPr>
                <a:t>衣</a:t>
              </a:r>
              <a:endParaRPr kumimoji="0" lang="en-US" altLang="ko-KR" sz="2000" b="1">
                <a:latin typeface="Times New Roman" pitchFamily="18" charset="0"/>
                <a:ea typeface="微軟正黑體" pitchFamily="34" charset="-120"/>
                <a:cs typeface="Times New Roman" pitchFamily="18" charset="0"/>
              </a:endParaRPr>
            </a:p>
          </p:txBody>
        </p:sp>
        <p:sp>
          <p:nvSpPr>
            <p:cNvPr id="16441" name="Rectangle 57"/>
            <p:cNvSpPr>
              <a:spLocks noChangeArrowheads="1"/>
            </p:cNvSpPr>
            <p:nvPr/>
          </p:nvSpPr>
          <p:spPr bwMode="auto">
            <a:xfrm>
              <a:off x="6262886" y="2127895"/>
              <a:ext cx="57606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kumimoji="0" lang="zh-TW" altLang="en-US" sz="2000" b="1">
                  <a:latin typeface="Times New Roman" pitchFamily="18" charset="0"/>
                  <a:ea typeface="微軟正黑體" pitchFamily="34" charset="-120"/>
                  <a:cs typeface="Times New Roman" pitchFamily="18" charset="0"/>
                </a:rPr>
                <a:t>住</a:t>
              </a:r>
              <a:endParaRPr kumimoji="0" lang="en-US" altLang="ko-KR" sz="2000" b="1">
                <a:latin typeface="Times New Roman" pitchFamily="18" charset="0"/>
                <a:ea typeface="微軟正黑體" pitchFamily="34" charset="-120"/>
                <a:cs typeface="Times New Roman" pitchFamily="18" charset="0"/>
              </a:endParaRPr>
            </a:p>
          </p:txBody>
        </p:sp>
        <p:sp>
          <p:nvSpPr>
            <p:cNvPr id="16442" name="Rectangle 57"/>
            <p:cNvSpPr>
              <a:spLocks noChangeArrowheads="1"/>
            </p:cNvSpPr>
            <p:nvPr/>
          </p:nvSpPr>
          <p:spPr bwMode="auto">
            <a:xfrm>
              <a:off x="6588224" y="3284984"/>
              <a:ext cx="57606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kumimoji="0" lang="zh-TW" altLang="en-US" sz="2000" b="1">
                  <a:latin typeface="Times New Roman" pitchFamily="18" charset="0"/>
                  <a:ea typeface="微軟正黑體" pitchFamily="34" charset="-120"/>
                  <a:cs typeface="Times New Roman" pitchFamily="18" charset="0"/>
                </a:rPr>
                <a:t>行</a:t>
              </a:r>
              <a:endParaRPr kumimoji="0" lang="en-US" altLang="ko-KR" sz="2000" b="1">
                <a:latin typeface="Times New Roman" pitchFamily="18" charset="0"/>
                <a:ea typeface="微軟正黑體" pitchFamily="34" charset="-120"/>
                <a:cs typeface="Times New Roman" pitchFamily="18" charset="0"/>
              </a:endParaRPr>
            </a:p>
          </p:txBody>
        </p:sp>
        <p:sp>
          <p:nvSpPr>
            <p:cNvPr id="16443" name="Rectangle 57"/>
            <p:cNvSpPr>
              <a:spLocks noChangeArrowheads="1"/>
            </p:cNvSpPr>
            <p:nvPr/>
          </p:nvSpPr>
          <p:spPr bwMode="auto">
            <a:xfrm>
              <a:off x="6267078" y="4423420"/>
              <a:ext cx="57606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kumimoji="0" lang="zh-TW" altLang="en-US" sz="2000" b="1">
                  <a:latin typeface="Times New Roman" pitchFamily="18" charset="0"/>
                  <a:ea typeface="微軟正黑體" pitchFamily="34" charset="-120"/>
                  <a:cs typeface="Times New Roman" pitchFamily="18" charset="0"/>
                </a:rPr>
                <a:t>文教</a:t>
              </a:r>
              <a:endParaRPr kumimoji="0" lang="en-US" altLang="ko-KR" sz="2000" b="1">
                <a:latin typeface="Times New Roman" pitchFamily="18" charset="0"/>
                <a:ea typeface="微軟正黑體" pitchFamily="34" charset="-120"/>
                <a:cs typeface="Times New Roman" pitchFamily="18" charset="0"/>
              </a:endParaRPr>
            </a:p>
          </p:txBody>
        </p:sp>
        <p:sp>
          <p:nvSpPr>
            <p:cNvPr id="16444" name="Rectangle 57"/>
            <p:cNvSpPr>
              <a:spLocks noChangeArrowheads="1"/>
            </p:cNvSpPr>
            <p:nvPr/>
          </p:nvSpPr>
          <p:spPr bwMode="auto">
            <a:xfrm>
              <a:off x="5439544" y="5280670"/>
              <a:ext cx="57606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kumimoji="0" lang="zh-TW" altLang="en-US" sz="2000" b="1">
                  <a:latin typeface="Times New Roman" pitchFamily="18" charset="0"/>
                  <a:ea typeface="微軟正黑體" pitchFamily="34" charset="-120"/>
                  <a:cs typeface="Times New Roman" pitchFamily="18" charset="0"/>
                </a:rPr>
                <a:t>資訊</a:t>
              </a:r>
              <a:endParaRPr kumimoji="0" lang="en-US" altLang="ko-KR" sz="2000" b="1">
                <a:latin typeface="Times New Roman" pitchFamily="18" charset="0"/>
                <a:ea typeface="微軟正黑體" pitchFamily="34" charset="-120"/>
                <a:cs typeface="Times New Roman" pitchFamily="18" charset="0"/>
              </a:endParaRPr>
            </a:p>
          </p:txBody>
        </p:sp>
        <p:sp>
          <p:nvSpPr>
            <p:cNvPr id="16445" name="Rectangle 57"/>
            <p:cNvSpPr>
              <a:spLocks noChangeArrowheads="1"/>
            </p:cNvSpPr>
            <p:nvPr/>
          </p:nvSpPr>
          <p:spPr bwMode="auto">
            <a:xfrm>
              <a:off x="4283968" y="5589240"/>
              <a:ext cx="57606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kumimoji="0" lang="zh-TW" altLang="en-US" sz="2000" b="1">
                  <a:latin typeface="Times New Roman" pitchFamily="18" charset="0"/>
                  <a:ea typeface="微軟正黑體" pitchFamily="34" charset="-120"/>
                  <a:cs typeface="Times New Roman" pitchFamily="18" charset="0"/>
                </a:rPr>
                <a:t>就業</a:t>
              </a:r>
              <a:endParaRPr kumimoji="0" lang="en-US" altLang="ko-KR" sz="2000" b="1">
                <a:latin typeface="Times New Roman" pitchFamily="18" charset="0"/>
                <a:ea typeface="微軟正黑體" pitchFamily="34" charset="-120"/>
                <a:cs typeface="Times New Roman" pitchFamily="18" charset="0"/>
              </a:endParaRPr>
            </a:p>
          </p:txBody>
        </p:sp>
        <p:sp>
          <p:nvSpPr>
            <p:cNvPr id="16446" name="Rectangle 57"/>
            <p:cNvSpPr>
              <a:spLocks noChangeArrowheads="1"/>
            </p:cNvSpPr>
            <p:nvPr/>
          </p:nvSpPr>
          <p:spPr bwMode="auto">
            <a:xfrm>
              <a:off x="1957586" y="3280420"/>
              <a:ext cx="57606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kumimoji="0" lang="zh-TW" altLang="en-US" b="1">
                  <a:latin typeface="Times New Roman" pitchFamily="18" charset="0"/>
                  <a:ea typeface="微軟正黑體" pitchFamily="34" charset="-120"/>
                  <a:cs typeface="Times New Roman" pitchFamily="18" charset="0"/>
                </a:rPr>
                <a:t>生態</a:t>
              </a:r>
              <a:endParaRPr kumimoji="0" lang="en-US" altLang="zh-TW" b="1">
                <a:latin typeface="Times New Roman" pitchFamily="18" charset="0"/>
                <a:ea typeface="微軟正黑體" pitchFamily="34" charset="-120"/>
                <a:cs typeface="Times New Roman" pitchFamily="18" charset="0"/>
              </a:endParaRPr>
            </a:p>
            <a:p>
              <a:pPr algn="ctr"/>
              <a:r>
                <a:rPr kumimoji="0" lang="zh-TW" altLang="en-US" b="1">
                  <a:latin typeface="Times New Roman" pitchFamily="18" charset="0"/>
                  <a:ea typeface="微軟正黑體" pitchFamily="34" charset="-120"/>
                  <a:cs typeface="Times New Roman" pitchFamily="18" charset="0"/>
                </a:rPr>
                <a:t>環保</a:t>
              </a:r>
              <a:endParaRPr kumimoji="0" lang="en-US" altLang="ko-KR" b="1">
                <a:latin typeface="Times New Roman" pitchFamily="18" charset="0"/>
                <a:ea typeface="微軟正黑體" pitchFamily="34" charset="-120"/>
                <a:cs typeface="Times New Roman" pitchFamily="18" charset="0"/>
              </a:endParaRPr>
            </a:p>
          </p:txBody>
        </p:sp>
        <p:sp>
          <p:nvSpPr>
            <p:cNvPr id="16447" name="Rectangle 57"/>
            <p:cNvSpPr>
              <a:spLocks noChangeArrowheads="1"/>
            </p:cNvSpPr>
            <p:nvPr/>
          </p:nvSpPr>
          <p:spPr bwMode="auto">
            <a:xfrm>
              <a:off x="2281436" y="2137420"/>
              <a:ext cx="57606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kumimoji="0" lang="zh-TW" altLang="en-US" b="1">
                  <a:latin typeface="Times New Roman" pitchFamily="18" charset="0"/>
                  <a:ea typeface="微軟正黑體" pitchFamily="34" charset="-120"/>
                  <a:cs typeface="Times New Roman" pitchFamily="18" charset="0"/>
                </a:rPr>
                <a:t>公平</a:t>
              </a:r>
              <a:endParaRPr kumimoji="0" lang="en-US" altLang="zh-TW" b="1">
                <a:latin typeface="Times New Roman" pitchFamily="18" charset="0"/>
                <a:ea typeface="微軟正黑體" pitchFamily="34" charset="-120"/>
                <a:cs typeface="Times New Roman" pitchFamily="18" charset="0"/>
              </a:endParaRPr>
            </a:p>
            <a:p>
              <a:pPr algn="ctr"/>
              <a:r>
                <a:rPr kumimoji="0" lang="zh-TW" altLang="en-US" b="1">
                  <a:latin typeface="Times New Roman" pitchFamily="18" charset="0"/>
                  <a:ea typeface="微軟正黑體" pitchFamily="34" charset="-120"/>
                  <a:cs typeface="Times New Roman" pitchFamily="18" charset="0"/>
                </a:rPr>
                <a:t>貿易</a:t>
              </a:r>
              <a:endParaRPr kumimoji="0" lang="en-US" altLang="ko-KR" b="1">
                <a:latin typeface="Times New Roman" pitchFamily="18" charset="0"/>
                <a:ea typeface="微軟正黑體" pitchFamily="34" charset="-120"/>
                <a:cs typeface="Times New Roman" pitchFamily="18" charset="0"/>
              </a:endParaRPr>
            </a:p>
          </p:txBody>
        </p:sp>
        <p:sp>
          <p:nvSpPr>
            <p:cNvPr id="16448" name="Rectangle 57"/>
            <p:cNvSpPr>
              <a:spLocks noChangeArrowheads="1"/>
            </p:cNvSpPr>
            <p:nvPr/>
          </p:nvSpPr>
          <p:spPr bwMode="auto">
            <a:xfrm>
              <a:off x="3119636" y="1299220"/>
              <a:ext cx="57606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kumimoji="0" lang="zh-TW" altLang="en-US" b="1">
                  <a:latin typeface="Times New Roman" pitchFamily="18" charset="0"/>
                  <a:ea typeface="微軟正黑體" pitchFamily="34" charset="-120"/>
                  <a:cs typeface="Times New Roman" pitchFamily="18" charset="0"/>
                </a:rPr>
                <a:t>諮詢</a:t>
              </a:r>
              <a:endParaRPr kumimoji="0" lang="en-US" altLang="zh-TW" b="1">
                <a:latin typeface="Times New Roman" pitchFamily="18" charset="0"/>
                <a:ea typeface="微軟正黑體" pitchFamily="34" charset="-120"/>
                <a:cs typeface="Times New Roman" pitchFamily="18" charset="0"/>
              </a:endParaRPr>
            </a:p>
            <a:p>
              <a:pPr algn="ctr"/>
              <a:r>
                <a:rPr kumimoji="0" lang="zh-TW" altLang="en-US" b="1">
                  <a:latin typeface="Times New Roman" pitchFamily="18" charset="0"/>
                  <a:ea typeface="微軟正黑體" pitchFamily="34" charset="-120"/>
                  <a:cs typeface="Times New Roman" pitchFamily="18" charset="0"/>
                </a:rPr>
                <a:t>媒合</a:t>
              </a:r>
              <a:endParaRPr kumimoji="0" lang="en-US" altLang="ko-KR" b="1">
                <a:latin typeface="Times New Roman" pitchFamily="18" charset="0"/>
                <a:ea typeface="微軟正黑體" pitchFamily="34" charset="-120"/>
                <a:cs typeface="Times New Roman" pitchFamily="18" charset="0"/>
              </a:endParaRPr>
            </a:p>
          </p:txBody>
        </p:sp>
        <p:sp>
          <p:nvSpPr>
            <p:cNvPr id="16449" name="Rectangle 57"/>
            <p:cNvSpPr>
              <a:spLocks noChangeArrowheads="1"/>
            </p:cNvSpPr>
            <p:nvPr/>
          </p:nvSpPr>
          <p:spPr bwMode="auto">
            <a:xfrm>
              <a:off x="2271911" y="4427612"/>
              <a:ext cx="57606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kumimoji="0" lang="zh-TW" altLang="en-US" b="1">
                  <a:latin typeface="Times New Roman" pitchFamily="18" charset="0"/>
                  <a:ea typeface="微軟正黑體" pitchFamily="34" charset="-120"/>
                  <a:cs typeface="Times New Roman" pitchFamily="18" charset="0"/>
                </a:rPr>
                <a:t>產品</a:t>
              </a:r>
              <a:endParaRPr kumimoji="0" lang="en-US" altLang="zh-TW" b="1">
                <a:latin typeface="Times New Roman" pitchFamily="18" charset="0"/>
                <a:ea typeface="微軟正黑體" pitchFamily="34" charset="-120"/>
                <a:cs typeface="Times New Roman" pitchFamily="18" charset="0"/>
              </a:endParaRPr>
            </a:p>
            <a:p>
              <a:pPr algn="ctr"/>
              <a:r>
                <a:rPr kumimoji="0" lang="zh-TW" altLang="en-US" b="1">
                  <a:latin typeface="Times New Roman" pitchFamily="18" charset="0"/>
                  <a:ea typeface="微軟正黑體" pitchFamily="34" charset="-120"/>
                  <a:cs typeface="Times New Roman" pitchFamily="18" charset="0"/>
                </a:rPr>
                <a:t>銷售</a:t>
              </a:r>
              <a:endParaRPr kumimoji="0" lang="en-US" altLang="ko-KR" b="1">
                <a:latin typeface="Times New Roman" pitchFamily="18" charset="0"/>
                <a:ea typeface="微軟正黑體" pitchFamily="34" charset="-120"/>
                <a:cs typeface="Times New Roman" pitchFamily="18" charset="0"/>
              </a:endParaRPr>
            </a:p>
          </p:txBody>
        </p:sp>
        <p:sp>
          <p:nvSpPr>
            <p:cNvPr id="16450" name="Rectangle 57"/>
            <p:cNvSpPr>
              <a:spLocks noChangeArrowheads="1"/>
            </p:cNvSpPr>
            <p:nvPr/>
          </p:nvSpPr>
          <p:spPr bwMode="auto">
            <a:xfrm>
              <a:off x="3119636" y="5275337"/>
              <a:ext cx="57606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kumimoji="0" lang="zh-TW" altLang="en-US" b="1">
                  <a:latin typeface="Times New Roman" pitchFamily="18" charset="0"/>
                  <a:ea typeface="微軟正黑體" pitchFamily="34" charset="-120"/>
                  <a:cs typeface="Times New Roman" pitchFamily="18" charset="0"/>
                </a:rPr>
                <a:t>社區</a:t>
              </a:r>
              <a:endParaRPr kumimoji="0" lang="en-US" altLang="zh-TW" b="1">
                <a:latin typeface="Times New Roman" pitchFamily="18" charset="0"/>
                <a:ea typeface="微軟正黑體" pitchFamily="34" charset="-120"/>
                <a:cs typeface="Times New Roman" pitchFamily="18" charset="0"/>
              </a:endParaRPr>
            </a:p>
            <a:p>
              <a:pPr algn="ctr"/>
              <a:r>
                <a:rPr kumimoji="0" lang="zh-TW" altLang="en-US" b="1">
                  <a:latin typeface="Times New Roman" pitchFamily="18" charset="0"/>
                  <a:ea typeface="微軟正黑體" pitchFamily="34" charset="-120"/>
                  <a:cs typeface="Times New Roman" pitchFamily="18" charset="0"/>
                </a:rPr>
                <a:t>營造</a:t>
              </a:r>
              <a:endParaRPr kumimoji="0" lang="en-US" altLang="ko-KR" b="1">
                <a:latin typeface="Times New Roman" pitchFamily="18" charset="0"/>
                <a:ea typeface="微軟正黑體" pitchFamily="34" charset="-120"/>
                <a:cs typeface="Times New Roman" pitchFamily="18" charset="0"/>
              </a:endParaRPr>
            </a:p>
          </p:txBody>
        </p:sp>
        <p:sp>
          <p:nvSpPr>
            <p:cNvPr id="53" name="Rectangle 57"/>
            <p:cNvSpPr>
              <a:spLocks noChangeArrowheads="1"/>
            </p:cNvSpPr>
            <p:nvPr/>
          </p:nvSpPr>
          <p:spPr bwMode="auto">
            <a:xfrm>
              <a:off x="4211960" y="3212976"/>
              <a:ext cx="72008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auto">
                <a:spcBef>
                  <a:spcPts val="0"/>
                </a:spcBef>
                <a:spcAft>
                  <a:spcPts val="0"/>
                </a:spcAft>
                <a:defRPr/>
              </a:pPr>
              <a:r>
                <a:rPr kumimoji="0" lang="zh-TW" altLang="en-US" sz="2000" b="1" dirty="0">
                  <a:ln w="9525">
                    <a:solidFill>
                      <a:schemeClr val="tx1"/>
                    </a:solidFill>
                    <a:prstDash val="solid"/>
                  </a:ln>
                  <a:solidFill>
                    <a:srgbClr val="FFFF00"/>
                  </a:solidFill>
                  <a:latin typeface="Times New Roman" pitchFamily="18" charset="0"/>
                  <a:ea typeface="微軟正黑體" pitchFamily="34" charset="-120"/>
                  <a:cs typeface="Times New Roman" pitchFamily="18" charset="0"/>
                </a:rPr>
                <a:t>社會</a:t>
              </a:r>
              <a:endParaRPr kumimoji="0" lang="en-US" altLang="zh-TW" sz="2000" b="1" dirty="0">
                <a:ln w="9525">
                  <a:solidFill>
                    <a:schemeClr val="tx1"/>
                  </a:solidFill>
                  <a:prstDash val="solid"/>
                </a:ln>
                <a:solidFill>
                  <a:srgbClr val="FFFF00"/>
                </a:solidFill>
                <a:latin typeface="Times New Roman" pitchFamily="18" charset="0"/>
                <a:ea typeface="微軟正黑體" pitchFamily="34" charset="-120"/>
                <a:cs typeface="Times New Roman" pitchFamily="18" charset="0"/>
              </a:endParaRPr>
            </a:p>
            <a:p>
              <a:pPr algn="ctr" fontAlgn="auto">
                <a:spcBef>
                  <a:spcPts val="0"/>
                </a:spcBef>
                <a:spcAft>
                  <a:spcPts val="0"/>
                </a:spcAft>
                <a:defRPr/>
              </a:pPr>
              <a:r>
                <a:rPr kumimoji="0" lang="zh-TW" altLang="en-US" sz="2000" b="1" dirty="0">
                  <a:ln w="9525">
                    <a:solidFill>
                      <a:schemeClr val="tx1"/>
                    </a:solidFill>
                    <a:prstDash val="solid"/>
                  </a:ln>
                  <a:solidFill>
                    <a:srgbClr val="FFFF00"/>
                  </a:solidFill>
                  <a:latin typeface="Times New Roman" pitchFamily="18" charset="0"/>
                  <a:ea typeface="微軟正黑體" pitchFamily="34" charset="-120"/>
                  <a:cs typeface="Times New Roman" pitchFamily="18" charset="0"/>
                </a:rPr>
                <a:t>企業</a:t>
              </a:r>
              <a:endParaRPr kumimoji="0" lang="en-US" altLang="ko-KR" sz="2000" b="1" dirty="0">
                <a:ln w="9525">
                  <a:solidFill>
                    <a:schemeClr val="tx1"/>
                  </a:solidFill>
                  <a:prstDash val="solid"/>
                </a:ln>
                <a:solidFill>
                  <a:srgbClr val="FFFF00"/>
                </a:solidFill>
                <a:latin typeface="Times New Roman" pitchFamily="18" charset="0"/>
                <a:ea typeface="微軟正黑體" pitchFamily="34" charset="-120"/>
                <a:cs typeface="Times New Roman" pitchFamily="18" charset="0"/>
              </a:endParaRPr>
            </a:p>
          </p:txBody>
        </p:sp>
        <p:sp>
          <p:nvSpPr>
            <p:cNvPr id="16452" name="Rectangle 57"/>
            <p:cNvSpPr>
              <a:spLocks noChangeArrowheads="1"/>
            </p:cNvSpPr>
            <p:nvPr/>
          </p:nvSpPr>
          <p:spPr bwMode="auto">
            <a:xfrm>
              <a:off x="3438128" y="4080545"/>
              <a:ext cx="57606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kumimoji="0" lang="zh-TW" altLang="en-US" sz="1600" b="1">
                  <a:solidFill>
                    <a:srgbClr val="C00000"/>
                  </a:solidFill>
                  <a:latin typeface="Times New Roman" pitchFamily="18" charset="0"/>
                  <a:ea typeface="微軟正黑體" pitchFamily="34" charset="-120"/>
                  <a:cs typeface="Times New Roman" pitchFamily="18" charset="0"/>
                </a:rPr>
                <a:t>在地</a:t>
              </a:r>
              <a:endParaRPr kumimoji="0" lang="en-US" altLang="zh-TW" sz="1600" b="1">
                <a:solidFill>
                  <a:srgbClr val="C00000"/>
                </a:solidFill>
                <a:latin typeface="Times New Roman" pitchFamily="18" charset="0"/>
                <a:ea typeface="微軟正黑體" pitchFamily="34" charset="-120"/>
                <a:cs typeface="Times New Roman" pitchFamily="18" charset="0"/>
              </a:endParaRPr>
            </a:p>
            <a:p>
              <a:pPr algn="ctr"/>
              <a:r>
                <a:rPr kumimoji="0" lang="zh-TW" altLang="en-US" sz="1600" b="1">
                  <a:solidFill>
                    <a:srgbClr val="C00000"/>
                  </a:solidFill>
                  <a:latin typeface="Times New Roman" pitchFamily="18" charset="0"/>
                  <a:ea typeface="微軟正黑體" pitchFamily="34" charset="-120"/>
                  <a:cs typeface="Times New Roman" pitchFamily="18" charset="0"/>
                </a:rPr>
                <a:t>發展</a:t>
              </a:r>
              <a:endParaRPr kumimoji="0" lang="en-US" altLang="ko-KR" sz="1600" b="1">
                <a:solidFill>
                  <a:srgbClr val="C00000"/>
                </a:solidFill>
                <a:latin typeface="Times New Roman" pitchFamily="18" charset="0"/>
                <a:ea typeface="微軟正黑體" pitchFamily="34" charset="-120"/>
                <a:cs typeface="Times New Roman" pitchFamily="18" charset="0"/>
              </a:endParaRPr>
            </a:p>
          </p:txBody>
        </p:sp>
        <p:sp>
          <p:nvSpPr>
            <p:cNvPr id="16453" name="Rectangle 57"/>
            <p:cNvSpPr>
              <a:spLocks noChangeArrowheads="1"/>
            </p:cNvSpPr>
            <p:nvPr/>
          </p:nvSpPr>
          <p:spPr bwMode="auto">
            <a:xfrm>
              <a:off x="3265934" y="2719586"/>
              <a:ext cx="57606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kumimoji="0" lang="zh-TW" altLang="en-US" sz="1600" b="1">
                  <a:solidFill>
                    <a:srgbClr val="003300"/>
                  </a:solidFill>
                  <a:latin typeface="Times New Roman" pitchFamily="18" charset="0"/>
                  <a:ea typeface="微軟正黑體" pitchFamily="34" charset="-120"/>
                  <a:cs typeface="Times New Roman" pitchFamily="18" charset="0"/>
                </a:rPr>
                <a:t>其他</a:t>
              </a:r>
              <a:endParaRPr kumimoji="0" lang="en-US" altLang="ko-KR" sz="1600" b="1">
                <a:solidFill>
                  <a:srgbClr val="003300"/>
                </a:solidFill>
                <a:latin typeface="Times New Roman" pitchFamily="18" charset="0"/>
                <a:ea typeface="微軟正黑體" pitchFamily="34" charset="-120"/>
                <a:cs typeface="Times New Roman" pitchFamily="18" charset="0"/>
              </a:endParaRPr>
            </a:p>
          </p:txBody>
        </p:sp>
        <p:sp>
          <p:nvSpPr>
            <p:cNvPr id="16454" name="Rectangle 57"/>
            <p:cNvSpPr>
              <a:spLocks noChangeArrowheads="1"/>
            </p:cNvSpPr>
            <p:nvPr/>
          </p:nvSpPr>
          <p:spPr bwMode="auto">
            <a:xfrm>
              <a:off x="5442942" y="3288085"/>
              <a:ext cx="57606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kumimoji="0" lang="zh-TW" altLang="en-US" sz="1600" b="1">
                  <a:solidFill>
                    <a:srgbClr val="002060"/>
                  </a:solidFill>
                  <a:latin typeface="Times New Roman" pitchFamily="18" charset="0"/>
                  <a:ea typeface="微軟正黑體" pitchFamily="34" charset="-120"/>
                  <a:cs typeface="Times New Roman" pitchFamily="18" charset="0"/>
                </a:rPr>
                <a:t>弱勢</a:t>
              </a:r>
              <a:endParaRPr kumimoji="0" lang="en-US" altLang="zh-TW" sz="1600" b="1">
                <a:solidFill>
                  <a:srgbClr val="002060"/>
                </a:solidFill>
                <a:latin typeface="Times New Roman" pitchFamily="18" charset="0"/>
                <a:ea typeface="微軟正黑體" pitchFamily="34" charset="-120"/>
                <a:cs typeface="Times New Roman" pitchFamily="18" charset="0"/>
              </a:endParaRPr>
            </a:p>
            <a:p>
              <a:pPr algn="ctr"/>
              <a:r>
                <a:rPr kumimoji="0" lang="zh-TW" altLang="en-US" sz="1600" b="1">
                  <a:solidFill>
                    <a:srgbClr val="002060"/>
                  </a:solidFill>
                  <a:latin typeface="Times New Roman" pitchFamily="18" charset="0"/>
                  <a:ea typeface="微軟正黑體" pitchFamily="34" charset="-120"/>
                  <a:cs typeface="Times New Roman" pitchFamily="18" charset="0"/>
                </a:rPr>
                <a:t>族群</a:t>
              </a:r>
              <a:endParaRPr kumimoji="0" lang="en-US" altLang="ko-KR" sz="1600" b="1">
                <a:solidFill>
                  <a:srgbClr val="002060"/>
                </a:solidFill>
                <a:latin typeface="Times New Roman" pitchFamily="18" charset="0"/>
                <a:ea typeface="微軟正黑體" pitchFamily="34" charset="-120"/>
                <a:cs typeface="Times New Roman" pitchFamily="18" charset="0"/>
              </a:endParaRPr>
            </a:p>
          </p:txBody>
        </p:sp>
      </p:grpSp>
      <p:sp>
        <p:nvSpPr>
          <p:cNvPr id="57" name="直線圖說文字 2 56"/>
          <p:cNvSpPr/>
          <p:nvPr/>
        </p:nvSpPr>
        <p:spPr>
          <a:xfrm>
            <a:off x="6084888" y="1720356"/>
            <a:ext cx="2016125" cy="242887"/>
          </a:xfrm>
          <a:prstGeom prst="borderCallout2">
            <a:avLst>
              <a:gd name="adj1" fmla="val 18750"/>
              <a:gd name="adj2" fmla="val -552"/>
              <a:gd name="adj3" fmla="val 18750"/>
              <a:gd name="adj4" fmla="val -14153"/>
              <a:gd name="adj5" fmla="val 53718"/>
              <a:gd name="adj6" fmla="val -1990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fontAlgn="base">
              <a:spcBef>
                <a:spcPct val="0"/>
              </a:spcBef>
              <a:spcAft>
                <a:spcPct val="0"/>
              </a:spcAft>
              <a:defRPr kumimoji="1">
                <a:solidFill>
                  <a:schemeClr val="tx1"/>
                </a:solidFill>
                <a:latin typeface="Calibri" pitchFamily="34" charset="0"/>
                <a:ea typeface="新細明體" pitchFamily="18" charset="-120"/>
              </a:defRPr>
            </a:lvl6pPr>
            <a:lvl7pPr marL="2971800" indent="-228600" fontAlgn="base">
              <a:spcBef>
                <a:spcPct val="0"/>
              </a:spcBef>
              <a:spcAft>
                <a:spcPct val="0"/>
              </a:spcAft>
              <a:defRPr kumimoji="1">
                <a:solidFill>
                  <a:schemeClr val="tx1"/>
                </a:solidFill>
                <a:latin typeface="Calibri" pitchFamily="34" charset="0"/>
                <a:ea typeface="新細明體" pitchFamily="18" charset="-120"/>
              </a:defRPr>
            </a:lvl7pPr>
            <a:lvl8pPr marL="3429000" indent="-228600" fontAlgn="base">
              <a:spcBef>
                <a:spcPct val="0"/>
              </a:spcBef>
              <a:spcAft>
                <a:spcPct val="0"/>
              </a:spcAft>
              <a:defRPr kumimoji="1">
                <a:solidFill>
                  <a:schemeClr val="tx1"/>
                </a:solidFill>
                <a:latin typeface="Calibri" pitchFamily="34" charset="0"/>
                <a:ea typeface="新細明體" pitchFamily="18" charset="-120"/>
              </a:defRPr>
            </a:lvl8pPr>
            <a:lvl9pPr marL="3886200" indent="-228600" fontAlgn="base">
              <a:spcBef>
                <a:spcPct val="0"/>
              </a:spcBef>
              <a:spcAft>
                <a:spcPct val="0"/>
              </a:spcAft>
              <a:defRPr kumimoji="1">
                <a:solidFill>
                  <a:schemeClr val="tx1"/>
                </a:solidFill>
                <a:latin typeface="Calibri" pitchFamily="34" charset="0"/>
                <a:ea typeface="新細明體" pitchFamily="18" charset="-120"/>
              </a:defRPr>
            </a:lvl9pPr>
          </a:lstStyle>
          <a:p>
            <a:pPr algn="ctr">
              <a:defRPr/>
            </a:pPr>
            <a:r>
              <a:rPr kumimoji="0" lang="zh-TW" altLang="en-US" sz="1400" b="1" dirty="0">
                <a:latin typeface="Times New Roman" pitchFamily="18" charset="0"/>
                <a:ea typeface="微軟正黑體" pitchFamily="34" charset="-120"/>
                <a:cs typeface="Times New Roman" pitchFamily="18" charset="0"/>
              </a:rPr>
              <a:t>冶綠生活服飾</a:t>
            </a:r>
            <a:r>
              <a:rPr kumimoji="0" lang="zh-TW" altLang="en-US" sz="1400" b="1" dirty="0" smtClean="0">
                <a:latin typeface="Times New Roman" pitchFamily="18" charset="0"/>
                <a:ea typeface="微軟正黑體" pitchFamily="34" charset="-120"/>
                <a:cs typeface="Times New Roman" pitchFamily="18" charset="0"/>
              </a:rPr>
              <a:t>有限公司</a:t>
            </a:r>
            <a:endParaRPr kumimoji="0" lang="zh-TW" altLang="en-US" sz="1400" b="1" dirty="0">
              <a:latin typeface="Times New Roman" pitchFamily="18" charset="0"/>
              <a:ea typeface="微軟正黑體" pitchFamily="34" charset="-120"/>
              <a:cs typeface="Times New Roman" pitchFamily="18" charset="0"/>
            </a:endParaRPr>
          </a:p>
        </p:txBody>
      </p:sp>
      <p:sp>
        <p:nvSpPr>
          <p:cNvPr id="58" name="直線圖說文字 2 57"/>
          <p:cNvSpPr/>
          <p:nvPr/>
        </p:nvSpPr>
        <p:spPr>
          <a:xfrm>
            <a:off x="6635750" y="2107706"/>
            <a:ext cx="1463675" cy="431800"/>
          </a:xfrm>
          <a:prstGeom prst="borderCallout2">
            <a:avLst>
              <a:gd name="adj1" fmla="val 18750"/>
              <a:gd name="adj2" fmla="val -552"/>
              <a:gd name="adj3" fmla="val 18750"/>
              <a:gd name="adj4" fmla="val -14153"/>
              <a:gd name="adj5" fmla="val 52501"/>
              <a:gd name="adj6" fmla="val -28578"/>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fontAlgn="base">
              <a:spcBef>
                <a:spcPct val="0"/>
              </a:spcBef>
              <a:spcAft>
                <a:spcPct val="0"/>
              </a:spcAft>
              <a:defRPr kumimoji="1">
                <a:solidFill>
                  <a:schemeClr val="tx1"/>
                </a:solidFill>
                <a:latin typeface="Calibri" pitchFamily="34" charset="0"/>
                <a:ea typeface="新細明體" pitchFamily="18" charset="-120"/>
              </a:defRPr>
            </a:lvl6pPr>
            <a:lvl7pPr marL="2971800" indent="-228600" fontAlgn="base">
              <a:spcBef>
                <a:spcPct val="0"/>
              </a:spcBef>
              <a:spcAft>
                <a:spcPct val="0"/>
              </a:spcAft>
              <a:defRPr kumimoji="1">
                <a:solidFill>
                  <a:schemeClr val="tx1"/>
                </a:solidFill>
                <a:latin typeface="Calibri" pitchFamily="34" charset="0"/>
                <a:ea typeface="新細明體" pitchFamily="18" charset="-120"/>
              </a:defRPr>
            </a:lvl7pPr>
            <a:lvl8pPr marL="3429000" indent="-228600" fontAlgn="base">
              <a:spcBef>
                <a:spcPct val="0"/>
              </a:spcBef>
              <a:spcAft>
                <a:spcPct val="0"/>
              </a:spcAft>
              <a:defRPr kumimoji="1">
                <a:solidFill>
                  <a:schemeClr val="tx1"/>
                </a:solidFill>
                <a:latin typeface="Calibri" pitchFamily="34" charset="0"/>
                <a:ea typeface="新細明體" pitchFamily="18" charset="-120"/>
              </a:defRPr>
            </a:lvl8pPr>
            <a:lvl9pPr marL="3886200" indent="-228600" fontAlgn="base">
              <a:spcBef>
                <a:spcPct val="0"/>
              </a:spcBef>
              <a:spcAft>
                <a:spcPct val="0"/>
              </a:spcAft>
              <a:defRPr kumimoji="1">
                <a:solidFill>
                  <a:schemeClr val="tx1"/>
                </a:solidFill>
                <a:latin typeface="Calibri" pitchFamily="34" charset="0"/>
                <a:ea typeface="新細明體" pitchFamily="18" charset="-120"/>
              </a:defRPr>
            </a:lvl9pPr>
          </a:lstStyle>
          <a:p>
            <a:pPr algn="ctr">
              <a:defRPr/>
            </a:pPr>
            <a:r>
              <a:rPr kumimoji="0" lang="zh-TW" altLang="en-US" sz="1400" b="1" dirty="0">
                <a:latin typeface="Times New Roman" pitchFamily="18" charset="0"/>
                <a:ea typeface="微軟正黑體" pitchFamily="34" charset="-120"/>
                <a:cs typeface="Times New Roman" pitchFamily="18" charset="0"/>
              </a:rPr>
              <a:t>蝸牛社會</a:t>
            </a:r>
            <a:r>
              <a:rPr kumimoji="0" lang="zh-TW" altLang="en-US" sz="1400" b="1" dirty="0" smtClean="0">
                <a:latin typeface="Times New Roman" pitchFamily="18" charset="0"/>
                <a:ea typeface="微軟正黑體" pitchFamily="34" charset="-120"/>
                <a:cs typeface="Times New Roman" pitchFamily="18" charset="0"/>
              </a:rPr>
              <a:t>企業</a:t>
            </a:r>
            <a:endParaRPr kumimoji="0" lang="en-US" altLang="zh-TW" sz="1400" b="1" dirty="0" smtClean="0">
              <a:latin typeface="Times New Roman" pitchFamily="18" charset="0"/>
              <a:ea typeface="微軟正黑體" pitchFamily="34" charset="-120"/>
              <a:cs typeface="Times New Roman" pitchFamily="18" charset="0"/>
            </a:endParaRPr>
          </a:p>
          <a:p>
            <a:pPr algn="ctr">
              <a:defRPr/>
            </a:pPr>
            <a:r>
              <a:rPr kumimoji="0" lang="zh-TW" altLang="en-US" sz="1400" b="1" dirty="0" smtClean="0">
                <a:latin typeface="Times New Roman" pitchFamily="18" charset="0"/>
                <a:ea typeface="微軟正黑體" pitchFamily="34" charset="-120"/>
                <a:cs typeface="Times New Roman" pitchFamily="18" charset="0"/>
              </a:rPr>
              <a:t>有限公司</a:t>
            </a:r>
            <a:endParaRPr kumimoji="0" lang="zh-TW" altLang="en-US" sz="1400" b="1" dirty="0">
              <a:latin typeface="Times New Roman" pitchFamily="18" charset="0"/>
              <a:ea typeface="微軟正黑體" pitchFamily="34" charset="-120"/>
              <a:cs typeface="Times New Roman" pitchFamily="18" charset="0"/>
            </a:endParaRPr>
          </a:p>
        </p:txBody>
      </p:sp>
      <p:sp>
        <p:nvSpPr>
          <p:cNvPr id="59" name="直線圖說文字 2 58"/>
          <p:cNvSpPr/>
          <p:nvPr/>
        </p:nvSpPr>
        <p:spPr>
          <a:xfrm>
            <a:off x="6835775" y="2818906"/>
            <a:ext cx="1277938" cy="455612"/>
          </a:xfrm>
          <a:prstGeom prst="borderCallout2">
            <a:avLst>
              <a:gd name="adj1" fmla="val 18750"/>
              <a:gd name="adj2" fmla="val -552"/>
              <a:gd name="adj3" fmla="val 18750"/>
              <a:gd name="adj4" fmla="val -14153"/>
              <a:gd name="adj5" fmla="val 41403"/>
              <a:gd name="adj6" fmla="val -31414"/>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fontAlgn="base">
              <a:spcBef>
                <a:spcPct val="0"/>
              </a:spcBef>
              <a:spcAft>
                <a:spcPct val="0"/>
              </a:spcAft>
              <a:defRPr kumimoji="1">
                <a:solidFill>
                  <a:schemeClr val="tx1"/>
                </a:solidFill>
                <a:latin typeface="Calibri" pitchFamily="34" charset="0"/>
                <a:ea typeface="新細明體" pitchFamily="18" charset="-120"/>
              </a:defRPr>
            </a:lvl6pPr>
            <a:lvl7pPr marL="2971800" indent="-228600" fontAlgn="base">
              <a:spcBef>
                <a:spcPct val="0"/>
              </a:spcBef>
              <a:spcAft>
                <a:spcPct val="0"/>
              </a:spcAft>
              <a:defRPr kumimoji="1">
                <a:solidFill>
                  <a:schemeClr val="tx1"/>
                </a:solidFill>
                <a:latin typeface="Calibri" pitchFamily="34" charset="0"/>
                <a:ea typeface="新細明體" pitchFamily="18" charset="-120"/>
              </a:defRPr>
            </a:lvl7pPr>
            <a:lvl8pPr marL="3429000" indent="-228600" fontAlgn="base">
              <a:spcBef>
                <a:spcPct val="0"/>
              </a:spcBef>
              <a:spcAft>
                <a:spcPct val="0"/>
              </a:spcAft>
              <a:defRPr kumimoji="1">
                <a:solidFill>
                  <a:schemeClr val="tx1"/>
                </a:solidFill>
                <a:latin typeface="Calibri" pitchFamily="34" charset="0"/>
                <a:ea typeface="新細明體" pitchFamily="18" charset="-120"/>
              </a:defRPr>
            </a:lvl8pPr>
            <a:lvl9pPr marL="3886200" indent="-228600" fontAlgn="base">
              <a:spcBef>
                <a:spcPct val="0"/>
              </a:spcBef>
              <a:spcAft>
                <a:spcPct val="0"/>
              </a:spcAft>
              <a:defRPr kumimoji="1">
                <a:solidFill>
                  <a:schemeClr val="tx1"/>
                </a:solidFill>
                <a:latin typeface="Calibri" pitchFamily="34" charset="0"/>
                <a:ea typeface="新細明體" pitchFamily="18" charset="-120"/>
              </a:defRPr>
            </a:lvl9pPr>
          </a:lstStyle>
          <a:p>
            <a:pPr algn="ctr">
              <a:defRPr/>
            </a:pPr>
            <a:r>
              <a:rPr kumimoji="0" lang="zh-TW" altLang="en-US" sz="1400" b="1" dirty="0">
                <a:solidFill>
                  <a:srgbClr val="C00000"/>
                </a:solidFill>
                <a:latin typeface="Times New Roman" pitchFamily="18" charset="0"/>
                <a:ea typeface="微軟正黑體" pitchFamily="34" charset="-120"/>
                <a:cs typeface="Times New Roman" pitchFamily="18" charset="0"/>
              </a:rPr>
              <a:t>多扶</a:t>
            </a:r>
            <a:r>
              <a:rPr kumimoji="0" lang="zh-TW" altLang="en-US" sz="1400" b="1" dirty="0" smtClean="0">
                <a:solidFill>
                  <a:srgbClr val="C00000"/>
                </a:solidFill>
                <a:latin typeface="Times New Roman" pitchFamily="18" charset="0"/>
                <a:ea typeface="微軟正黑體" pitchFamily="34" charset="-120"/>
                <a:cs typeface="Times New Roman" pitchFamily="18" charset="0"/>
              </a:rPr>
              <a:t>事業</a:t>
            </a:r>
            <a:endParaRPr kumimoji="0" lang="en-US" altLang="zh-TW" sz="1400" b="1" dirty="0" smtClean="0">
              <a:solidFill>
                <a:srgbClr val="C00000"/>
              </a:solidFill>
              <a:latin typeface="Times New Roman" pitchFamily="18" charset="0"/>
              <a:ea typeface="微軟正黑體" pitchFamily="34" charset="-120"/>
              <a:cs typeface="Times New Roman" pitchFamily="18" charset="0"/>
            </a:endParaRPr>
          </a:p>
          <a:p>
            <a:pPr algn="ctr">
              <a:defRPr/>
            </a:pPr>
            <a:r>
              <a:rPr kumimoji="0" lang="zh-TW" altLang="en-US" sz="1400" b="1" dirty="0" smtClean="0">
                <a:latin typeface="Times New Roman" pitchFamily="18" charset="0"/>
                <a:ea typeface="微軟正黑體" pitchFamily="34" charset="-120"/>
                <a:cs typeface="Times New Roman" pitchFamily="18" charset="0"/>
              </a:rPr>
              <a:t>股份有限公司</a:t>
            </a:r>
            <a:endParaRPr kumimoji="0" lang="zh-TW" altLang="en-US" sz="1400" b="1" dirty="0">
              <a:latin typeface="Times New Roman" pitchFamily="18" charset="0"/>
              <a:ea typeface="微軟正黑體" pitchFamily="34" charset="-120"/>
              <a:cs typeface="Times New Roman" pitchFamily="18" charset="0"/>
            </a:endParaRPr>
          </a:p>
        </p:txBody>
      </p:sp>
      <p:sp>
        <p:nvSpPr>
          <p:cNvPr id="60" name="直線圖說文字 2 59"/>
          <p:cNvSpPr/>
          <p:nvPr/>
        </p:nvSpPr>
        <p:spPr>
          <a:xfrm>
            <a:off x="6227763" y="4296868"/>
            <a:ext cx="1885950" cy="268288"/>
          </a:xfrm>
          <a:prstGeom prst="borderCallout2">
            <a:avLst>
              <a:gd name="adj1" fmla="val 73551"/>
              <a:gd name="adj2" fmla="val 78"/>
              <a:gd name="adj3" fmla="val 74213"/>
              <a:gd name="adj4" fmla="val -8251"/>
              <a:gd name="adj5" fmla="val 41717"/>
              <a:gd name="adj6" fmla="val -27856"/>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fontAlgn="base">
              <a:spcBef>
                <a:spcPct val="0"/>
              </a:spcBef>
              <a:spcAft>
                <a:spcPct val="0"/>
              </a:spcAft>
              <a:defRPr kumimoji="1">
                <a:solidFill>
                  <a:schemeClr val="tx1"/>
                </a:solidFill>
                <a:latin typeface="Calibri" pitchFamily="34" charset="0"/>
                <a:ea typeface="新細明體" pitchFamily="18" charset="-120"/>
              </a:defRPr>
            </a:lvl6pPr>
            <a:lvl7pPr marL="2971800" indent="-228600" fontAlgn="base">
              <a:spcBef>
                <a:spcPct val="0"/>
              </a:spcBef>
              <a:spcAft>
                <a:spcPct val="0"/>
              </a:spcAft>
              <a:defRPr kumimoji="1">
                <a:solidFill>
                  <a:schemeClr val="tx1"/>
                </a:solidFill>
                <a:latin typeface="Calibri" pitchFamily="34" charset="0"/>
                <a:ea typeface="新細明體" pitchFamily="18" charset="-120"/>
              </a:defRPr>
            </a:lvl7pPr>
            <a:lvl8pPr marL="3429000" indent="-228600" fontAlgn="base">
              <a:spcBef>
                <a:spcPct val="0"/>
              </a:spcBef>
              <a:spcAft>
                <a:spcPct val="0"/>
              </a:spcAft>
              <a:defRPr kumimoji="1">
                <a:solidFill>
                  <a:schemeClr val="tx1"/>
                </a:solidFill>
                <a:latin typeface="Calibri" pitchFamily="34" charset="0"/>
                <a:ea typeface="新細明體" pitchFamily="18" charset="-120"/>
              </a:defRPr>
            </a:lvl8pPr>
            <a:lvl9pPr marL="3886200" indent="-228600" fontAlgn="base">
              <a:spcBef>
                <a:spcPct val="0"/>
              </a:spcBef>
              <a:spcAft>
                <a:spcPct val="0"/>
              </a:spcAft>
              <a:defRPr kumimoji="1">
                <a:solidFill>
                  <a:schemeClr val="tx1"/>
                </a:solidFill>
                <a:latin typeface="Calibri" pitchFamily="34" charset="0"/>
                <a:ea typeface="新細明體" pitchFamily="18" charset="-120"/>
              </a:defRPr>
            </a:lvl9pPr>
          </a:lstStyle>
          <a:p>
            <a:pPr algn="ctr">
              <a:defRPr/>
            </a:pPr>
            <a:r>
              <a:rPr kumimoji="0" lang="zh-TW" altLang="en-US" sz="1400" b="1" dirty="0">
                <a:solidFill>
                  <a:srgbClr val="C00000"/>
                </a:solidFill>
                <a:latin typeface="Times New Roman" pitchFamily="18" charset="0"/>
                <a:ea typeface="微軟正黑體" pitchFamily="34" charset="-120"/>
                <a:cs typeface="Times New Roman" pitchFamily="18" charset="0"/>
              </a:rPr>
              <a:t>众社企</a:t>
            </a:r>
            <a:r>
              <a:rPr kumimoji="0" lang="zh-TW" altLang="en-US" sz="1400" b="1" dirty="0" smtClean="0">
                <a:latin typeface="Times New Roman" pitchFamily="18" charset="0"/>
                <a:ea typeface="微軟正黑體" pitchFamily="34" charset="-120"/>
                <a:cs typeface="Times New Roman" pitchFamily="18" charset="0"/>
              </a:rPr>
              <a:t>股份有限公司</a:t>
            </a:r>
            <a:endParaRPr kumimoji="0" lang="zh-TW" altLang="en-US" sz="1400" b="1" dirty="0">
              <a:latin typeface="Times New Roman" pitchFamily="18" charset="0"/>
              <a:ea typeface="微軟正黑體" pitchFamily="34" charset="-120"/>
              <a:cs typeface="Times New Roman" pitchFamily="18" charset="0"/>
            </a:endParaRPr>
          </a:p>
        </p:txBody>
      </p:sp>
      <p:sp>
        <p:nvSpPr>
          <p:cNvPr id="61" name="直線圖說文字 2 60"/>
          <p:cNvSpPr/>
          <p:nvPr/>
        </p:nvSpPr>
        <p:spPr>
          <a:xfrm>
            <a:off x="5599113" y="4722318"/>
            <a:ext cx="2519362" cy="265113"/>
          </a:xfrm>
          <a:prstGeom prst="borderCallout2">
            <a:avLst>
              <a:gd name="adj1" fmla="val 66929"/>
              <a:gd name="adj2" fmla="val -48"/>
              <a:gd name="adj3" fmla="val 66929"/>
              <a:gd name="adj4" fmla="val -17051"/>
              <a:gd name="adj5" fmla="val 10494"/>
              <a:gd name="adj6" fmla="val -25589"/>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fontAlgn="base">
              <a:spcBef>
                <a:spcPct val="0"/>
              </a:spcBef>
              <a:spcAft>
                <a:spcPct val="0"/>
              </a:spcAft>
              <a:defRPr kumimoji="1">
                <a:solidFill>
                  <a:schemeClr val="tx1"/>
                </a:solidFill>
                <a:latin typeface="Calibri" pitchFamily="34" charset="0"/>
                <a:ea typeface="新細明體" pitchFamily="18" charset="-120"/>
              </a:defRPr>
            </a:lvl6pPr>
            <a:lvl7pPr marL="2971800" indent="-228600" fontAlgn="base">
              <a:spcBef>
                <a:spcPct val="0"/>
              </a:spcBef>
              <a:spcAft>
                <a:spcPct val="0"/>
              </a:spcAft>
              <a:defRPr kumimoji="1">
                <a:solidFill>
                  <a:schemeClr val="tx1"/>
                </a:solidFill>
                <a:latin typeface="Calibri" pitchFamily="34" charset="0"/>
                <a:ea typeface="新細明體" pitchFamily="18" charset="-120"/>
              </a:defRPr>
            </a:lvl7pPr>
            <a:lvl8pPr marL="3429000" indent="-228600" fontAlgn="base">
              <a:spcBef>
                <a:spcPct val="0"/>
              </a:spcBef>
              <a:spcAft>
                <a:spcPct val="0"/>
              </a:spcAft>
              <a:defRPr kumimoji="1">
                <a:solidFill>
                  <a:schemeClr val="tx1"/>
                </a:solidFill>
                <a:latin typeface="Calibri" pitchFamily="34" charset="0"/>
                <a:ea typeface="新細明體" pitchFamily="18" charset="-120"/>
              </a:defRPr>
            </a:lvl8pPr>
            <a:lvl9pPr marL="3886200" indent="-228600" fontAlgn="base">
              <a:spcBef>
                <a:spcPct val="0"/>
              </a:spcBef>
              <a:spcAft>
                <a:spcPct val="0"/>
              </a:spcAft>
              <a:defRPr kumimoji="1">
                <a:solidFill>
                  <a:schemeClr val="tx1"/>
                </a:solidFill>
                <a:latin typeface="Calibri" pitchFamily="34" charset="0"/>
                <a:ea typeface="新細明體" pitchFamily="18" charset="-120"/>
              </a:defRPr>
            </a:lvl9pPr>
          </a:lstStyle>
          <a:p>
            <a:pPr algn="ctr">
              <a:defRPr/>
            </a:pPr>
            <a:r>
              <a:rPr kumimoji="0" lang="zh-TW" altLang="en-US" sz="1400" b="1" dirty="0">
                <a:latin typeface="Times New Roman" pitchFamily="18" charset="0"/>
                <a:ea typeface="微軟正黑體" pitchFamily="34" charset="-120"/>
                <a:cs typeface="Times New Roman" pitchFamily="18" charset="0"/>
              </a:rPr>
              <a:t>好工作社會企業</a:t>
            </a:r>
            <a:r>
              <a:rPr kumimoji="0" lang="zh-TW" altLang="en-US" sz="1400" b="1" dirty="0" smtClean="0">
                <a:latin typeface="Times New Roman" pitchFamily="18" charset="0"/>
                <a:ea typeface="微軟正黑體" pitchFamily="34" charset="-120"/>
                <a:cs typeface="Times New Roman" pitchFamily="18" charset="0"/>
              </a:rPr>
              <a:t>股份有限公司</a:t>
            </a:r>
            <a:endParaRPr kumimoji="0" lang="zh-TW" altLang="en-US" sz="1400" b="1" dirty="0">
              <a:latin typeface="Times New Roman" pitchFamily="18" charset="0"/>
              <a:ea typeface="微軟正黑體" pitchFamily="34" charset="-120"/>
              <a:cs typeface="Times New Roman" pitchFamily="18" charset="0"/>
            </a:endParaRPr>
          </a:p>
        </p:txBody>
      </p:sp>
      <p:sp>
        <p:nvSpPr>
          <p:cNvPr id="62" name="直線圖說文字 2 61"/>
          <p:cNvSpPr/>
          <p:nvPr/>
        </p:nvSpPr>
        <p:spPr>
          <a:xfrm>
            <a:off x="6805613" y="3599956"/>
            <a:ext cx="1308100" cy="522287"/>
          </a:xfrm>
          <a:prstGeom prst="borderCallout2">
            <a:avLst>
              <a:gd name="adj1" fmla="val 75440"/>
              <a:gd name="adj2" fmla="val 23"/>
              <a:gd name="adj3" fmla="val 75440"/>
              <a:gd name="adj4" fmla="val -9552"/>
              <a:gd name="adj5" fmla="val 57382"/>
              <a:gd name="adj6" fmla="val -4337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fontAlgn="base">
              <a:spcBef>
                <a:spcPct val="0"/>
              </a:spcBef>
              <a:spcAft>
                <a:spcPct val="0"/>
              </a:spcAft>
              <a:defRPr kumimoji="1">
                <a:solidFill>
                  <a:schemeClr val="tx1"/>
                </a:solidFill>
                <a:latin typeface="Calibri" pitchFamily="34" charset="0"/>
                <a:ea typeface="新細明體" pitchFamily="18" charset="-120"/>
              </a:defRPr>
            </a:lvl6pPr>
            <a:lvl7pPr marL="2971800" indent="-228600" fontAlgn="base">
              <a:spcBef>
                <a:spcPct val="0"/>
              </a:spcBef>
              <a:spcAft>
                <a:spcPct val="0"/>
              </a:spcAft>
              <a:defRPr kumimoji="1">
                <a:solidFill>
                  <a:schemeClr val="tx1"/>
                </a:solidFill>
                <a:latin typeface="Calibri" pitchFamily="34" charset="0"/>
                <a:ea typeface="新細明體" pitchFamily="18" charset="-120"/>
              </a:defRPr>
            </a:lvl7pPr>
            <a:lvl8pPr marL="3429000" indent="-228600" fontAlgn="base">
              <a:spcBef>
                <a:spcPct val="0"/>
              </a:spcBef>
              <a:spcAft>
                <a:spcPct val="0"/>
              </a:spcAft>
              <a:defRPr kumimoji="1">
                <a:solidFill>
                  <a:schemeClr val="tx1"/>
                </a:solidFill>
                <a:latin typeface="Calibri" pitchFamily="34" charset="0"/>
                <a:ea typeface="新細明體" pitchFamily="18" charset="-120"/>
              </a:defRPr>
            </a:lvl8pPr>
            <a:lvl9pPr marL="3886200" indent="-228600" fontAlgn="base">
              <a:spcBef>
                <a:spcPct val="0"/>
              </a:spcBef>
              <a:spcAft>
                <a:spcPct val="0"/>
              </a:spcAft>
              <a:defRPr kumimoji="1">
                <a:solidFill>
                  <a:schemeClr val="tx1"/>
                </a:solidFill>
                <a:latin typeface="Calibri" pitchFamily="34" charset="0"/>
                <a:ea typeface="新細明體" pitchFamily="18" charset="-120"/>
              </a:defRPr>
            </a:lvl9pPr>
          </a:lstStyle>
          <a:p>
            <a:pPr algn="ctr">
              <a:defRPr/>
            </a:pPr>
            <a:r>
              <a:rPr kumimoji="0" lang="zh-TW" altLang="en-US" sz="1400" b="1" dirty="0">
                <a:latin typeface="Times New Roman" pitchFamily="18" charset="0"/>
                <a:ea typeface="微軟正黑體" pitchFamily="34" charset="-120"/>
                <a:cs typeface="Times New Roman" pitchFamily="18" charset="0"/>
              </a:rPr>
              <a:t>用心快樂社</a:t>
            </a:r>
            <a:r>
              <a:rPr kumimoji="0" lang="zh-TW" altLang="en-US" sz="1400" b="1" dirty="0" smtClean="0">
                <a:latin typeface="Times New Roman" pitchFamily="18" charset="0"/>
                <a:ea typeface="微軟正黑體" pitchFamily="34" charset="-120"/>
                <a:cs typeface="Times New Roman" pitchFamily="18" charset="0"/>
              </a:rPr>
              <a:t>企</a:t>
            </a:r>
            <a:endParaRPr kumimoji="0" lang="en-US" altLang="zh-TW" sz="1400" b="1" dirty="0" smtClean="0">
              <a:latin typeface="Times New Roman" pitchFamily="18" charset="0"/>
              <a:ea typeface="微軟正黑體" pitchFamily="34" charset="-120"/>
              <a:cs typeface="Times New Roman" pitchFamily="18" charset="0"/>
            </a:endParaRPr>
          </a:p>
          <a:p>
            <a:pPr algn="ctr">
              <a:defRPr/>
            </a:pPr>
            <a:r>
              <a:rPr kumimoji="0" lang="zh-TW" altLang="en-US" sz="1400" b="1" dirty="0" smtClean="0">
                <a:latin typeface="Times New Roman" pitchFamily="18" charset="0"/>
                <a:ea typeface="微軟正黑體" pitchFamily="34" charset="-120"/>
                <a:cs typeface="Times New Roman" pitchFamily="18" charset="0"/>
              </a:rPr>
              <a:t>股份有限公司</a:t>
            </a:r>
            <a:endParaRPr kumimoji="0" lang="zh-TW" altLang="en-US" sz="1400" b="1" dirty="0">
              <a:latin typeface="Times New Roman" pitchFamily="18" charset="0"/>
              <a:ea typeface="微軟正黑體" pitchFamily="34" charset="-120"/>
              <a:cs typeface="Times New Roman" pitchFamily="18" charset="0"/>
            </a:endParaRPr>
          </a:p>
        </p:txBody>
      </p:sp>
      <p:sp>
        <p:nvSpPr>
          <p:cNvPr id="63" name="直線圖說文字 2 62"/>
          <p:cNvSpPr/>
          <p:nvPr/>
        </p:nvSpPr>
        <p:spPr>
          <a:xfrm>
            <a:off x="1785938" y="4282581"/>
            <a:ext cx="1439862" cy="536575"/>
          </a:xfrm>
          <a:prstGeom prst="borderCallout2">
            <a:avLst>
              <a:gd name="adj1" fmla="val 35852"/>
              <a:gd name="adj2" fmla="val 100000"/>
              <a:gd name="adj3" fmla="val 35688"/>
              <a:gd name="adj4" fmla="val 112117"/>
              <a:gd name="adj5" fmla="val 20964"/>
              <a:gd name="adj6" fmla="val 12672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fontAlgn="base">
              <a:spcBef>
                <a:spcPct val="0"/>
              </a:spcBef>
              <a:spcAft>
                <a:spcPct val="0"/>
              </a:spcAft>
              <a:defRPr kumimoji="1">
                <a:solidFill>
                  <a:schemeClr val="tx1"/>
                </a:solidFill>
                <a:latin typeface="Calibri" pitchFamily="34" charset="0"/>
                <a:ea typeface="新細明體" pitchFamily="18" charset="-120"/>
              </a:defRPr>
            </a:lvl6pPr>
            <a:lvl7pPr marL="2971800" indent="-228600" fontAlgn="base">
              <a:spcBef>
                <a:spcPct val="0"/>
              </a:spcBef>
              <a:spcAft>
                <a:spcPct val="0"/>
              </a:spcAft>
              <a:defRPr kumimoji="1">
                <a:solidFill>
                  <a:schemeClr val="tx1"/>
                </a:solidFill>
                <a:latin typeface="Calibri" pitchFamily="34" charset="0"/>
                <a:ea typeface="新細明體" pitchFamily="18" charset="-120"/>
              </a:defRPr>
            </a:lvl7pPr>
            <a:lvl8pPr marL="3429000" indent="-228600" fontAlgn="base">
              <a:spcBef>
                <a:spcPct val="0"/>
              </a:spcBef>
              <a:spcAft>
                <a:spcPct val="0"/>
              </a:spcAft>
              <a:defRPr kumimoji="1">
                <a:solidFill>
                  <a:schemeClr val="tx1"/>
                </a:solidFill>
                <a:latin typeface="Calibri" pitchFamily="34" charset="0"/>
                <a:ea typeface="新細明體" pitchFamily="18" charset="-120"/>
              </a:defRPr>
            </a:lvl8pPr>
            <a:lvl9pPr marL="3886200" indent="-228600" fontAlgn="base">
              <a:spcBef>
                <a:spcPct val="0"/>
              </a:spcBef>
              <a:spcAft>
                <a:spcPct val="0"/>
              </a:spcAft>
              <a:defRPr kumimoji="1">
                <a:solidFill>
                  <a:schemeClr val="tx1"/>
                </a:solidFill>
                <a:latin typeface="Calibri" pitchFamily="34" charset="0"/>
                <a:ea typeface="新細明體" pitchFamily="18" charset="-120"/>
              </a:defRPr>
            </a:lvl9pPr>
          </a:lstStyle>
          <a:p>
            <a:pPr algn="ctr">
              <a:defRPr/>
            </a:pPr>
            <a:r>
              <a:rPr kumimoji="0" lang="zh-TW" altLang="en-US" sz="1400" b="1" dirty="0">
                <a:latin typeface="Times New Roman" pitchFamily="18" charset="0"/>
                <a:ea typeface="微軟正黑體" pitchFamily="34" charset="-120"/>
                <a:cs typeface="Times New Roman" pitchFamily="18" charset="0"/>
              </a:rPr>
              <a:t>小鎮文創</a:t>
            </a:r>
            <a:endParaRPr kumimoji="0" lang="en-US" altLang="zh-TW" sz="1400" b="1" dirty="0">
              <a:latin typeface="Times New Roman" pitchFamily="18" charset="0"/>
              <a:ea typeface="微軟正黑體" pitchFamily="34" charset="-120"/>
              <a:cs typeface="Times New Roman" pitchFamily="18" charset="0"/>
            </a:endParaRPr>
          </a:p>
          <a:p>
            <a:pPr algn="ctr">
              <a:defRPr/>
            </a:pPr>
            <a:r>
              <a:rPr kumimoji="0" lang="zh-TW" altLang="en-US" sz="1400" b="1" dirty="0" smtClean="0">
                <a:latin typeface="Times New Roman" pitchFamily="18" charset="0"/>
                <a:ea typeface="微軟正黑體" pitchFamily="34" charset="-120"/>
                <a:cs typeface="Times New Roman" pitchFamily="18" charset="0"/>
              </a:rPr>
              <a:t>股份有限公司</a:t>
            </a:r>
            <a:endParaRPr kumimoji="0" lang="zh-TW" altLang="en-US" sz="1400" b="1" dirty="0">
              <a:latin typeface="Times New Roman" pitchFamily="18" charset="0"/>
              <a:ea typeface="微軟正黑體" pitchFamily="34" charset="-120"/>
              <a:cs typeface="Times New Roman" pitchFamily="18" charset="0"/>
            </a:endParaRPr>
          </a:p>
        </p:txBody>
      </p:sp>
      <p:sp>
        <p:nvSpPr>
          <p:cNvPr id="64" name="直線圖說文字 2 63"/>
          <p:cNvSpPr/>
          <p:nvPr/>
        </p:nvSpPr>
        <p:spPr>
          <a:xfrm>
            <a:off x="1187450" y="3445968"/>
            <a:ext cx="1439863" cy="533400"/>
          </a:xfrm>
          <a:prstGeom prst="borderCallout2">
            <a:avLst>
              <a:gd name="adj1" fmla="val 35852"/>
              <a:gd name="adj2" fmla="val 100000"/>
              <a:gd name="adj3" fmla="val 35688"/>
              <a:gd name="adj4" fmla="val 112117"/>
              <a:gd name="adj5" fmla="val 59368"/>
              <a:gd name="adj6" fmla="val 132726"/>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fontAlgn="base">
              <a:spcBef>
                <a:spcPct val="0"/>
              </a:spcBef>
              <a:spcAft>
                <a:spcPct val="0"/>
              </a:spcAft>
              <a:defRPr kumimoji="1">
                <a:solidFill>
                  <a:schemeClr val="tx1"/>
                </a:solidFill>
                <a:latin typeface="Calibri" pitchFamily="34" charset="0"/>
                <a:ea typeface="新細明體" pitchFamily="18" charset="-120"/>
              </a:defRPr>
            </a:lvl6pPr>
            <a:lvl7pPr marL="2971800" indent="-228600" fontAlgn="base">
              <a:spcBef>
                <a:spcPct val="0"/>
              </a:spcBef>
              <a:spcAft>
                <a:spcPct val="0"/>
              </a:spcAft>
              <a:defRPr kumimoji="1">
                <a:solidFill>
                  <a:schemeClr val="tx1"/>
                </a:solidFill>
                <a:latin typeface="Calibri" pitchFamily="34" charset="0"/>
                <a:ea typeface="新細明體" pitchFamily="18" charset="-120"/>
              </a:defRPr>
            </a:lvl7pPr>
            <a:lvl8pPr marL="3429000" indent="-228600" fontAlgn="base">
              <a:spcBef>
                <a:spcPct val="0"/>
              </a:spcBef>
              <a:spcAft>
                <a:spcPct val="0"/>
              </a:spcAft>
              <a:defRPr kumimoji="1">
                <a:solidFill>
                  <a:schemeClr val="tx1"/>
                </a:solidFill>
                <a:latin typeface="Calibri" pitchFamily="34" charset="0"/>
                <a:ea typeface="新細明體" pitchFamily="18" charset="-120"/>
              </a:defRPr>
            </a:lvl8pPr>
            <a:lvl9pPr marL="3886200" indent="-228600" fontAlgn="base">
              <a:spcBef>
                <a:spcPct val="0"/>
              </a:spcBef>
              <a:spcAft>
                <a:spcPct val="0"/>
              </a:spcAft>
              <a:defRPr kumimoji="1">
                <a:solidFill>
                  <a:schemeClr val="tx1"/>
                </a:solidFill>
                <a:latin typeface="Calibri" pitchFamily="34" charset="0"/>
                <a:ea typeface="新細明體" pitchFamily="18" charset="-120"/>
              </a:defRPr>
            </a:lvl9pPr>
          </a:lstStyle>
          <a:p>
            <a:pPr algn="ctr">
              <a:defRPr/>
            </a:pPr>
            <a:r>
              <a:rPr kumimoji="0" lang="zh-TW" altLang="en-US" sz="1400" b="1" dirty="0">
                <a:latin typeface="Times New Roman" pitchFamily="18" charset="0"/>
                <a:ea typeface="微軟正黑體" pitchFamily="34" charset="-120"/>
                <a:cs typeface="Times New Roman" pitchFamily="18" charset="0"/>
              </a:rPr>
              <a:t>光原社會企業</a:t>
            </a:r>
            <a:endParaRPr kumimoji="0" lang="en-US" altLang="zh-TW" sz="1400" b="1" dirty="0">
              <a:latin typeface="Times New Roman" pitchFamily="18" charset="0"/>
              <a:ea typeface="微軟正黑體" pitchFamily="34" charset="-120"/>
              <a:cs typeface="Times New Roman" pitchFamily="18" charset="0"/>
            </a:endParaRPr>
          </a:p>
          <a:p>
            <a:pPr algn="ctr">
              <a:defRPr/>
            </a:pPr>
            <a:r>
              <a:rPr kumimoji="0" lang="zh-TW" altLang="en-US" sz="1400" b="1" dirty="0" smtClean="0">
                <a:latin typeface="Times New Roman" pitchFamily="18" charset="0"/>
                <a:ea typeface="微軟正黑體" pitchFamily="34" charset="-120"/>
                <a:cs typeface="Times New Roman" pitchFamily="18" charset="0"/>
              </a:rPr>
              <a:t>股份有限公司</a:t>
            </a:r>
            <a:endParaRPr kumimoji="0" lang="zh-TW" altLang="en-US" sz="1400" b="1" dirty="0">
              <a:latin typeface="Times New Roman" pitchFamily="18" charset="0"/>
              <a:ea typeface="微軟正黑體" pitchFamily="34" charset="-120"/>
              <a:cs typeface="Times New Roman" pitchFamily="18" charset="0"/>
            </a:endParaRPr>
          </a:p>
        </p:txBody>
      </p:sp>
      <p:sp>
        <p:nvSpPr>
          <p:cNvPr id="65" name="直線圖說文字 2 64"/>
          <p:cNvSpPr/>
          <p:nvPr/>
        </p:nvSpPr>
        <p:spPr>
          <a:xfrm>
            <a:off x="1509713" y="1367931"/>
            <a:ext cx="1681162" cy="484187"/>
          </a:xfrm>
          <a:prstGeom prst="borderCallout2">
            <a:avLst>
              <a:gd name="adj1" fmla="val 35852"/>
              <a:gd name="adj2" fmla="val 100000"/>
              <a:gd name="adj3" fmla="val 35688"/>
              <a:gd name="adj4" fmla="val 112117"/>
              <a:gd name="adj5" fmla="val 70891"/>
              <a:gd name="adj6" fmla="val 127293"/>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fontAlgn="base">
              <a:spcBef>
                <a:spcPct val="0"/>
              </a:spcBef>
              <a:spcAft>
                <a:spcPct val="0"/>
              </a:spcAft>
              <a:defRPr kumimoji="1">
                <a:solidFill>
                  <a:schemeClr val="tx1"/>
                </a:solidFill>
                <a:latin typeface="Calibri" pitchFamily="34" charset="0"/>
                <a:ea typeface="新細明體" pitchFamily="18" charset="-120"/>
              </a:defRPr>
            </a:lvl6pPr>
            <a:lvl7pPr marL="2971800" indent="-228600" fontAlgn="base">
              <a:spcBef>
                <a:spcPct val="0"/>
              </a:spcBef>
              <a:spcAft>
                <a:spcPct val="0"/>
              </a:spcAft>
              <a:defRPr kumimoji="1">
                <a:solidFill>
                  <a:schemeClr val="tx1"/>
                </a:solidFill>
                <a:latin typeface="Calibri" pitchFamily="34" charset="0"/>
                <a:ea typeface="新細明體" pitchFamily="18" charset="-120"/>
              </a:defRPr>
            </a:lvl7pPr>
            <a:lvl8pPr marL="3429000" indent="-228600" fontAlgn="base">
              <a:spcBef>
                <a:spcPct val="0"/>
              </a:spcBef>
              <a:spcAft>
                <a:spcPct val="0"/>
              </a:spcAft>
              <a:defRPr kumimoji="1">
                <a:solidFill>
                  <a:schemeClr val="tx1"/>
                </a:solidFill>
                <a:latin typeface="Calibri" pitchFamily="34" charset="0"/>
                <a:ea typeface="新細明體" pitchFamily="18" charset="-120"/>
              </a:defRPr>
            </a:lvl8pPr>
            <a:lvl9pPr marL="3886200" indent="-228600" fontAlgn="base">
              <a:spcBef>
                <a:spcPct val="0"/>
              </a:spcBef>
              <a:spcAft>
                <a:spcPct val="0"/>
              </a:spcAft>
              <a:defRPr kumimoji="1">
                <a:solidFill>
                  <a:schemeClr val="tx1"/>
                </a:solidFill>
                <a:latin typeface="Calibri" pitchFamily="34" charset="0"/>
                <a:ea typeface="新細明體" pitchFamily="18" charset="-120"/>
              </a:defRPr>
            </a:lvl9pPr>
          </a:lstStyle>
          <a:p>
            <a:pPr algn="ctr">
              <a:defRPr/>
            </a:pPr>
            <a:r>
              <a:rPr kumimoji="0" lang="zh-TW" altLang="en-US" sz="1400" b="1" dirty="0">
                <a:latin typeface="Times New Roman" pitchFamily="18" charset="0"/>
                <a:ea typeface="微軟正黑體" pitchFamily="34" charset="-120"/>
                <a:cs typeface="Times New Roman" pitchFamily="18" charset="0"/>
              </a:rPr>
              <a:t>活水</a:t>
            </a:r>
            <a:r>
              <a:rPr kumimoji="0" lang="zh-TW" altLang="en-US" sz="1400" b="1" dirty="0" smtClean="0">
                <a:latin typeface="Times New Roman" pitchFamily="18" charset="0"/>
                <a:ea typeface="微軟正黑體" pitchFamily="34" charset="-120"/>
                <a:cs typeface="Times New Roman" pitchFamily="18" charset="0"/>
              </a:rPr>
              <a:t>社企投資</a:t>
            </a:r>
            <a:endParaRPr kumimoji="0" lang="en-US" altLang="zh-TW" sz="1400" b="1" dirty="0" smtClean="0">
              <a:latin typeface="Times New Roman" pitchFamily="18" charset="0"/>
              <a:ea typeface="微軟正黑體" pitchFamily="34" charset="-120"/>
              <a:cs typeface="Times New Roman" pitchFamily="18" charset="0"/>
            </a:endParaRPr>
          </a:p>
          <a:p>
            <a:pPr algn="ctr">
              <a:defRPr/>
            </a:pPr>
            <a:r>
              <a:rPr kumimoji="0" lang="zh-TW" altLang="en-US" sz="1400" b="1" dirty="0" smtClean="0">
                <a:latin typeface="Times New Roman" pitchFamily="18" charset="0"/>
                <a:ea typeface="微軟正黑體" pitchFamily="34" charset="-120"/>
                <a:cs typeface="Times New Roman" pitchFamily="18" charset="0"/>
              </a:rPr>
              <a:t>開發股份有限公司</a:t>
            </a:r>
            <a:endParaRPr kumimoji="0" lang="zh-TW" altLang="en-US" sz="1400" b="1" dirty="0">
              <a:latin typeface="Times New Roman" pitchFamily="18" charset="0"/>
              <a:ea typeface="微軟正黑體" pitchFamily="34" charset="-120"/>
              <a:cs typeface="Times New Roman" pitchFamily="18" charset="0"/>
            </a:endParaRPr>
          </a:p>
        </p:txBody>
      </p:sp>
      <p:sp>
        <p:nvSpPr>
          <p:cNvPr id="66" name="直線圖說文字 2 65"/>
          <p:cNvSpPr/>
          <p:nvPr/>
        </p:nvSpPr>
        <p:spPr>
          <a:xfrm>
            <a:off x="863600" y="2125168"/>
            <a:ext cx="1790700" cy="269875"/>
          </a:xfrm>
          <a:prstGeom prst="borderCallout2">
            <a:avLst>
              <a:gd name="adj1" fmla="val 35852"/>
              <a:gd name="adj2" fmla="val 100000"/>
              <a:gd name="adj3" fmla="val 35688"/>
              <a:gd name="adj4" fmla="val 112117"/>
              <a:gd name="adj5" fmla="val 73693"/>
              <a:gd name="adj6" fmla="val 123052"/>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fontAlgn="base">
              <a:spcBef>
                <a:spcPct val="0"/>
              </a:spcBef>
              <a:spcAft>
                <a:spcPct val="0"/>
              </a:spcAft>
              <a:defRPr kumimoji="1">
                <a:solidFill>
                  <a:schemeClr val="tx1"/>
                </a:solidFill>
                <a:latin typeface="Calibri" pitchFamily="34" charset="0"/>
                <a:ea typeface="新細明體" pitchFamily="18" charset="-120"/>
              </a:defRPr>
            </a:lvl6pPr>
            <a:lvl7pPr marL="2971800" indent="-228600" fontAlgn="base">
              <a:spcBef>
                <a:spcPct val="0"/>
              </a:spcBef>
              <a:spcAft>
                <a:spcPct val="0"/>
              </a:spcAft>
              <a:defRPr kumimoji="1">
                <a:solidFill>
                  <a:schemeClr val="tx1"/>
                </a:solidFill>
                <a:latin typeface="Calibri" pitchFamily="34" charset="0"/>
                <a:ea typeface="新細明體" pitchFamily="18" charset="-120"/>
              </a:defRPr>
            </a:lvl7pPr>
            <a:lvl8pPr marL="3429000" indent="-228600" fontAlgn="base">
              <a:spcBef>
                <a:spcPct val="0"/>
              </a:spcBef>
              <a:spcAft>
                <a:spcPct val="0"/>
              </a:spcAft>
              <a:defRPr kumimoji="1">
                <a:solidFill>
                  <a:schemeClr val="tx1"/>
                </a:solidFill>
                <a:latin typeface="Calibri" pitchFamily="34" charset="0"/>
                <a:ea typeface="新細明體" pitchFamily="18" charset="-120"/>
              </a:defRPr>
            </a:lvl8pPr>
            <a:lvl9pPr marL="3886200" indent="-228600" fontAlgn="base">
              <a:spcBef>
                <a:spcPct val="0"/>
              </a:spcBef>
              <a:spcAft>
                <a:spcPct val="0"/>
              </a:spcAft>
              <a:defRPr kumimoji="1">
                <a:solidFill>
                  <a:schemeClr val="tx1"/>
                </a:solidFill>
                <a:latin typeface="Calibri" pitchFamily="34" charset="0"/>
                <a:ea typeface="新細明體" pitchFamily="18" charset="-120"/>
              </a:defRPr>
            </a:lvl9pPr>
          </a:lstStyle>
          <a:p>
            <a:pPr algn="ctr">
              <a:defRPr/>
            </a:pPr>
            <a:r>
              <a:rPr kumimoji="0" lang="zh-TW" altLang="en-US" sz="1400" b="1" dirty="0">
                <a:solidFill>
                  <a:srgbClr val="C00000"/>
                </a:solidFill>
                <a:latin typeface="Times New Roman" pitchFamily="18" charset="0"/>
                <a:ea typeface="微軟正黑體" pitchFamily="34" charset="-120"/>
                <a:cs typeface="Times New Roman" pitchFamily="18" charset="0"/>
              </a:rPr>
              <a:t>生態</a:t>
            </a:r>
            <a:r>
              <a:rPr kumimoji="0" lang="zh-TW" altLang="en-US" sz="1400" b="1" dirty="0" smtClean="0">
                <a:solidFill>
                  <a:srgbClr val="C00000"/>
                </a:solidFill>
                <a:latin typeface="Times New Roman" pitchFamily="18" charset="0"/>
                <a:ea typeface="微軟正黑體" pitchFamily="34" charset="-120"/>
                <a:cs typeface="Times New Roman" pitchFamily="18" charset="0"/>
              </a:rPr>
              <a:t>綠</a:t>
            </a:r>
            <a:r>
              <a:rPr kumimoji="0" lang="zh-TW" altLang="en-US" sz="1400" b="1" dirty="0" smtClean="0">
                <a:latin typeface="Times New Roman" pitchFamily="18" charset="0"/>
                <a:ea typeface="微軟正黑體" pitchFamily="34" charset="-120"/>
                <a:cs typeface="Times New Roman" pitchFamily="18" charset="0"/>
              </a:rPr>
              <a:t>股份有限公司</a:t>
            </a:r>
            <a:endParaRPr kumimoji="0" lang="zh-TW" altLang="en-US" sz="1400" b="1" dirty="0">
              <a:latin typeface="Times New Roman" pitchFamily="18" charset="0"/>
              <a:ea typeface="微軟正黑體" pitchFamily="34" charset="-120"/>
              <a:cs typeface="Times New Roman" pitchFamily="18" charset="0"/>
            </a:endParaRPr>
          </a:p>
        </p:txBody>
      </p:sp>
      <p:sp>
        <p:nvSpPr>
          <p:cNvPr id="67" name="直線圖說文字 2 66"/>
          <p:cNvSpPr/>
          <p:nvPr/>
        </p:nvSpPr>
        <p:spPr>
          <a:xfrm>
            <a:off x="982663" y="2683968"/>
            <a:ext cx="1439862" cy="457200"/>
          </a:xfrm>
          <a:prstGeom prst="borderCallout2">
            <a:avLst>
              <a:gd name="adj1" fmla="val 35852"/>
              <a:gd name="adj2" fmla="val 100000"/>
              <a:gd name="adj3" fmla="val 35688"/>
              <a:gd name="adj4" fmla="val 112117"/>
              <a:gd name="adj5" fmla="val 74583"/>
              <a:gd name="adj6" fmla="val 132489"/>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fontAlgn="base">
              <a:spcBef>
                <a:spcPct val="0"/>
              </a:spcBef>
              <a:spcAft>
                <a:spcPct val="0"/>
              </a:spcAft>
              <a:defRPr kumimoji="1">
                <a:solidFill>
                  <a:schemeClr val="tx1"/>
                </a:solidFill>
                <a:latin typeface="Calibri" pitchFamily="34" charset="0"/>
                <a:ea typeface="新細明體" pitchFamily="18" charset="-120"/>
              </a:defRPr>
            </a:lvl6pPr>
            <a:lvl7pPr marL="2971800" indent="-228600" fontAlgn="base">
              <a:spcBef>
                <a:spcPct val="0"/>
              </a:spcBef>
              <a:spcAft>
                <a:spcPct val="0"/>
              </a:spcAft>
              <a:defRPr kumimoji="1">
                <a:solidFill>
                  <a:schemeClr val="tx1"/>
                </a:solidFill>
                <a:latin typeface="Calibri" pitchFamily="34" charset="0"/>
                <a:ea typeface="新細明體" pitchFamily="18" charset="-120"/>
              </a:defRPr>
            </a:lvl7pPr>
            <a:lvl8pPr marL="3429000" indent="-228600" fontAlgn="base">
              <a:spcBef>
                <a:spcPct val="0"/>
              </a:spcBef>
              <a:spcAft>
                <a:spcPct val="0"/>
              </a:spcAft>
              <a:defRPr kumimoji="1">
                <a:solidFill>
                  <a:schemeClr val="tx1"/>
                </a:solidFill>
                <a:latin typeface="Calibri" pitchFamily="34" charset="0"/>
                <a:ea typeface="新細明體" pitchFamily="18" charset="-120"/>
              </a:defRPr>
            </a:lvl8pPr>
            <a:lvl9pPr marL="3886200" indent="-228600" fontAlgn="base">
              <a:spcBef>
                <a:spcPct val="0"/>
              </a:spcBef>
              <a:spcAft>
                <a:spcPct val="0"/>
              </a:spcAft>
              <a:defRPr kumimoji="1">
                <a:solidFill>
                  <a:schemeClr val="tx1"/>
                </a:solidFill>
                <a:latin typeface="Calibri" pitchFamily="34" charset="0"/>
                <a:ea typeface="新細明體" pitchFamily="18" charset="-120"/>
              </a:defRPr>
            </a:lvl9pPr>
          </a:lstStyle>
          <a:p>
            <a:pPr algn="ctr">
              <a:defRPr/>
            </a:pPr>
            <a:r>
              <a:rPr kumimoji="0" lang="zh-TW" altLang="en-US" sz="1400" b="1" dirty="0">
                <a:latin typeface="Times New Roman" pitchFamily="18" charset="0"/>
                <a:ea typeface="微軟正黑體" pitchFamily="34" charset="-120"/>
                <a:cs typeface="Times New Roman" pitchFamily="18" charset="0"/>
              </a:rPr>
              <a:t>大愛感恩科技</a:t>
            </a:r>
            <a:endParaRPr kumimoji="0" lang="en-US" altLang="zh-TW" sz="1400" b="1" dirty="0">
              <a:latin typeface="Times New Roman" pitchFamily="18" charset="0"/>
              <a:ea typeface="微軟正黑體" pitchFamily="34" charset="-120"/>
              <a:cs typeface="Times New Roman" pitchFamily="18" charset="0"/>
            </a:endParaRPr>
          </a:p>
          <a:p>
            <a:pPr algn="ctr">
              <a:defRPr/>
            </a:pPr>
            <a:r>
              <a:rPr kumimoji="0" lang="zh-TW" altLang="en-US" sz="1400" b="1" dirty="0" smtClean="0">
                <a:latin typeface="Times New Roman" pitchFamily="18" charset="0"/>
                <a:ea typeface="微軟正黑體" pitchFamily="34" charset="-120"/>
                <a:cs typeface="Times New Roman" pitchFamily="18" charset="0"/>
              </a:rPr>
              <a:t>股份有限公司</a:t>
            </a:r>
            <a:endParaRPr kumimoji="0" lang="zh-TW" altLang="en-US" sz="1400" b="1" dirty="0">
              <a:latin typeface="Times New Roman" pitchFamily="18" charset="0"/>
              <a:ea typeface="微軟正黑體" pitchFamily="34" charset="-120"/>
              <a:cs typeface="Times New Roman" pitchFamily="18" charset="0"/>
            </a:endParaRPr>
          </a:p>
        </p:txBody>
      </p:sp>
      <p:sp>
        <p:nvSpPr>
          <p:cNvPr id="68" name="文字方塊 67"/>
          <p:cNvSpPr txBox="1"/>
          <p:nvPr/>
        </p:nvSpPr>
        <p:spPr>
          <a:xfrm>
            <a:off x="5729288" y="5323981"/>
            <a:ext cx="2139950" cy="954087"/>
          </a:xfrm>
          <a:prstGeom prst="rect">
            <a:avLst/>
          </a:prstGeom>
          <a:noFill/>
        </p:spPr>
        <p:txBody>
          <a:bodyPr>
            <a:spAutoFit/>
          </a:bodyPr>
          <a:lstStyle/>
          <a:p>
            <a:pPr fontAlgn="auto">
              <a:spcBef>
                <a:spcPts val="0"/>
              </a:spcBef>
              <a:spcAft>
                <a:spcPts val="0"/>
              </a:spcAft>
              <a:defRPr/>
            </a:pPr>
            <a:r>
              <a:rPr kumimoji="0" lang="zh-TW" altLang="en-US" sz="14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公司</a:t>
            </a:r>
            <a:r>
              <a:rPr kumimoji="0" lang="zh-TW" altLang="en-US" sz="1400" b="1" dirty="0">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踐行社會目的</a:t>
            </a:r>
            <a:r>
              <a:rPr kumimoji="0" lang="zh-TW" altLang="en-US" sz="14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為營業範圍者，依據輔大社企中心估算，包含</a:t>
            </a:r>
            <a:r>
              <a:rPr kumimoji="0" lang="en-US" altLang="zh-TW" sz="1400" b="1" dirty="0">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AVEDA</a:t>
            </a:r>
            <a:r>
              <a:rPr kumimoji="0" lang="zh-TW" altLang="en-US" sz="1400" b="1" dirty="0">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肯夢</a:t>
            </a:r>
            <a:r>
              <a:rPr kumimoji="0" lang="zh-TW" altLang="en-US" sz="14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等廣義社企約</a:t>
            </a:r>
            <a:r>
              <a:rPr kumimoji="0" lang="en-US" altLang="zh-TW" sz="1400" b="1" dirty="0">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1000</a:t>
            </a:r>
            <a:r>
              <a:rPr kumimoji="0" lang="zh-TW" altLang="en-US" sz="14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家。</a:t>
            </a:r>
          </a:p>
        </p:txBody>
      </p:sp>
      <p:sp>
        <p:nvSpPr>
          <p:cNvPr id="69" name="圓角矩形 68"/>
          <p:cNvSpPr/>
          <p:nvPr/>
        </p:nvSpPr>
        <p:spPr>
          <a:xfrm>
            <a:off x="1162050" y="5203331"/>
            <a:ext cx="4500563" cy="117316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0" name="文字方塊 69"/>
          <p:cNvSpPr txBox="1"/>
          <p:nvPr/>
        </p:nvSpPr>
        <p:spPr>
          <a:xfrm>
            <a:off x="3281363" y="5327156"/>
            <a:ext cx="2232025" cy="954087"/>
          </a:xfrm>
          <a:prstGeom prst="rect">
            <a:avLst/>
          </a:prstGeom>
          <a:noFill/>
        </p:spPr>
        <p:txBody>
          <a:bodyPr>
            <a:spAutoFit/>
          </a:bodyPr>
          <a:lstStyle/>
          <a:p>
            <a:pPr fontAlgn="auto">
              <a:spcBef>
                <a:spcPts val="0"/>
              </a:spcBef>
              <a:spcAft>
                <a:spcPts val="0"/>
              </a:spcAft>
              <a:defRPr/>
            </a:pPr>
            <a:r>
              <a:rPr kumimoji="0" lang="zh-TW" altLang="en-US" sz="14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公司以</a:t>
            </a:r>
            <a:r>
              <a:rPr kumimoji="0" lang="zh-TW" altLang="en-US" sz="1400" b="1" dirty="0">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踐行社會目的為主要業務</a:t>
            </a:r>
            <a:r>
              <a:rPr kumimoji="0" lang="zh-TW" altLang="en-US" sz="14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者，依據輔大社企中心估算，包含</a:t>
            </a:r>
            <a:r>
              <a:rPr kumimoji="0" lang="zh-TW" altLang="en-US" sz="1400" b="1" dirty="0">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小鎮文創</a:t>
            </a:r>
            <a:r>
              <a:rPr kumimoji="0" lang="zh-TW" altLang="en-US" sz="14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等狹義社企型公司約</a:t>
            </a:r>
            <a:r>
              <a:rPr kumimoji="0" lang="en-US" altLang="zh-TW" sz="1400" b="1" dirty="0">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200</a:t>
            </a:r>
            <a:r>
              <a:rPr kumimoji="0" lang="zh-TW" altLang="en-US" sz="14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家。</a:t>
            </a:r>
          </a:p>
        </p:txBody>
      </p:sp>
      <p:sp>
        <p:nvSpPr>
          <p:cNvPr id="71" name="圓角矩形 70"/>
          <p:cNvSpPr/>
          <p:nvPr/>
        </p:nvSpPr>
        <p:spPr>
          <a:xfrm>
            <a:off x="1217613" y="5263656"/>
            <a:ext cx="1982787" cy="1055687"/>
          </a:xfrm>
          <a:prstGeom prst="roundRect">
            <a:avLst/>
          </a:prstGeom>
          <a:solidFill>
            <a:srgbClr val="FFFF99"/>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2" name="文字方塊 71"/>
          <p:cNvSpPr txBox="1"/>
          <p:nvPr/>
        </p:nvSpPr>
        <p:spPr>
          <a:xfrm>
            <a:off x="1281113" y="5327156"/>
            <a:ext cx="1892300" cy="954087"/>
          </a:xfrm>
          <a:prstGeom prst="rect">
            <a:avLst/>
          </a:prstGeom>
          <a:noFill/>
        </p:spPr>
        <p:txBody>
          <a:bodyPr>
            <a:spAutoFit/>
          </a:bodyPr>
          <a:lstStyle/>
          <a:p>
            <a:pPr fontAlgn="auto">
              <a:spcBef>
                <a:spcPts val="0"/>
              </a:spcBef>
              <a:spcAft>
                <a:spcPts val="0"/>
              </a:spcAft>
              <a:defRPr/>
            </a:pPr>
            <a:r>
              <a:rPr kumimoji="0" lang="zh-TW" altLang="en-US" sz="14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公司登記名稱為社會企業者，包含</a:t>
            </a:r>
            <a:r>
              <a:rPr kumimoji="0" lang="zh-TW" altLang="en-US" sz="1400" b="1" dirty="0">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黑暗對話社會企業 </a:t>
            </a:r>
            <a:r>
              <a:rPr kumimoji="0" lang="en-US" altLang="zh-TW" sz="1400" b="1" dirty="0">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a:t>
            </a:r>
            <a:r>
              <a:rPr kumimoji="0" lang="zh-TW" altLang="en-US" sz="1400" b="1" dirty="0">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股</a:t>
            </a:r>
            <a:r>
              <a:rPr kumimoji="0" lang="en-US" altLang="zh-TW" sz="1400" b="1" dirty="0">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a:t>
            </a:r>
            <a:r>
              <a:rPr kumimoji="0" lang="zh-TW" altLang="en-US" sz="1400" b="1" dirty="0">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a:t>
            </a:r>
            <a:r>
              <a:rPr kumimoji="0" lang="zh-TW" altLang="en-US" sz="14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等共</a:t>
            </a:r>
            <a:r>
              <a:rPr kumimoji="0" lang="en-US" altLang="zh-TW" sz="1400" b="1" dirty="0">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47</a:t>
            </a:r>
            <a:r>
              <a:rPr kumimoji="0" lang="zh-TW" altLang="en-US" sz="14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家 </a:t>
            </a:r>
            <a:r>
              <a:rPr kumimoji="0" lang="en-US" altLang="zh-TW" sz="14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a:t>
            </a:r>
            <a:r>
              <a:rPr kumimoji="0" lang="zh-TW" altLang="en-US" sz="14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其中解散者</a:t>
            </a:r>
            <a:r>
              <a:rPr kumimoji="0" lang="en-US" altLang="zh-TW" sz="1400" b="1" dirty="0">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5</a:t>
            </a:r>
            <a:r>
              <a:rPr kumimoji="0" lang="zh-TW" altLang="en-US" sz="1400" b="1" dirty="0">
                <a:solidFill>
                  <a:srgbClr val="C0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家</a:t>
            </a:r>
            <a:r>
              <a:rPr kumimoji="0" lang="en-US" altLang="zh-TW" sz="14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a:t>
            </a:r>
            <a:r>
              <a:rPr kumimoji="0" lang="zh-TW" altLang="en-US" sz="14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壁窗">
  <a:themeElements>
    <a:clrScheme name="壁窗">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自訂 1">
      <a:majorFont>
        <a:latin typeface="Arial"/>
        <a:ea typeface="微軟正黑體"/>
        <a:cs typeface=""/>
      </a:majorFont>
      <a:minorFont>
        <a:latin typeface="Arial"/>
        <a:ea typeface="微軟正黑體"/>
        <a:cs typeface=""/>
      </a:minorFont>
    </a:fontScheme>
    <a:fmtScheme name="壁窗">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壁窗">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xml><?xml version="1.0" encoding="utf-8"?>
<a:themeOverride xmlns:a="http://schemas.openxmlformats.org/drawingml/2006/main">
  <a:clrScheme name="壁窗">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自訂 1">
    <a:majorFont>
      <a:latin typeface="Arial"/>
      <a:ea typeface="微軟正黑體"/>
      <a:cs typeface=""/>
    </a:majorFont>
    <a:minorFont>
      <a:latin typeface="Arial"/>
      <a:ea typeface="微軟正黑體"/>
      <a:cs typeface=""/>
    </a:minorFont>
  </a:fontScheme>
  <a:fmtScheme name="壁窗">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5446</TotalTime>
  <Words>5411</Words>
  <Application>Microsoft Office PowerPoint</Application>
  <PresentationFormat>如螢幕大小 (4:3)</PresentationFormat>
  <Paragraphs>625</Paragraphs>
  <Slides>46</Slides>
  <Notes>11</Notes>
  <HiddenSlides>0</HiddenSlides>
  <MMClips>0</MMClips>
  <ScaleCrop>false</ScaleCrop>
  <HeadingPairs>
    <vt:vector size="4" baseType="variant">
      <vt:variant>
        <vt:lpstr>佈景主題</vt:lpstr>
      </vt:variant>
      <vt:variant>
        <vt:i4>1</vt:i4>
      </vt:variant>
      <vt:variant>
        <vt:lpstr>投影片標題</vt:lpstr>
      </vt:variant>
      <vt:variant>
        <vt:i4>46</vt:i4>
      </vt:variant>
    </vt:vector>
  </HeadingPairs>
  <TitlesOfParts>
    <vt:vector size="47" baseType="lpstr">
      <vt:lpstr>壁窗</vt:lpstr>
      <vt:lpstr>照顧服務可以是 社會企業嗎?</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國內案例 </vt:lpstr>
      <vt:lpstr>PowerPoint 簡報</vt:lpstr>
      <vt:lpstr>國內案例 </vt:lpstr>
      <vt:lpstr>PowerPoint 簡報</vt:lpstr>
      <vt:lpstr>PowerPoint 簡報</vt:lpstr>
      <vt:lpstr>PowerPoint 簡報</vt:lpstr>
      <vt:lpstr>PowerPoint 簡報</vt:lpstr>
      <vt:lpstr>二、我國健康照護體系</vt:lpstr>
      <vt:lpstr>PowerPoint 簡報</vt:lpstr>
      <vt:lpstr>發展要素</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簡秀華</dc:creator>
  <cp:lastModifiedBy>蔡麗萍</cp:lastModifiedBy>
  <cp:revision>102</cp:revision>
  <cp:lastPrinted>2014-09-26T08:23:52Z</cp:lastPrinted>
  <dcterms:created xsi:type="dcterms:W3CDTF">2014-09-05T06:51:50Z</dcterms:created>
  <dcterms:modified xsi:type="dcterms:W3CDTF">2014-09-30T01:54:30Z</dcterms:modified>
</cp:coreProperties>
</file>