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26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36"/>
    </p:embeddedFont>
    <p:embeddedFont>
      <p:font typeface="Lucida Sans Unicode" panose="020B0602030504020204" pitchFamily="34" charset="0"/>
      <p:regular r:id="rId37"/>
    </p:embeddedFont>
    <p:embeddedFont>
      <p:font typeface="Wingdings 2" panose="05020102010507070707" pitchFamily="18" charset="2"/>
      <p:regular r:id="rId38"/>
    </p:embeddedFont>
    <p:embeddedFont>
      <p:font typeface="微軟正黑體" panose="020B0604030504040204" pitchFamily="34" charset="-120"/>
      <p:regular r:id="rId39"/>
      <p:bold r:id="rId40"/>
    </p:embeddedFont>
    <p:embeddedFont>
      <p:font typeface="標楷體" panose="03000509000000000000" pitchFamily="65" charset="-120"/>
      <p:regular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FF"/>
    <a:srgbClr val="A50021"/>
    <a:srgbClr val="FF7C80"/>
    <a:srgbClr val="FF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F:\公車達人\員警超熟公車路線像導航.fl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-1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3600"/>
  <ax:ocxPr ax:name="_cy" ax:value="7990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F:\公車達人\2002年拍的花東線東里站路牌拋接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9604"/>
  <ax:ocxPr ax:name="_cy" ax:value="5980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4DE4A-9010-4E12-8512-A5F48505920F}" type="datetimeFigureOut">
              <a:rPr lang="zh-TW" altLang="en-US" smtClean="0"/>
              <a:pPr/>
              <a:t>2014/11/24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27665-DDE2-4B6B-B51D-46D41FE64E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68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7665-DDE2-4B6B-B51D-46D41FE64E2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7FD4ACC-9825-4B7E-A9E9-99CDE03390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3649E6-0320-4C7E-BF8F-458A8F3274F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BECA82-FFB9-4A40-BBBD-27CE2B95233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3088E-84CE-48CA-8041-2EEFCEE75F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extLst/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02C92A-862B-4D97-94F1-89AF37EF83F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C1B2F6-9367-45C9-9EBC-7EF984DF945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D9A994-B426-4C76-A701-6C7016B8883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FC14FF-A268-4C6F-AD24-C05513820A6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C8E17E-8A0A-4D62-A84D-970559DB2B5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A9C78B-CF04-4E86-902D-CBC87362B8D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E0D16C-1FAF-451E-9010-2A9EF7E4881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F5EC0B1-2724-4EF6-AAB6-4DE57377E99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305A1DB-78B3-4AFD-8ECF-BE9B7D65BC1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Blip>
          <a:blip r:embed="rId15"/>
        </a:buBlip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hyperlink" Target="&#21729;&#35686;&#36229;&#29087;&#20844;&#36554;&#36335;&#32218;&#20687;&#23566;&#33322;.fl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990600"/>
            <a:ext cx="6623050" cy="1371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低碳城市  公車達人秀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3645024"/>
            <a:ext cx="5616624" cy="1199704"/>
          </a:xfrm>
        </p:spPr>
        <p:txBody>
          <a:bodyPr>
            <a:normAutofit fontScale="92500" lnSpcReduction="20000"/>
          </a:bodyPr>
          <a:lstStyle/>
          <a:p>
            <a:pPr algn="l" eaLnBrk="1" hangingPunct="1"/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主 講 人：林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志   遠</a:t>
            </a:r>
          </a:p>
          <a:p>
            <a:pPr algn="l" eaLnBrk="1" hangingPunct="1"/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時     間：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103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年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12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年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03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日</a:t>
            </a:r>
          </a:p>
          <a:p>
            <a:pPr algn="l" eaLnBrk="1" hangingPunct="1"/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地     點：台中市政府文心樓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樓中庭</a:t>
            </a:r>
          </a:p>
          <a:p>
            <a:pPr algn="l" eaLnBrk="1" hangingPunct="1"/>
            <a:endParaRPr lang="en-US" altLang="zh-TW" dirty="0" smtClean="0">
              <a:latin typeface="Verdana" pitchFamily="34" charset="0"/>
            </a:endParaRPr>
          </a:p>
        </p:txBody>
      </p:sp>
      <p:pic>
        <p:nvPicPr>
          <p:cNvPr id="5" name="圖片 4" descr="B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1249034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type="body" idx="4294967295"/>
          </p:nvPr>
        </p:nvSpPr>
        <p:spPr>
          <a:xfrm>
            <a:off x="755576" y="1700213"/>
            <a:ext cx="7416824" cy="4608512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除了上述</a:t>
            </a:r>
            <a:r>
              <a:rPr lang="en-US" altLang="zh-TW" dirty="0" smtClean="0"/>
              <a:t>6</a:t>
            </a:r>
            <a:r>
              <a:rPr lang="zh-TW" altLang="en-US" dirty="0" smtClean="0"/>
              <a:t>點好處外，還可以聽駕駛長搞笑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著名的</a:t>
            </a:r>
            <a:r>
              <a:rPr lang="en-US" altLang="zh-TW" dirty="0" smtClean="0"/>
              <a:t>『</a:t>
            </a:r>
            <a:r>
              <a:rPr lang="zh-TW" altLang="en-US" dirty="0" smtClean="0"/>
              <a:t>歡樂</a:t>
            </a:r>
            <a:r>
              <a:rPr lang="en-US" altLang="zh-TW" dirty="0" smtClean="0"/>
              <a:t>86-</a:t>
            </a:r>
            <a:r>
              <a:rPr lang="zh-TW" altLang="en-US" dirty="0" smtClean="0"/>
              <a:t>吳閔璁</a:t>
            </a:r>
            <a:r>
              <a:rPr lang="en-US" altLang="zh-TW" dirty="0" smtClean="0"/>
              <a:t>』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eaLnBrk="1" hangingPunct="1"/>
            <a:r>
              <a:rPr lang="zh-TW" altLang="en-US" dirty="0" smtClean="0"/>
              <a:t>愛搭公車之餘，閒暇時也喜歡上交通局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網頁、查看客運業者網站、</a:t>
            </a:r>
            <a:r>
              <a:rPr lang="en-US" altLang="zh-TW" dirty="0" smtClean="0"/>
              <a:t>PTT BUS</a:t>
            </a:r>
            <a:r>
              <a:rPr lang="zh-TW" altLang="en-US" dirty="0" smtClean="0"/>
              <a:t>版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報到。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 </a:t>
            </a:r>
            <a:r>
              <a:rPr lang="zh-TW" altLang="en-US" dirty="0" smtClean="0"/>
              <a:t>最扯的是</a:t>
            </a:r>
            <a:r>
              <a:rPr lang="en-US" altLang="zh-TW" dirty="0" smtClean="0">
                <a:latin typeface="Arial" charset="0"/>
              </a:rPr>
              <a:t>…</a:t>
            </a:r>
            <a:endParaRPr lang="en-US" altLang="zh-TW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571500" y="304800"/>
            <a:ext cx="8001000" cy="121602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zh-TW" altLang="en-US" dirty="0" smtClean="0"/>
              <a:t>製作「完全攻略台中公園手冊」淺談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881844" y="1752600"/>
            <a:ext cx="7380312" cy="383664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緣由</a:t>
            </a:r>
            <a:r>
              <a:rPr lang="en-US" altLang="zh-TW" dirty="0" smtClean="0"/>
              <a:t>︰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 </a:t>
            </a:r>
            <a:r>
              <a:rPr lang="zh-TW" altLang="en-US" dirty="0" smtClean="0"/>
              <a:t>辦公室位居台中火車站</a:t>
            </a:r>
            <a:r>
              <a:rPr lang="en-US" altLang="zh-TW" dirty="0" smtClean="0">
                <a:latin typeface="Arial" charset="0"/>
              </a:rPr>
              <a:t>–</a:t>
            </a:r>
            <a:r>
              <a:rPr lang="zh-TW" altLang="en-US" dirty="0" smtClean="0"/>
              <a:t>一中商圈要道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著名的百年公園、台中地標之一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行經公園週邊公車路線眾多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dirty="0" smtClean="0"/>
          </a:p>
          <a:p>
            <a:pPr eaLnBrk="1" hangingPunct="1"/>
            <a:r>
              <a:rPr lang="zh-TW" altLang="en-US" dirty="0" smtClean="0"/>
              <a:t>壓垮駱駝的最後一根稻草</a:t>
            </a:r>
            <a:r>
              <a:rPr lang="en-US" altLang="zh-TW" dirty="0" smtClean="0"/>
              <a:t>︰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 </a:t>
            </a:r>
            <a:r>
              <a:rPr lang="zh-TW" altLang="en-US" dirty="0" smtClean="0"/>
              <a:t>同事對公車一無所知</a:t>
            </a:r>
            <a:r>
              <a:rPr lang="en-US" altLang="zh-TW" dirty="0" smtClean="0">
                <a:latin typeface="Arial" charset="0"/>
              </a:rPr>
              <a:t>…</a:t>
            </a:r>
            <a:endParaRPr lang="en-US" altLang="zh-TW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 anchor="ctr"/>
          <a:lstStyle/>
          <a:p>
            <a:pPr eaLnBrk="1" hangingPunct="1"/>
            <a:r>
              <a:rPr lang="zh-TW" altLang="en-US" smtClean="0"/>
              <a:t>工作上實際案例分享</a:t>
            </a:r>
          </a:p>
        </p:txBody>
      </p:sp>
      <p:pic>
        <p:nvPicPr>
          <p:cNvPr id="14339" name="Picture 8" descr="100_687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8032" y="2035479"/>
            <a:ext cx="4499992" cy="3282646"/>
          </a:xfrm>
        </p:spPr>
      </p:pic>
      <p:pic>
        <p:nvPicPr>
          <p:cNvPr id="14340" name="Picture 11" descr="照片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064" y="1484784"/>
            <a:ext cx="3456000" cy="2511167"/>
          </a:xfrm>
        </p:spPr>
      </p:pic>
      <p:pic>
        <p:nvPicPr>
          <p:cNvPr id="14341" name="Picture 12" descr="100_339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48064" y="4088996"/>
            <a:ext cx="3456000" cy="250835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 anchor="ctr"/>
          <a:lstStyle/>
          <a:p>
            <a:pPr eaLnBrk="1" hangingPunct="1"/>
            <a:r>
              <a:rPr lang="zh-TW" altLang="en-US" smtClean="0"/>
              <a:t>如何搭公車＆實用公車資訊簡介</a:t>
            </a:r>
          </a:p>
        </p:txBody>
      </p:sp>
      <p:sp>
        <p:nvSpPr>
          <p:cNvPr id="15363" name="Rectangle 20"/>
          <p:cNvSpPr>
            <a:spLocks noGrp="1"/>
          </p:cNvSpPr>
          <p:nvPr>
            <p:ph type="body" idx="4294967295"/>
          </p:nvPr>
        </p:nvSpPr>
        <p:spPr>
          <a:xfrm>
            <a:off x="571500" y="1752600"/>
            <a:ext cx="8001000" cy="3332584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800" dirty="0" smtClean="0"/>
              <a:t>第一名</a:t>
            </a:r>
            <a:r>
              <a:rPr lang="en-US" altLang="zh-TW" sz="2800" dirty="0" smtClean="0">
                <a:latin typeface="Arial" charset="0"/>
              </a:rPr>
              <a:t>–</a:t>
            </a:r>
            <a:r>
              <a:rPr lang="zh-TW" altLang="en-US" sz="2800" dirty="0" smtClean="0"/>
              <a:t>台中市政府交通局網站</a:t>
            </a:r>
          </a:p>
          <a:p>
            <a:pPr eaLnBrk="1" hangingPunct="1"/>
            <a:endParaRPr lang="zh-TW" altLang="en-US" sz="2800" dirty="0" smtClean="0"/>
          </a:p>
          <a:p>
            <a:pPr eaLnBrk="1" hangingPunct="1"/>
            <a:r>
              <a:rPr lang="zh-TW" altLang="en-US" sz="2800" dirty="0" smtClean="0"/>
              <a:t>第二名</a:t>
            </a:r>
            <a:r>
              <a:rPr lang="en-US" altLang="zh-TW" sz="2800" dirty="0" smtClean="0">
                <a:latin typeface="Arial" charset="0"/>
              </a:rPr>
              <a:t>–</a:t>
            </a:r>
            <a:r>
              <a:rPr lang="en-US" altLang="zh-TW" sz="2800" dirty="0" smtClean="0"/>
              <a:t>Google map</a:t>
            </a:r>
            <a:r>
              <a:rPr lang="zh-TW" altLang="en-US" sz="2800" dirty="0" smtClean="0"/>
              <a:t>網站</a:t>
            </a:r>
          </a:p>
          <a:p>
            <a:pPr eaLnBrk="1" hangingPunct="1"/>
            <a:endParaRPr lang="zh-TW" altLang="en-US" sz="2800" dirty="0" smtClean="0"/>
          </a:p>
          <a:p>
            <a:pPr eaLnBrk="1" hangingPunct="1"/>
            <a:r>
              <a:rPr lang="zh-TW" altLang="en-US" sz="2800" dirty="0" smtClean="0"/>
              <a:t>第三名</a:t>
            </a:r>
            <a:r>
              <a:rPr lang="en-US" altLang="zh-TW" sz="2800" dirty="0" smtClean="0">
                <a:latin typeface="Arial" charset="0"/>
              </a:rPr>
              <a:t>–</a:t>
            </a:r>
            <a:r>
              <a:rPr lang="zh-TW" altLang="en-US" sz="2800" dirty="0" smtClean="0"/>
              <a:t>各客運公司網站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台中市政府交通局網站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r="5170"/>
          <a:stretch>
            <a:fillRect/>
          </a:stretch>
        </p:blipFill>
        <p:spPr>
          <a:xfrm>
            <a:off x="125760" y="20638"/>
            <a:ext cx="8892480" cy="6856412"/>
          </a:xfrm>
        </p:spPr>
      </p:pic>
      <p:pic>
        <p:nvPicPr>
          <p:cNvPr id="16387" name="Picture 10" descr="市公車預估到站時刻表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r="24034" b="16772"/>
          <a:stretch>
            <a:fillRect/>
          </a:stretch>
        </p:blipFill>
        <p:spPr>
          <a:xfrm>
            <a:off x="4211960" y="3429000"/>
            <a:ext cx="4751387" cy="3067050"/>
          </a:xfrm>
        </p:spPr>
      </p:pic>
      <p:pic>
        <p:nvPicPr>
          <p:cNvPr id="16388" name="Picture 11" descr="公車動態資訊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 r="3201" b="12999"/>
          <a:stretch>
            <a:fillRect/>
          </a:stretch>
        </p:blipFill>
        <p:spPr>
          <a:xfrm>
            <a:off x="251520" y="3573016"/>
            <a:ext cx="5004048" cy="3003447"/>
          </a:xfrm>
        </p:spPr>
      </p:pic>
      <p:sp>
        <p:nvSpPr>
          <p:cNvPr id="16389" name="AutoShape 15"/>
          <p:cNvSpPr>
            <a:spLocks noChangeArrowheads="1"/>
          </p:cNvSpPr>
          <p:nvPr/>
        </p:nvSpPr>
        <p:spPr bwMode="auto">
          <a:xfrm rot="5400000">
            <a:off x="6911975" y="3033713"/>
            <a:ext cx="720725" cy="358775"/>
          </a:xfrm>
          <a:prstGeom prst="rightArrow">
            <a:avLst>
              <a:gd name="adj1" fmla="val 40602"/>
              <a:gd name="adj2" fmla="val 65883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zh-TW" altLang="zh-TW">
              <a:latin typeface="Arial" charset="0"/>
            </a:endParaRPr>
          </a:p>
        </p:txBody>
      </p:sp>
      <p:sp>
        <p:nvSpPr>
          <p:cNvPr id="16390" name="AutoShape 16"/>
          <p:cNvSpPr>
            <a:spLocks noChangeArrowheads="1"/>
          </p:cNvSpPr>
          <p:nvPr/>
        </p:nvSpPr>
        <p:spPr bwMode="auto">
          <a:xfrm rot="5400000">
            <a:off x="1538288" y="3438525"/>
            <a:ext cx="647700" cy="485775"/>
          </a:xfrm>
          <a:prstGeom prst="rightArrow">
            <a:avLst>
              <a:gd name="adj1" fmla="val 37259"/>
              <a:gd name="adj2" fmla="val 3987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zh-TW" altLang="zh-TW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google map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r="1686"/>
          <a:stretch>
            <a:fillRect/>
          </a:stretch>
        </p:blipFill>
        <p:spPr>
          <a:xfrm>
            <a:off x="89694" y="332656"/>
            <a:ext cx="8964612" cy="5659437"/>
          </a:xfrm>
        </p:spPr>
      </p:pic>
      <p:pic>
        <p:nvPicPr>
          <p:cNvPr id="17424" name="Picture 1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52" y="988683"/>
            <a:ext cx="8640897" cy="575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848262" y="1605940"/>
            <a:ext cx="468000" cy="5400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503310" y="3702174"/>
            <a:ext cx="432048" cy="43204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467544" y="3183632"/>
            <a:ext cx="460375" cy="5334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4" cstate="print"/>
          <a:srcRect l="44075" t="27611" r="11591" b="20479"/>
          <a:stretch>
            <a:fillRect/>
          </a:stretch>
        </p:blipFill>
        <p:spPr bwMode="auto">
          <a:xfrm>
            <a:off x="2123728" y="188640"/>
            <a:ext cx="4324350" cy="3668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  <p:bldP spid="17417" grpId="1" animBg="1"/>
      <p:bldP spid="17418" grpId="0" animBg="1"/>
      <p:bldP spid="174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統聯客運網站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913"/>
            <a:ext cx="5832475" cy="3619500"/>
          </a:xfrm>
        </p:spPr>
      </p:pic>
      <p:pic>
        <p:nvPicPr>
          <p:cNvPr id="18435" name="Picture 8" descr="統聯客運網站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49638" y="3141663"/>
            <a:ext cx="5694362" cy="35337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9" descr="臺中客運網站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39738"/>
            <a:ext cx="8785225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 l="9392" t="22484" r="12354" b="18419"/>
          <a:stretch>
            <a:fillRect/>
          </a:stretch>
        </p:blipFill>
        <p:spPr bwMode="auto">
          <a:xfrm>
            <a:off x="611188" y="3141663"/>
            <a:ext cx="5256212" cy="2876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540750" cy="1143000"/>
          </a:xfrm>
        </p:spPr>
        <p:txBody>
          <a:bodyPr anchor="ctr"/>
          <a:lstStyle/>
          <a:p>
            <a:pPr eaLnBrk="1" hangingPunct="1"/>
            <a:r>
              <a:rPr lang="zh-TW" altLang="en-US" smtClean="0"/>
              <a:t>來</a:t>
            </a:r>
            <a:r>
              <a:rPr lang="en-US" altLang="zh-TW" smtClean="0">
                <a:latin typeface="標楷體" pitchFamily="65" charset="-120"/>
              </a:rPr>
              <a:t>…</a:t>
            </a:r>
            <a:r>
              <a:rPr lang="zh-TW" altLang="en-US" smtClean="0"/>
              <a:t>來</a:t>
            </a:r>
            <a:r>
              <a:rPr lang="en-US" altLang="zh-TW" smtClean="0">
                <a:latin typeface="標楷體" pitchFamily="65" charset="-120"/>
              </a:rPr>
              <a:t>…</a:t>
            </a:r>
            <a:r>
              <a:rPr lang="zh-TW" altLang="en-US" smtClean="0"/>
              <a:t>來</a:t>
            </a:r>
            <a:r>
              <a:rPr lang="en-US" altLang="zh-TW" smtClean="0">
                <a:latin typeface="標楷體" pitchFamily="65" charset="-120"/>
              </a:rPr>
              <a:t>…</a:t>
            </a:r>
            <a:r>
              <a:rPr lang="zh-TW" altLang="en-US" smtClean="0"/>
              <a:t>搭公車嚕</a:t>
            </a:r>
            <a:r>
              <a:rPr lang="en-US" altLang="zh-TW" smtClean="0"/>
              <a:t>!</a:t>
            </a:r>
          </a:p>
        </p:txBody>
      </p:sp>
      <p:pic>
        <p:nvPicPr>
          <p:cNvPr id="20483" name="Picture 8" descr="四卡通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96975"/>
            <a:ext cx="3384550" cy="2535238"/>
          </a:xfrm>
        </p:spPr>
      </p:pic>
      <p:pic>
        <p:nvPicPr>
          <p:cNvPr id="20484" name="Picture 10" descr="81路單邊設站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68700" y="2325688"/>
            <a:ext cx="5575300" cy="3106737"/>
          </a:xfrm>
        </p:spPr>
      </p:pic>
      <p:pic>
        <p:nvPicPr>
          <p:cNvPr id="20485" name="Picture 11" descr="刷卡機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860800"/>
            <a:ext cx="33845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 anchor="ctr"/>
          <a:lstStyle/>
          <a:p>
            <a:pPr eaLnBrk="1" hangingPunct="1"/>
            <a:r>
              <a:rPr lang="zh-TW" altLang="en-US" smtClean="0"/>
              <a:t>搭公車的好習慣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571500" y="17526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上車請招手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下車請按鈴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車停穩了再行起身</a:t>
            </a:r>
            <a:r>
              <a:rPr lang="en-US" altLang="zh-TW" dirty="0" smtClean="0"/>
              <a:t>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為了車內環境，勿飲食及吸菸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在站牌處上下車</a:t>
            </a:r>
            <a:r>
              <a:rPr lang="en-US" altLang="zh-TW" dirty="0" smtClean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 anchor="ctr"/>
          <a:lstStyle/>
          <a:p>
            <a:pPr eaLnBrk="1" hangingPunct="1"/>
            <a:r>
              <a:rPr lang="zh-TW" altLang="en-US" smtClean="0"/>
              <a:t>演說大綱</a:t>
            </a:r>
          </a:p>
        </p:txBody>
      </p:sp>
      <p:sp>
        <p:nvSpPr>
          <p:cNvPr id="7171" name="Rectangle 8"/>
          <p:cNvSpPr>
            <a:spLocks noGrp="1"/>
          </p:cNvSpPr>
          <p:nvPr>
            <p:ph type="body" idx="4294967295"/>
          </p:nvPr>
        </p:nvSpPr>
        <p:spPr>
          <a:xfrm>
            <a:off x="611560" y="1916832"/>
            <a:ext cx="8001000" cy="4103687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altLang="zh-TW" sz="3200" dirty="0" smtClean="0"/>
              <a:t>1.</a:t>
            </a:r>
            <a:r>
              <a:rPr lang="zh-TW" altLang="en-US" sz="3200" dirty="0" smtClean="0"/>
              <a:t>我和交通的約會</a:t>
            </a:r>
          </a:p>
          <a:p>
            <a:pPr eaLnBrk="1" hangingPunct="1">
              <a:buNone/>
            </a:pPr>
            <a:r>
              <a:rPr lang="en-US" altLang="zh-TW" sz="3200" dirty="0" smtClean="0"/>
              <a:t>2.</a:t>
            </a:r>
            <a:r>
              <a:rPr lang="zh-TW" altLang="en-US" sz="3200" dirty="0" smtClean="0"/>
              <a:t>火車是我的入門師父</a:t>
            </a:r>
          </a:p>
          <a:p>
            <a:pPr eaLnBrk="1" hangingPunct="1">
              <a:buNone/>
            </a:pPr>
            <a:r>
              <a:rPr lang="en-US" altLang="zh-TW" sz="3200" dirty="0" smtClean="0"/>
              <a:t>3.</a:t>
            </a:r>
            <a:r>
              <a:rPr lang="zh-TW" altLang="en-US" sz="3200" dirty="0" smtClean="0"/>
              <a:t>細說從頭</a:t>
            </a:r>
            <a:r>
              <a:rPr lang="zh-TW" altLang="zh-TW" sz="3200" dirty="0" smtClean="0"/>
              <a:t>【公車與我】</a:t>
            </a:r>
            <a:endParaRPr lang="en-US" altLang="zh-TW" sz="3200" dirty="0" smtClean="0"/>
          </a:p>
          <a:p>
            <a:pPr eaLnBrk="1" hangingPunct="1">
              <a:buNone/>
            </a:pPr>
            <a:r>
              <a:rPr lang="en-US" altLang="zh-TW" sz="3200" dirty="0" smtClean="0"/>
              <a:t>4.</a:t>
            </a:r>
            <a:r>
              <a:rPr lang="zh-TW" altLang="en-US" sz="3200" dirty="0" smtClean="0"/>
              <a:t>製作「完全攻略台中公園手冊」淺談</a:t>
            </a:r>
          </a:p>
          <a:p>
            <a:pPr eaLnBrk="1" hangingPunct="1">
              <a:buNone/>
            </a:pPr>
            <a:r>
              <a:rPr lang="en-US" altLang="zh-TW" sz="3200" dirty="0" smtClean="0"/>
              <a:t>5.</a:t>
            </a:r>
            <a:r>
              <a:rPr lang="zh-TW" altLang="en-US" sz="3200" dirty="0" smtClean="0"/>
              <a:t>如何搭公車＆實用公車資訊簡介</a:t>
            </a:r>
          </a:p>
          <a:p>
            <a:pPr eaLnBrk="1" hangingPunct="1">
              <a:buNone/>
            </a:pPr>
            <a:r>
              <a:rPr lang="en-US" altLang="zh-TW" sz="3200" dirty="0" smtClean="0"/>
              <a:t>6.BRT</a:t>
            </a:r>
          </a:p>
          <a:p>
            <a:pPr eaLnBrk="1" hangingPunct="1">
              <a:buNone/>
            </a:pPr>
            <a:r>
              <a:rPr lang="en-US" altLang="zh-TW" sz="3200" dirty="0" smtClean="0"/>
              <a:t>7.</a:t>
            </a:r>
            <a:r>
              <a:rPr lang="zh-TW" altLang="en-US" sz="3200" dirty="0" smtClean="0"/>
              <a:t>趣味問答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 anchor="ctr"/>
          <a:lstStyle/>
          <a:p>
            <a:pPr eaLnBrk="1" hangingPunct="1"/>
            <a:r>
              <a:rPr lang="zh-TW" altLang="en-US" dirty="0" smtClean="0"/>
              <a:t>獨一無二的臺中</a:t>
            </a:r>
            <a:r>
              <a:rPr lang="en-US" altLang="zh-TW" dirty="0" smtClean="0"/>
              <a:t>BRT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571500" y="1752600"/>
            <a:ext cx="8001000" cy="42672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BRT</a:t>
            </a:r>
            <a:r>
              <a:rPr lang="zh-TW" altLang="en-US" dirty="0" smtClean="0"/>
              <a:t>為</a:t>
            </a:r>
            <a:r>
              <a:rPr lang="en-US" altLang="zh-TW" dirty="0" smtClean="0"/>
              <a:t>Bus Rapid Transit</a:t>
            </a:r>
            <a:r>
              <a:rPr lang="zh-TW" altLang="en-US" dirty="0" smtClean="0"/>
              <a:t>縮寫</a:t>
            </a:r>
          </a:p>
          <a:p>
            <a:pPr eaLnBrk="1" hangingPunct="1"/>
            <a:r>
              <a:rPr lang="zh-TW" altLang="en-US" dirty="0" smtClean="0"/>
              <a:t>藍線</a:t>
            </a:r>
          </a:p>
          <a:p>
            <a:pPr eaLnBrk="1" hangingPunct="1"/>
            <a:r>
              <a:rPr lang="zh-TW" altLang="en-US" dirty="0" smtClean="0"/>
              <a:t>行駛區間：臺中火車站</a:t>
            </a:r>
            <a:r>
              <a:rPr lang="zh-TW" altLang="en-US" dirty="0" smtClean="0">
                <a:sym typeface="Wingdings 3"/>
              </a:rPr>
              <a:t></a:t>
            </a:r>
            <a:r>
              <a:rPr lang="zh-TW" altLang="en-US" dirty="0" smtClean="0"/>
              <a:t>靜宜大學</a:t>
            </a:r>
          </a:p>
          <a:p>
            <a:pPr eaLnBrk="1" hangingPunct="1"/>
            <a:r>
              <a:rPr lang="zh-TW" altLang="en-US" dirty="0" smtClean="0"/>
              <a:t>班距</a:t>
            </a:r>
            <a:r>
              <a:rPr lang="en-US" altLang="zh-TW" dirty="0" smtClean="0"/>
              <a:t>︰</a:t>
            </a:r>
            <a:r>
              <a:rPr lang="zh-TW" altLang="en-US" dirty="0" smtClean="0"/>
              <a:t>尖峰</a:t>
            </a:r>
            <a:r>
              <a:rPr lang="en-US" altLang="zh-TW" dirty="0" smtClean="0"/>
              <a:t>3</a:t>
            </a:r>
            <a:r>
              <a:rPr lang="zh-TW" altLang="en-US" dirty="0" smtClean="0"/>
              <a:t>分鐘；離峰</a:t>
            </a:r>
            <a:r>
              <a:rPr lang="en-US" altLang="zh-TW" dirty="0" smtClean="0"/>
              <a:t>6</a:t>
            </a:r>
            <a:r>
              <a:rPr lang="zh-TW" altLang="en-US" dirty="0" smtClean="0"/>
              <a:t>分鐘</a:t>
            </a:r>
            <a:r>
              <a:rPr lang="en-US" altLang="zh-TW" dirty="0" smtClean="0"/>
              <a:t>/</a:t>
            </a:r>
            <a:r>
              <a:rPr lang="zh-TW" altLang="en-US" dirty="0" smtClean="0"/>
              <a:t>次</a:t>
            </a:r>
          </a:p>
          <a:p>
            <a:pPr eaLnBrk="1" hangingPunct="1"/>
            <a:r>
              <a:rPr lang="zh-TW" altLang="en-US" dirty="0" smtClean="0"/>
              <a:t>營運時間：臺中車站端→</a:t>
            </a:r>
            <a:r>
              <a:rPr lang="en-US" altLang="zh-TW" dirty="0" smtClean="0"/>
              <a:t>0600-2300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          	   靜宜大學端→</a:t>
            </a:r>
            <a:r>
              <a:rPr lang="en-US" altLang="zh-TW" dirty="0" smtClean="0"/>
              <a:t>0500-2245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431800" y="1740967"/>
            <a:ext cx="8280400" cy="413630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先找到臺灣大道上的</a:t>
            </a:r>
            <a:r>
              <a:rPr lang="en-US" altLang="zh-TW" dirty="0" smtClean="0"/>
              <a:t>BRT</a:t>
            </a:r>
            <a:r>
              <a:rPr lang="zh-TW" altLang="en-US" dirty="0" smtClean="0"/>
              <a:t>車站</a:t>
            </a:r>
            <a:r>
              <a:rPr lang="en-US" altLang="zh-TW" dirty="0" smtClean="0"/>
              <a:t>…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zh-TW" altLang="en-US" dirty="0" smtClean="0"/>
              <a:t>拿出準備好的四卡通，進出站時在感應區刷卡</a:t>
            </a:r>
          </a:p>
          <a:p>
            <a:pPr eaLnBrk="1" hangingPunct="1"/>
            <a:endParaRPr lang="zh-TW" altLang="en-US" dirty="0" smtClean="0"/>
          </a:p>
          <a:p>
            <a:pPr eaLnBrk="1" hangingPunct="1"/>
            <a:r>
              <a:rPr lang="zh-TW" altLang="en-US" dirty="0" smtClean="0"/>
              <a:t>車上語音播報停靠站資訊</a:t>
            </a:r>
          </a:p>
          <a:p>
            <a:pPr eaLnBrk="1" hangingPunct="1"/>
            <a:endParaRPr lang="zh-TW" altLang="en-US" dirty="0" smtClean="0"/>
          </a:p>
          <a:p>
            <a:pPr eaLnBrk="1" hangingPunct="1"/>
            <a:r>
              <a:rPr lang="zh-TW" altLang="en-US" dirty="0" smtClean="0"/>
              <a:t>抵達終點，下車嚕</a:t>
            </a:r>
            <a:r>
              <a:rPr lang="en-US" altLang="zh-TW" dirty="0" smtClean="0"/>
              <a:t>!!!</a:t>
            </a:r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571500" y="304800"/>
            <a:ext cx="8001000" cy="121602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如何搭乘</a:t>
            </a:r>
            <a:r>
              <a:rPr kumimoji="0" lang="en-US" altLang="zh-TW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台中BRT-科博館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7748588" cy="4876800"/>
          </a:xfrm>
          <a:prstGeom prst="rect">
            <a:avLst/>
          </a:prstGeom>
          <a:noFill/>
        </p:spPr>
      </p:pic>
      <p:pic>
        <p:nvPicPr>
          <p:cNvPr id="24581" name="Picture 5" descr="BRT刷卡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357563"/>
            <a:ext cx="3865563" cy="2898775"/>
          </a:xfrm>
          <a:prstGeom prst="rect">
            <a:avLst/>
          </a:prstGeom>
          <a:noFill/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8101013" y="4076700"/>
            <a:ext cx="0" cy="647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24580" name="Picture 4" descr="車站沿線景點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9144000" cy="6475413"/>
          </a:xfrm>
          <a:prstGeom prst="rect">
            <a:avLst/>
          </a:prstGeom>
          <a:noFill/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339752" y="4509120"/>
            <a:ext cx="3531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accent4">
                    <a:lumMod val="75000"/>
                  </a:schemeClr>
                </a:solidFill>
              </a:rPr>
              <a:t>http://www.tcrtc.com.tw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104752"/>
            <a:ext cx="8229600" cy="3700512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至明年</a:t>
            </a:r>
            <a:r>
              <a:rPr lang="en-US" altLang="zh-TW" dirty="0" smtClean="0"/>
              <a:t>01/11</a:t>
            </a:r>
            <a:r>
              <a:rPr lang="zh-TW" altLang="en-US" dirty="0" smtClean="0"/>
              <a:t>為止，台中市在秋紅谷、草悟道、等地皆有擺放與成人一般高之可愛泰迪熊。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dirty="0" smtClean="0"/>
          </a:p>
          <a:p>
            <a:pPr eaLnBrk="1" hangingPunct="1"/>
            <a:r>
              <a:rPr lang="zh-TW" altLang="en-US" dirty="0" smtClean="0"/>
              <a:t>配合</a:t>
            </a:r>
            <a:r>
              <a:rPr lang="en-US" altLang="zh-TW" dirty="0" smtClean="0"/>
              <a:t>BRT</a:t>
            </a:r>
            <a:r>
              <a:rPr lang="zh-TW" altLang="en-US" dirty="0" smtClean="0"/>
              <a:t>及</a:t>
            </a:r>
            <a:r>
              <a:rPr lang="en-US" altLang="zh-TW" dirty="0" smtClean="0"/>
              <a:t>U-bike</a:t>
            </a:r>
            <a:r>
              <a:rPr lang="zh-TW" altLang="en-US" dirty="0" smtClean="0"/>
              <a:t>，一網打盡臺中市區各大景點：宮原眼科、科博館、金典綠園道、新光三越、大遠百、逢甲夜市、東海大學、藝術街商圈。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571500" y="404664"/>
            <a:ext cx="8001000" cy="121602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fontAlgn="auto">
              <a:spcAft>
                <a:spcPts val="0"/>
              </a:spcAft>
            </a:pPr>
            <a:r>
              <a:rPr kumimoji="0" lang="zh-TW" alt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時下</a:t>
            </a:r>
            <a:r>
              <a:rPr kumimoji="0" lang="zh-TW" alt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最夯的「尋找泰迪熊」之</a:t>
            </a:r>
            <a:r>
              <a:rPr kumimoji="0" lang="zh-TW" alt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旅</a:t>
            </a:r>
            <a:endParaRPr kumimoji="0" lang="en-US" altLang="zh-TW" sz="4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 anchor="ctr"/>
          <a:lstStyle/>
          <a:p>
            <a:pPr eaLnBrk="1" hangingPunct="1"/>
            <a:r>
              <a:rPr lang="zh-TW" altLang="en-US" smtClean="0"/>
              <a:t>趣味問答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571500" y="1752600"/>
            <a:ext cx="80010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台中市搭乘公車刷卡，幾公里以內免費？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dirty="0" smtClean="0"/>
          </a:p>
          <a:p>
            <a:pPr eaLnBrk="1" hangingPunct="1">
              <a:buFont typeface="Wingdings" pitchFamily="2" charset="2"/>
              <a:buNone/>
            </a:pPr>
            <a:endParaRPr lang="zh-TW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答</a:t>
            </a:r>
            <a:r>
              <a:rPr lang="en-US" altLang="zh-TW" dirty="0" smtClean="0"/>
              <a:t>︰8</a:t>
            </a:r>
            <a:r>
              <a:rPr lang="zh-TW" altLang="en-US" dirty="0" smtClean="0"/>
              <a:t>公里以內（包含</a:t>
            </a:r>
            <a:r>
              <a:rPr lang="en-US" altLang="zh-TW" dirty="0" smtClean="0"/>
              <a:t>8</a:t>
            </a:r>
            <a:r>
              <a:rPr lang="zh-TW" altLang="en-US" dirty="0" smtClean="0"/>
              <a:t>公里）。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963613" y="1773238"/>
            <a:ext cx="8180387" cy="4194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承上題，刷卡</a:t>
            </a:r>
            <a:r>
              <a:rPr lang="en-US" altLang="zh-TW" dirty="0" smtClean="0"/>
              <a:t>8</a:t>
            </a:r>
            <a:r>
              <a:rPr lang="zh-TW" altLang="en-US" dirty="0" smtClean="0"/>
              <a:t>公里免費，指的是搭乘幾號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以下的公車？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答</a:t>
            </a:r>
            <a:r>
              <a:rPr lang="en-US" altLang="zh-TW" dirty="0" smtClean="0"/>
              <a:t>︰300</a:t>
            </a:r>
            <a:r>
              <a:rPr lang="zh-TW" altLang="en-US" dirty="0" smtClean="0"/>
              <a:t>號以下公車。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571500" y="1752600"/>
            <a:ext cx="80010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承上題，請說出刷卡</a:t>
            </a:r>
            <a:r>
              <a:rPr lang="en-US" altLang="zh-TW" dirty="0" smtClean="0"/>
              <a:t>8</a:t>
            </a:r>
            <a:r>
              <a:rPr lang="zh-TW" altLang="en-US" dirty="0" smtClean="0"/>
              <a:t>公里、</a:t>
            </a:r>
            <a:r>
              <a:rPr lang="en-US" altLang="zh-TW" dirty="0" smtClean="0"/>
              <a:t>20</a:t>
            </a:r>
            <a:r>
              <a:rPr lang="zh-TW" altLang="en-US" dirty="0" smtClean="0"/>
              <a:t>元免費，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可以使用的四卡通中任一種。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答</a:t>
            </a:r>
            <a:r>
              <a:rPr lang="en-US" altLang="zh-TW" dirty="0" smtClean="0"/>
              <a:t>︰</a:t>
            </a:r>
            <a:r>
              <a:rPr lang="zh-TW" altLang="en-US" dirty="0" smtClean="0"/>
              <a:t>悠遊卡、台灣卡、高捷卡、</a:t>
            </a:r>
            <a:r>
              <a:rPr lang="en-US" altLang="zh-TW" dirty="0" smtClean="0"/>
              <a:t>ETC</a:t>
            </a:r>
            <a:r>
              <a:rPr lang="zh-TW" altLang="en-US" dirty="0" smtClean="0"/>
              <a:t>。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>
          <a:xfrm>
            <a:off x="571500" y="1752600"/>
            <a:ext cx="80010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臺中市公車目前有幾條路線是</a:t>
            </a:r>
            <a:r>
              <a:rPr lang="en-US" altLang="zh-TW" dirty="0" smtClean="0"/>
              <a:t>24</a:t>
            </a:r>
            <a:r>
              <a:rPr lang="zh-TW" altLang="en-US" dirty="0" smtClean="0"/>
              <a:t>小時營運？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答</a:t>
            </a:r>
            <a:r>
              <a:rPr lang="en-US" altLang="zh-TW" dirty="0" smtClean="0"/>
              <a:t>︰</a:t>
            </a:r>
            <a:r>
              <a:rPr lang="zh-TW" altLang="en-US" dirty="0" smtClean="0"/>
              <a:t>只有一條。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【</a:t>
            </a:r>
            <a:r>
              <a:rPr lang="zh-TW" altLang="en-US" dirty="0" smtClean="0"/>
              <a:t>統聯客運</a:t>
            </a:r>
            <a:r>
              <a:rPr lang="en-US" altLang="zh-TW" dirty="0" smtClean="0"/>
              <a:t>86</a:t>
            </a:r>
            <a:r>
              <a:rPr lang="zh-TW" altLang="en-US" dirty="0" smtClean="0"/>
              <a:t>路</a:t>
            </a:r>
            <a:r>
              <a:rPr lang="en-US" altLang="zh-TW" dirty="0" smtClean="0"/>
              <a:t>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571500" y="1752600"/>
            <a:ext cx="80010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下面哪一條公車路線未經過臺中市政府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週邊？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A.199</a:t>
            </a:r>
            <a:r>
              <a:rPr lang="zh-TW" altLang="en-US" dirty="0" smtClean="0"/>
              <a:t>路   </a:t>
            </a:r>
            <a:r>
              <a:rPr lang="en-US" altLang="zh-TW" dirty="0" smtClean="0"/>
              <a:t>B.67</a:t>
            </a:r>
            <a:r>
              <a:rPr lang="zh-TW" altLang="en-US" dirty="0" smtClean="0"/>
              <a:t>路   </a:t>
            </a:r>
            <a:r>
              <a:rPr lang="en-US" altLang="zh-TW" dirty="0" smtClean="0"/>
              <a:t>C.5</a:t>
            </a:r>
            <a:r>
              <a:rPr lang="zh-TW" altLang="en-US" dirty="0" smtClean="0"/>
              <a:t>路   </a:t>
            </a:r>
            <a:r>
              <a:rPr lang="en-US" altLang="zh-TW" dirty="0" smtClean="0"/>
              <a:t>D.73</a:t>
            </a:r>
            <a:r>
              <a:rPr lang="zh-TW" altLang="en-US" dirty="0" smtClean="0"/>
              <a:t>路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答</a:t>
            </a:r>
            <a:r>
              <a:rPr lang="en-US" altLang="zh-TW" dirty="0" smtClean="0"/>
              <a:t>︰B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>
          <a:xfrm>
            <a:off x="571500" y="1752600"/>
            <a:ext cx="80010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6.150</a:t>
            </a:r>
            <a:r>
              <a:rPr lang="en-US" altLang="zh-TW" dirty="0" smtClean="0">
                <a:latin typeface="Arial" charset="0"/>
              </a:rPr>
              <a:t>–</a:t>
            </a:r>
            <a:r>
              <a:rPr lang="en-US" altLang="zh-TW" dirty="0" smtClean="0"/>
              <a:t>155</a:t>
            </a:r>
            <a:r>
              <a:rPr lang="zh-TW" altLang="en-US" dirty="0" smtClean="0"/>
              <a:t>路國道快捷公車中，哪一條是唯一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行經</a:t>
            </a:r>
            <a:r>
              <a:rPr lang="en-US" altLang="zh-TW" dirty="0" smtClean="0"/>
              <a:t>3</a:t>
            </a:r>
            <a:r>
              <a:rPr lang="zh-TW" altLang="en-US" dirty="0" smtClean="0"/>
              <a:t>條國道的路線？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答</a:t>
            </a:r>
            <a:r>
              <a:rPr lang="en-US" altLang="zh-TW" dirty="0" smtClean="0"/>
              <a:t>︰154</a:t>
            </a:r>
            <a:r>
              <a:rPr lang="zh-TW" altLang="en-US" dirty="0" smtClean="0"/>
              <a:t>路。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【</a:t>
            </a:r>
            <a:r>
              <a:rPr lang="zh-TW" altLang="en-US" dirty="0" smtClean="0"/>
              <a:t>行經國一、國三與國四</a:t>
            </a:r>
            <a:r>
              <a:rPr lang="en-US" altLang="zh-TW" dirty="0" smtClean="0"/>
              <a:t>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 anchor="ctr"/>
          <a:lstStyle/>
          <a:p>
            <a:pPr eaLnBrk="1" hangingPunct="1"/>
            <a:r>
              <a:rPr lang="zh-TW" altLang="en-US" smtClean="0"/>
              <a:t>我和交通的約會</a:t>
            </a:r>
            <a:r>
              <a:rPr lang="en-US" altLang="zh-TW" smtClean="0">
                <a:latin typeface="標楷體" pitchFamily="65" charset="-120"/>
              </a:rPr>
              <a:t>…</a:t>
            </a:r>
            <a:endParaRPr lang="en-US" altLang="zh-TW" smtClean="0"/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571500" y="17526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dirty="0" smtClean="0"/>
              <a:t>自我介紹：林志遠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100" dirty="0" smtClean="0"/>
              <a:t>                           一線三星的基層警員</a:t>
            </a:r>
          </a:p>
          <a:p>
            <a:pPr eaLnBrk="1" hangingPunct="1">
              <a:lnSpc>
                <a:spcPct val="90000"/>
              </a:lnSpc>
            </a:pPr>
            <a:endParaRPr lang="zh-TW" altLang="en-US" sz="2100" dirty="0" smtClean="0"/>
          </a:p>
          <a:p>
            <a:pPr eaLnBrk="1" hangingPunct="1">
              <a:lnSpc>
                <a:spcPct val="90000"/>
              </a:lnSpc>
            </a:pPr>
            <a:endParaRPr lang="zh-TW" altLang="en-US" sz="2100" dirty="0" smtClean="0"/>
          </a:p>
          <a:p>
            <a:pPr eaLnBrk="1" hangingPunct="1">
              <a:lnSpc>
                <a:spcPct val="90000"/>
              </a:lnSpc>
            </a:pPr>
            <a:endParaRPr lang="zh-TW" altLang="en-US" sz="2100" dirty="0" smtClean="0"/>
          </a:p>
          <a:p>
            <a:pPr eaLnBrk="1" hangingPunct="1">
              <a:lnSpc>
                <a:spcPct val="90000"/>
              </a:lnSpc>
            </a:pPr>
            <a:endParaRPr lang="zh-TW" altLang="en-US" sz="2100" dirty="0" smtClean="0"/>
          </a:p>
          <a:p>
            <a:pPr eaLnBrk="1" hangingPunct="1">
              <a:lnSpc>
                <a:spcPct val="90000"/>
              </a:lnSpc>
            </a:pPr>
            <a:endParaRPr lang="zh-TW" altLang="en-US" sz="21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21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z="2100" dirty="0" smtClean="0"/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/>
              <a:t>興趣：和交通有關的所有事物</a:t>
            </a:r>
          </a:p>
          <a:p>
            <a:pPr eaLnBrk="1" hangingPunct="1">
              <a:lnSpc>
                <a:spcPct val="90000"/>
              </a:lnSpc>
            </a:pPr>
            <a:endParaRPr lang="en-US" altLang="zh-TW" sz="2100" dirty="0" smtClean="0"/>
          </a:p>
        </p:txBody>
      </p:sp>
      <p:pic>
        <p:nvPicPr>
          <p:cNvPr id="8196" name="Picture 4" descr="100_78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565400"/>
            <a:ext cx="288131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>
          <a:xfrm>
            <a:off x="571500" y="1752600"/>
            <a:ext cx="80010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7.</a:t>
            </a:r>
            <a:r>
              <a:rPr lang="zh-TW" altLang="en-US" dirty="0" smtClean="0"/>
              <a:t>下列哪一家業者，並未經營</a:t>
            </a:r>
            <a:r>
              <a:rPr lang="en-US" altLang="zh-TW" dirty="0" smtClean="0"/>
              <a:t>BRT</a:t>
            </a:r>
            <a:r>
              <a:rPr lang="zh-TW" altLang="en-US" dirty="0" smtClean="0"/>
              <a:t>路線？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A.</a:t>
            </a:r>
            <a:r>
              <a:rPr lang="zh-TW" altLang="en-US" dirty="0" smtClean="0"/>
              <a:t>統聯客運   </a:t>
            </a:r>
            <a:r>
              <a:rPr lang="en-US" altLang="zh-TW" dirty="0" smtClean="0"/>
              <a:t>B.</a:t>
            </a:r>
            <a:r>
              <a:rPr lang="zh-TW" altLang="en-US" dirty="0" smtClean="0"/>
              <a:t>臺中客運   </a:t>
            </a:r>
            <a:r>
              <a:rPr lang="en-US" altLang="zh-TW" dirty="0" smtClean="0"/>
              <a:t>C.</a:t>
            </a:r>
            <a:r>
              <a:rPr lang="zh-TW" altLang="en-US" dirty="0" smtClean="0"/>
              <a:t>巨業交通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 D.</a:t>
            </a:r>
            <a:r>
              <a:rPr lang="zh-TW" altLang="en-US" dirty="0" smtClean="0"/>
              <a:t>全航客運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答</a:t>
            </a:r>
            <a:r>
              <a:rPr lang="en-US" altLang="zh-TW" dirty="0" smtClean="0"/>
              <a:t>︰D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571500" y="1752600"/>
            <a:ext cx="80010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8.</a:t>
            </a:r>
            <a:r>
              <a:rPr lang="zh-TW" altLang="en-US" dirty="0" smtClean="0"/>
              <a:t>下列</a:t>
            </a:r>
            <a:r>
              <a:rPr lang="en-US" altLang="zh-TW" dirty="0" smtClean="0"/>
              <a:t>BRT</a:t>
            </a:r>
            <a:r>
              <a:rPr lang="zh-TW" altLang="en-US" dirty="0" smtClean="0"/>
              <a:t>各站中，哪一站體</a:t>
            </a:r>
            <a:r>
              <a:rPr lang="zh-TW" altLang="en-US" b="1" u="sng" dirty="0" smtClean="0"/>
              <a:t>不</a:t>
            </a:r>
            <a:r>
              <a:rPr lang="zh-TW" altLang="en-US" dirty="0" smtClean="0"/>
              <a:t>為雙邊出口設計？</a:t>
            </a:r>
            <a:endParaRPr kumimoji="0" lang="zh-TW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A.</a:t>
            </a:r>
            <a:r>
              <a:rPr lang="zh-TW" altLang="en-US" dirty="0" smtClean="0"/>
              <a:t>臺中火車站   </a:t>
            </a:r>
            <a:r>
              <a:rPr lang="en-US" altLang="zh-TW" dirty="0" smtClean="0"/>
              <a:t>B.</a:t>
            </a:r>
            <a:r>
              <a:rPr lang="zh-TW" altLang="en-US" dirty="0" smtClean="0"/>
              <a:t>科博館    </a:t>
            </a:r>
            <a:r>
              <a:rPr lang="en-US" altLang="zh-TW" dirty="0" smtClean="0"/>
              <a:t>C.</a:t>
            </a:r>
            <a:r>
              <a:rPr lang="zh-TW" altLang="en-US" dirty="0" smtClean="0"/>
              <a:t>新光</a:t>
            </a:r>
            <a:r>
              <a:rPr lang="en-US" altLang="zh-TW" dirty="0" smtClean="0"/>
              <a:t>/</a:t>
            </a:r>
            <a:r>
              <a:rPr lang="zh-TW" altLang="en-US" dirty="0" smtClean="0"/>
              <a:t>遠百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D.</a:t>
            </a:r>
            <a:r>
              <a:rPr lang="zh-TW" altLang="en-US" dirty="0" smtClean="0"/>
              <a:t>榮總</a:t>
            </a:r>
            <a:r>
              <a:rPr lang="en-US" altLang="zh-TW" dirty="0" smtClean="0"/>
              <a:t>/</a:t>
            </a:r>
            <a:r>
              <a:rPr lang="zh-TW" altLang="en-US" dirty="0" smtClean="0"/>
              <a:t>東海大學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答</a:t>
            </a:r>
            <a:r>
              <a:rPr lang="en-US" altLang="zh-TW" dirty="0" smtClean="0"/>
              <a:t>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>
          <a:xfrm>
            <a:off x="571500" y="1752600"/>
            <a:ext cx="80010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9.BRT</a:t>
            </a:r>
            <a:r>
              <a:rPr lang="zh-TW" altLang="en-US" dirty="0" smtClean="0"/>
              <a:t>各站中，哪一站僅有單向設站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</a:t>
            </a:r>
            <a:r>
              <a:rPr lang="zh-TW" altLang="en-US" dirty="0" smtClean="0"/>
              <a:t>（即去程</a:t>
            </a:r>
            <a:r>
              <a:rPr lang="en-US" altLang="zh-TW" dirty="0" smtClean="0"/>
              <a:t>/</a:t>
            </a:r>
            <a:r>
              <a:rPr lang="zh-TW" altLang="en-US" dirty="0" smtClean="0"/>
              <a:t>返程單一方向設站）？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A.</a:t>
            </a:r>
            <a:r>
              <a:rPr lang="zh-TW" altLang="en-US" dirty="0" smtClean="0"/>
              <a:t>晉江寮站   </a:t>
            </a:r>
            <a:r>
              <a:rPr lang="en-US" altLang="zh-TW" dirty="0" smtClean="0"/>
              <a:t>B.</a:t>
            </a:r>
            <a:r>
              <a:rPr lang="zh-TW" altLang="en-US" dirty="0" smtClean="0"/>
              <a:t>坪頂站   </a:t>
            </a:r>
            <a:r>
              <a:rPr lang="en-US" altLang="zh-TW" dirty="0" smtClean="0"/>
              <a:t>C.</a:t>
            </a:r>
            <a:r>
              <a:rPr lang="zh-TW" altLang="en-US" dirty="0" smtClean="0"/>
              <a:t>茄苳腳站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 D.</a:t>
            </a:r>
            <a:r>
              <a:rPr lang="zh-TW" altLang="en-US" dirty="0" smtClean="0"/>
              <a:t>仁愛醫院站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答</a:t>
            </a:r>
            <a:r>
              <a:rPr lang="en-US" altLang="zh-TW" dirty="0" smtClean="0"/>
              <a:t>︰D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>
          <a:xfrm>
            <a:off x="571500" y="1752600"/>
            <a:ext cx="80010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10.</a:t>
            </a:r>
            <a:r>
              <a:rPr lang="zh-TW" altLang="en-US" dirty="0" smtClean="0"/>
              <a:t>在台中市搭乘公車時，上下車是否要刷卡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  感應？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答</a:t>
            </a:r>
            <a:r>
              <a:rPr lang="en-US" altLang="zh-TW" dirty="0" smtClean="0"/>
              <a:t>︰</a:t>
            </a:r>
            <a:r>
              <a:rPr lang="zh-TW" altLang="en-US" dirty="0" smtClean="0"/>
              <a:t>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1773239"/>
            <a:ext cx="8229600" cy="136773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綽號：火車男、公車達人、人肉</a:t>
            </a:r>
            <a:r>
              <a:rPr lang="en-US" altLang="zh-TW" dirty="0" smtClean="0"/>
              <a:t>GPS</a:t>
            </a:r>
          </a:p>
          <a:p>
            <a:pPr eaLnBrk="1" hangingPunct="1"/>
            <a:r>
              <a:rPr lang="zh-TW" altLang="en-US" dirty="0" smtClean="0"/>
              <a:t>影片分享： </a:t>
            </a:r>
            <a:r>
              <a:rPr lang="zh-TW" altLang="en-US" dirty="0" smtClean="0">
                <a:hlinkClick r:id="rId4" action="ppaction://hlinkfile"/>
              </a:rPr>
              <a:t>中天新聞台採訪片段</a:t>
            </a:r>
            <a:endParaRPr lang="zh-TW" altLang="en-US" dirty="0" smtClean="0"/>
          </a:p>
          <a:p>
            <a:pPr eaLnBrk="1" hangingPunct="1"/>
            <a:endParaRPr lang="en-US" altLang="zh-TW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WindowsMediaPlayer1" r:id="rId2" imgW="4896533" imgH="2876190"/>
        </mc:Choice>
        <mc:Fallback>
          <p:control name="WindowsMediaPlayer1" r:id="rId2" imgW="4896533" imgH="2876190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8538" y="2924175"/>
                  <a:ext cx="4895850" cy="2879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8"/>
          <p:cNvGrpSpPr>
            <a:grpSpLocks/>
          </p:cNvGrpSpPr>
          <p:nvPr/>
        </p:nvGrpSpPr>
        <p:grpSpPr bwMode="auto">
          <a:xfrm>
            <a:off x="406400" y="1987550"/>
            <a:ext cx="7732713" cy="1755775"/>
            <a:chOff x="256" y="1252"/>
            <a:chExt cx="4871" cy="1106"/>
          </a:xfrm>
        </p:grpSpPr>
        <p:sp>
          <p:nvSpPr>
            <p:cNvPr id="9225" name="Freeform 48"/>
            <p:cNvSpPr>
              <a:spLocks/>
            </p:cNvSpPr>
            <p:nvPr/>
          </p:nvSpPr>
          <p:spPr bwMode="auto">
            <a:xfrm>
              <a:off x="446" y="1252"/>
              <a:ext cx="4457" cy="826"/>
            </a:xfrm>
            <a:custGeom>
              <a:avLst/>
              <a:gdLst>
                <a:gd name="T0" fmla="*/ 4281 w 3860"/>
                <a:gd name="T1" fmla="*/ 30 h 650"/>
                <a:gd name="T2" fmla="*/ 4266 w 3860"/>
                <a:gd name="T3" fmla="*/ 17 h 650"/>
                <a:gd name="T4" fmla="*/ 4251 w 3860"/>
                <a:gd name="T5" fmla="*/ 9 h 650"/>
                <a:gd name="T6" fmla="*/ 4235 w 3860"/>
                <a:gd name="T7" fmla="*/ 3 h 650"/>
                <a:gd name="T8" fmla="*/ 4218 w 3860"/>
                <a:gd name="T9" fmla="*/ 0 h 650"/>
                <a:gd name="T10" fmla="*/ 0 w 3860"/>
                <a:gd name="T11" fmla="*/ 0 h 650"/>
                <a:gd name="T12" fmla="*/ 0 w 3860"/>
                <a:gd name="T13" fmla="*/ 826 h 650"/>
                <a:gd name="T14" fmla="*/ 4363 w 3860"/>
                <a:gd name="T15" fmla="*/ 823 h 650"/>
                <a:gd name="T16" fmla="*/ 4381 w 3860"/>
                <a:gd name="T17" fmla="*/ 821 h 650"/>
                <a:gd name="T18" fmla="*/ 4398 w 3860"/>
                <a:gd name="T19" fmla="*/ 816 h 650"/>
                <a:gd name="T20" fmla="*/ 4415 w 3860"/>
                <a:gd name="T21" fmla="*/ 807 h 650"/>
                <a:gd name="T22" fmla="*/ 4430 w 3860"/>
                <a:gd name="T23" fmla="*/ 794 h 650"/>
                <a:gd name="T24" fmla="*/ 4442 w 3860"/>
                <a:gd name="T25" fmla="*/ 778 h 650"/>
                <a:gd name="T26" fmla="*/ 4449 w 3860"/>
                <a:gd name="T27" fmla="*/ 762 h 650"/>
                <a:gd name="T28" fmla="*/ 4455 w 3860"/>
                <a:gd name="T29" fmla="*/ 743 h 650"/>
                <a:gd name="T30" fmla="*/ 4457 w 3860"/>
                <a:gd name="T31" fmla="*/ 724 h 650"/>
                <a:gd name="T32" fmla="*/ 4310 w 3860"/>
                <a:gd name="T33" fmla="*/ 103 h 650"/>
                <a:gd name="T34" fmla="*/ 4308 w 3860"/>
                <a:gd name="T35" fmla="*/ 84 h 650"/>
                <a:gd name="T36" fmla="*/ 4303 w 3860"/>
                <a:gd name="T37" fmla="*/ 62 h 650"/>
                <a:gd name="T38" fmla="*/ 4293 w 3860"/>
                <a:gd name="T39" fmla="*/ 46 h 650"/>
                <a:gd name="T40" fmla="*/ 4281 w 3860"/>
                <a:gd name="T41" fmla="*/ 30 h 6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60"/>
                <a:gd name="T64" fmla="*/ 0 h 650"/>
                <a:gd name="T65" fmla="*/ 3860 w 3860"/>
                <a:gd name="T66" fmla="*/ 650 h 6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60" h="650">
                  <a:moveTo>
                    <a:pt x="3708" y="24"/>
                  </a:moveTo>
                  <a:lnTo>
                    <a:pt x="3695" y="13"/>
                  </a:lnTo>
                  <a:lnTo>
                    <a:pt x="3682" y="7"/>
                  </a:lnTo>
                  <a:lnTo>
                    <a:pt x="3668" y="2"/>
                  </a:lnTo>
                  <a:lnTo>
                    <a:pt x="3653" y="0"/>
                  </a:lnTo>
                  <a:lnTo>
                    <a:pt x="0" y="0"/>
                  </a:lnTo>
                  <a:lnTo>
                    <a:pt x="0" y="650"/>
                  </a:lnTo>
                  <a:lnTo>
                    <a:pt x="3779" y="648"/>
                  </a:lnTo>
                  <a:lnTo>
                    <a:pt x="3794" y="646"/>
                  </a:lnTo>
                  <a:lnTo>
                    <a:pt x="3809" y="642"/>
                  </a:lnTo>
                  <a:lnTo>
                    <a:pt x="3824" y="635"/>
                  </a:lnTo>
                  <a:lnTo>
                    <a:pt x="3837" y="625"/>
                  </a:lnTo>
                  <a:lnTo>
                    <a:pt x="3847" y="612"/>
                  </a:lnTo>
                  <a:lnTo>
                    <a:pt x="3853" y="600"/>
                  </a:lnTo>
                  <a:lnTo>
                    <a:pt x="3858" y="585"/>
                  </a:lnTo>
                  <a:lnTo>
                    <a:pt x="3860" y="570"/>
                  </a:lnTo>
                  <a:lnTo>
                    <a:pt x="3733" y="81"/>
                  </a:lnTo>
                  <a:lnTo>
                    <a:pt x="3731" y="66"/>
                  </a:lnTo>
                  <a:lnTo>
                    <a:pt x="3727" y="49"/>
                  </a:lnTo>
                  <a:lnTo>
                    <a:pt x="3718" y="36"/>
                  </a:lnTo>
                  <a:lnTo>
                    <a:pt x="370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6" name="Freeform 49"/>
            <p:cNvSpPr>
              <a:spLocks/>
            </p:cNvSpPr>
            <p:nvPr/>
          </p:nvSpPr>
          <p:spPr bwMode="auto">
            <a:xfrm>
              <a:off x="532" y="1344"/>
              <a:ext cx="1825" cy="643"/>
            </a:xfrm>
            <a:custGeom>
              <a:avLst/>
              <a:gdLst>
                <a:gd name="T0" fmla="*/ 1825 w 1581"/>
                <a:gd name="T1" fmla="*/ 643 h 506"/>
                <a:gd name="T2" fmla="*/ 0 w 1581"/>
                <a:gd name="T3" fmla="*/ 640 h 506"/>
                <a:gd name="T4" fmla="*/ 0 w 1581"/>
                <a:gd name="T5" fmla="*/ 0 h 506"/>
                <a:gd name="T6" fmla="*/ 1825 w 1581"/>
                <a:gd name="T7" fmla="*/ 0 h 506"/>
                <a:gd name="T8" fmla="*/ 1825 w 1581"/>
                <a:gd name="T9" fmla="*/ 3 h 506"/>
                <a:gd name="T10" fmla="*/ 1825 w 1581"/>
                <a:gd name="T11" fmla="*/ 5 h 506"/>
                <a:gd name="T12" fmla="*/ 1825 w 1581"/>
                <a:gd name="T13" fmla="*/ 8 h 506"/>
                <a:gd name="T14" fmla="*/ 1825 w 1581"/>
                <a:gd name="T15" fmla="*/ 11 h 506"/>
                <a:gd name="T16" fmla="*/ 1825 w 1581"/>
                <a:gd name="T17" fmla="*/ 633 h 506"/>
                <a:gd name="T18" fmla="*/ 1825 w 1581"/>
                <a:gd name="T19" fmla="*/ 635 h 506"/>
                <a:gd name="T20" fmla="*/ 1825 w 1581"/>
                <a:gd name="T21" fmla="*/ 638 h 506"/>
                <a:gd name="T22" fmla="*/ 1825 w 1581"/>
                <a:gd name="T23" fmla="*/ 640 h 506"/>
                <a:gd name="T24" fmla="*/ 1825 w 1581"/>
                <a:gd name="T25" fmla="*/ 643 h 5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1"/>
                <a:gd name="T40" fmla="*/ 0 h 506"/>
                <a:gd name="T41" fmla="*/ 1581 w 1581"/>
                <a:gd name="T42" fmla="*/ 506 h 5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1" h="506">
                  <a:moveTo>
                    <a:pt x="1581" y="506"/>
                  </a:moveTo>
                  <a:lnTo>
                    <a:pt x="0" y="504"/>
                  </a:lnTo>
                  <a:lnTo>
                    <a:pt x="0" y="0"/>
                  </a:lnTo>
                  <a:lnTo>
                    <a:pt x="1581" y="0"/>
                  </a:lnTo>
                  <a:lnTo>
                    <a:pt x="1581" y="2"/>
                  </a:lnTo>
                  <a:lnTo>
                    <a:pt x="1581" y="4"/>
                  </a:lnTo>
                  <a:lnTo>
                    <a:pt x="1581" y="6"/>
                  </a:lnTo>
                  <a:lnTo>
                    <a:pt x="1581" y="9"/>
                  </a:lnTo>
                  <a:lnTo>
                    <a:pt x="1581" y="498"/>
                  </a:lnTo>
                  <a:lnTo>
                    <a:pt x="1581" y="500"/>
                  </a:lnTo>
                  <a:lnTo>
                    <a:pt x="1581" y="502"/>
                  </a:lnTo>
                  <a:lnTo>
                    <a:pt x="1581" y="504"/>
                  </a:lnTo>
                  <a:lnTo>
                    <a:pt x="1581" y="5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7" name="Freeform 50"/>
            <p:cNvSpPr>
              <a:spLocks/>
            </p:cNvSpPr>
            <p:nvPr/>
          </p:nvSpPr>
          <p:spPr bwMode="auto">
            <a:xfrm>
              <a:off x="2436" y="1344"/>
              <a:ext cx="1894" cy="643"/>
            </a:xfrm>
            <a:custGeom>
              <a:avLst/>
              <a:gdLst>
                <a:gd name="T0" fmla="*/ 1881 w 1641"/>
                <a:gd name="T1" fmla="*/ 643 h 506"/>
                <a:gd name="T2" fmla="*/ 12 w 1641"/>
                <a:gd name="T3" fmla="*/ 643 h 506"/>
                <a:gd name="T4" fmla="*/ 9 w 1641"/>
                <a:gd name="T5" fmla="*/ 643 h 506"/>
                <a:gd name="T6" fmla="*/ 7 w 1641"/>
                <a:gd name="T7" fmla="*/ 640 h 506"/>
                <a:gd name="T8" fmla="*/ 5 w 1641"/>
                <a:gd name="T9" fmla="*/ 640 h 506"/>
                <a:gd name="T10" fmla="*/ 5 w 1641"/>
                <a:gd name="T11" fmla="*/ 638 h 506"/>
                <a:gd name="T12" fmla="*/ 2 w 1641"/>
                <a:gd name="T13" fmla="*/ 638 h 506"/>
                <a:gd name="T14" fmla="*/ 2 w 1641"/>
                <a:gd name="T15" fmla="*/ 635 h 506"/>
                <a:gd name="T16" fmla="*/ 0 w 1641"/>
                <a:gd name="T17" fmla="*/ 635 h 506"/>
                <a:gd name="T18" fmla="*/ 0 w 1641"/>
                <a:gd name="T19" fmla="*/ 633 h 506"/>
                <a:gd name="T20" fmla="*/ 0 w 1641"/>
                <a:gd name="T21" fmla="*/ 11 h 506"/>
                <a:gd name="T22" fmla="*/ 0 w 1641"/>
                <a:gd name="T23" fmla="*/ 8 h 506"/>
                <a:gd name="T24" fmla="*/ 2 w 1641"/>
                <a:gd name="T25" fmla="*/ 5 h 506"/>
                <a:gd name="T26" fmla="*/ 2 w 1641"/>
                <a:gd name="T27" fmla="*/ 5 h 506"/>
                <a:gd name="T28" fmla="*/ 5 w 1641"/>
                <a:gd name="T29" fmla="*/ 3 h 506"/>
                <a:gd name="T30" fmla="*/ 5 w 1641"/>
                <a:gd name="T31" fmla="*/ 0 h 506"/>
                <a:gd name="T32" fmla="*/ 7 w 1641"/>
                <a:gd name="T33" fmla="*/ 0 h 506"/>
                <a:gd name="T34" fmla="*/ 9 w 1641"/>
                <a:gd name="T35" fmla="*/ 0 h 506"/>
                <a:gd name="T36" fmla="*/ 12 w 1641"/>
                <a:gd name="T37" fmla="*/ 0 h 506"/>
                <a:gd name="T38" fmla="*/ 1881 w 1641"/>
                <a:gd name="T39" fmla="*/ 0 h 506"/>
                <a:gd name="T40" fmla="*/ 1884 w 1641"/>
                <a:gd name="T41" fmla="*/ 0 h 506"/>
                <a:gd name="T42" fmla="*/ 1886 w 1641"/>
                <a:gd name="T43" fmla="*/ 0 h 506"/>
                <a:gd name="T44" fmla="*/ 1888 w 1641"/>
                <a:gd name="T45" fmla="*/ 0 h 506"/>
                <a:gd name="T46" fmla="*/ 1888 w 1641"/>
                <a:gd name="T47" fmla="*/ 3 h 506"/>
                <a:gd name="T48" fmla="*/ 1891 w 1641"/>
                <a:gd name="T49" fmla="*/ 5 h 506"/>
                <a:gd name="T50" fmla="*/ 1891 w 1641"/>
                <a:gd name="T51" fmla="*/ 5 h 506"/>
                <a:gd name="T52" fmla="*/ 1894 w 1641"/>
                <a:gd name="T53" fmla="*/ 8 h 506"/>
                <a:gd name="T54" fmla="*/ 1894 w 1641"/>
                <a:gd name="T55" fmla="*/ 11 h 506"/>
                <a:gd name="T56" fmla="*/ 1894 w 1641"/>
                <a:gd name="T57" fmla="*/ 633 h 506"/>
                <a:gd name="T58" fmla="*/ 1894 w 1641"/>
                <a:gd name="T59" fmla="*/ 635 h 506"/>
                <a:gd name="T60" fmla="*/ 1891 w 1641"/>
                <a:gd name="T61" fmla="*/ 640 h 506"/>
                <a:gd name="T62" fmla="*/ 1886 w 1641"/>
                <a:gd name="T63" fmla="*/ 643 h 506"/>
                <a:gd name="T64" fmla="*/ 1881 w 1641"/>
                <a:gd name="T65" fmla="*/ 643 h 5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1"/>
                <a:gd name="T100" fmla="*/ 0 h 506"/>
                <a:gd name="T101" fmla="*/ 1641 w 1641"/>
                <a:gd name="T102" fmla="*/ 506 h 5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1" h="506">
                  <a:moveTo>
                    <a:pt x="1630" y="506"/>
                  </a:moveTo>
                  <a:lnTo>
                    <a:pt x="10" y="506"/>
                  </a:lnTo>
                  <a:lnTo>
                    <a:pt x="8" y="506"/>
                  </a:lnTo>
                  <a:lnTo>
                    <a:pt x="6" y="504"/>
                  </a:lnTo>
                  <a:lnTo>
                    <a:pt x="4" y="504"/>
                  </a:lnTo>
                  <a:lnTo>
                    <a:pt x="4" y="502"/>
                  </a:lnTo>
                  <a:lnTo>
                    <a:pt x="2" y="502"/>
                  </a:lnTo>
                  <a:lnTo>
                    <a:pt x="2" y="500"/>
                  </a:lnTo>
                  <a:lnTo>
                    <a:pt x="0" y="500"/>
                  </a:lnTo>
                  <a:lnTo>
                    <a:pt x="0" y="498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630" y="0"/>
                  </a:lnTo>
                  <a:lnTo>
                    <a:pt x="1632" y="0"/>
                  </a:lnTo>
                  <a:lnTo>
                    <a:pt x="1634" y="0"/>
                  </a:lnTo>
                  <a:lnTo>
                    <a:pt x="1636" y="0"/>
                  </a:lnTo>
                  <a:lnTo>
                    <a:pt x="1636" y="2"/>
                  </a:lnTo>
                  <a:lnTo>
                    <a:pt x="1638" y="4"/>
                  </a:lnTo>
                  <a:lnTo>
                    <a:pt x="1641" y="6"/>
                  </a:lnTo>
                  <a:lnTo>
                    <a:pt x="1641" y="9"/>
                  </a:lnTo>
                  <a:lnTo>
                    <a:pt x="1641" y="498"/>
                  </a:lnTo>
                  <a:lnTo>
                    <a:pt x="1641" y="500"/>
                  </a:lnTo>
                  <a:lnTo>
                    <a:pt x="1638" y="504"/>
                  </a:lnTo>
                  <a:lnTo>
                    <a:pt x="1634" y="506"/>
                  </a:lnTo>
                  <a:lnTo>
                    <a:pt x="1630" y="5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8" name="Freeform 51"/>
            <p:cNvSpPr>
              <a:spLocks/>
            </p:cNvSpPr>
            <p:nvPr/>
          </p:nvSpPr>
          <p:spPr bwMode="auto">
            <a:xfrm>
              <a:off x="4410" y="1344"/>
              <a:ext cx="403" cy="643"/>
            </a:xfrm>
            <a:custGeom>
              <a:avLst/>
              <a:gdLst>
                <a:gd name="T0" fmla="*/ 364 w 349"/>
                <a:gd name="T1" fmla="*/ 643 h 506"/>
                <a:gd name="T2" fmla="*/ 0 w 349"/>
                <a:gd name="T3" fmla="*/ 643 h 506"/>
                <a:gd name="T4" fmla="*/ 0 w 349"/>
                <a:gd name="T5" fmla="*/ 640 h 506"/>
                <a:gd name="T6" fmla="*/ 0 w 349"/>
                <a:gd name="T7" fmla="*/ 638 h 506"/>
                <a:gd name="T8" fmla="*/ 0 w 349"/>
                <a:gd name="T9" fmla="*/ 635 h 506"/>
                <a:gd name="T10" fmla="*/ 0 w 349"/>
                <a:gd name="T11" fmla="*/ 633 h 506"/>
                <a:gd name="T12" fmla="*/ 0 w 349"/>
                <a:gd name="T13" fmla="*/ 11 h 506"/>
                <a:gd name="T14" fmla="*/ 0 w 349"/>
                <a:gd name="T15" fmla="*/ 8 h 506"/>
                <a:gd name="T16" fmla="*/ 0 w 349"/>
                <a:gd name="T17" fmla="*/ 5 h 506"/>
                <a:gd name="T18" fmla="*/ 0 w 349"/>
                <a:gd name="T19" fmla="*/ 3 h 506"/>
                <a:gd name="T20" fmla="*/ 0 w 349"/>
                <a:gd name="T21" fmla="*/ 0 h 506"/>
                <a:gd name="T22" fmla="*/ 254 w 349"/>
                <a:gd name="T23" fmla="*/ 0 h 506"/>
                <a:gd name="T24" fmla="*/ 256 w 349"/>
                <a:gd name="T25" fmla="*/ 0 h 506"/>
                <a:gd name="T26" fmla="*/ 259 w 349"/>
                <a:gd name="T27" fmla="*/ 0 h 506"/>
                <a:gd name="T28" fmla="*/ 259 w 349"/>
                <a:gd name="T29" fmla="*/ 0 h 506"/>
                <a:gd name="T30" fmla="*/ 261 w 349"/>
                <a:gd name="T31" fmla="*/ 3 h 506"/>
                <a:gd name="T32" fmla="*/ 261 w 349"/>
                <a:gd name="T33" fmla="*/ 5 h 506"/>
                <a:gd name="T34" fmla="*/ 263 w 349"/>
                <a:gd name="T35" fmla="*/ 5 h 506"/>
                <a:gd name="T36" fmla="*/ 263 w 349"/>
                <a:gd name="T37" fmla="*/ 8 h 506"/>
                <a:gd name="T38" fmla="*/ 263 w 349"/>
                <a:gd name="T39" fmla="*/ 11 h 506"/>
                <a:gd name="T40" fmla="*/ 283 w 349"/>
                <a:gd name="T41" fmla="*/ 97 h 506"/>
                <a:gd name="T42" fmla="*/ 114 w 349"/>
                <a:gd name="T43" fmla="*/ 99 h 506"/>
                <a:gd name="T44" fmla="*/ 114 w 349"/>
                <a:gd name="T45" fmla="*/ 330 h 506"/>
                <a:gd name="T46" fmla="*/ 331 w 349"/>
                <a:gd name="T47" fmla="*/ 330 h 506"/>
                <a:gd name="T48" fmla="*/ 403 w 349"/>
                <a:gd name="T49" fmla="*/ 599 h 506"/>
                <a:gd name="T50" fmla="*/ 397 w 349"/>
                <a:gd name="T51" fmla="*/ 606 h 506"/>
                <a:gd name="T52" fmla="*/ 386 w 349"/>
                <a:gd name="T53" fmla="*/ 623 h 506"/>
                <a:gd name="T54" fmla="*/ 373 w 349"/>
                <a:gd name="T55" fmla="*/ 638 h 506"/>
                <a:gd name="T56" fmla="*/ 364 w 349"/>
                <a:gd name="T57" fmla="*/ 643 h 5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9"/>
                <a:gd name="T88" fmla="*/ 0 h 506"/>
                <a:gd name="T89" fmla="*/ 349 w 349"/>
                <a:gd name="T90" fmla="*/ 506 h 5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9" h="506">
                  <a:moveTo>
                    <a:pt x="315" y="506"/>
                  </a:moveTo>
                  <a:lnTo>
                    <a:pt x="0" y="506"/>
                  </a:lnTo>
                  <a:lnTo>
                    <a:pt x="0" y="504"/>
                  </a:lnTo>
                  <a:lnTo>
                    <a:pt x="0" y="502"/>
                  </a:lnTo>
                  <a:lnTo>
                    <a:pt x="0" y="500"/>
                  </a:lnTo>
                  <a:lnTo>
                    <a:pt x="0" y="498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20" y="0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6" y="2"/>
                  </a:lnTo>
                  <a:lnTo>
                    <a:pt x="226" y="4"/>
                  </a:lnTo>
                  <a:lnTo>
                    <a:pt x="228" y="4"/>
                  </a:lnTo>
                  <a:lnTo>
                    <a:pt x="228" y="6"/>
                  </a:lnTo>
                  <a:lnTo>
                    <a:pt x="228" y="9"/>
                  </a:lnTo>
                  <a:lnTo>
                    <a:pt x="245" y="76"/>
                  </a:lnTo>
                  <a:lnTo>
                    <a:pt x="99" y="78"/>
                  </a:lnTo>
                  <a:lnTo>
                    <a:pt x="99" y="260"/>
                  </a:lnTo>
                  <a:lnTo>
                    <a:pt x="287" y="260"/>
                  </a:lnTo>
                  <a:lnTo>
                    <a:pt x="349" y="471"/>
                  </a:lnTo>
                  <a:lnTo>
                    <a:pt x="344" y="477"/>
                  </a:lnTo>
                  <a:lnTo>
                    <a:pt x="334" y="490"/>
                  </a:lnTo>
                  <a:lnTo>
                    <a:pt x="323" y="502"/>
                  </a:lnTo>
                  <a:lnTo>
                    <a:pt x="315" y="5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9" name="Freeform 52"/>
            <p:cNvSpPr>
              <a:spLocks/>
            </p:cNvSpPr>
            <p:nvPr/>
          </p:nvSpPr>
          <p:spPr bwMode="auto">
            <a:xfrm>
              <a:off x="4637" y="1762"/>
              <a:ext cx="102" cy="113"/>
            </a:xfrm>
            <a:custGeom>
              <a:avLst/>
              <a:gdLst>
                <a:gd name="T0" fmla="*/ 51 w 88"/>
                <a:gd name="T1" fmla="*/ 0 h 89"/>
                <a:gd name="T2" fmla="*/ 31 w 88"/>
                <a:gd name="T3" fmla="*/ 5 h 89"/>
                <a:gd name="T4" fmla="*/ 14 w 88"/>
                <a:gd name="T5" fmla="*/ 17 h 89"/>
                <a:gd name="T6" fmla="*/ 5 w 88"/>
                <a:gd name="T7" fmla="*/ 36 h 89"/>
                <a:gd name="T8" fmla="*/ 0 w 88"/>
                <a:gd name="T9" fmla="*/ 57 h 89"/>
                <a:gd name="T10" fmla="*/ 5 w 88"/>
                <a:gd name="T11" fmla="*/ 77 h 89"/>
                <a:gd name="T12" fmla="*/ 14 w 88"/>
                <a:gd name="T13" fmla="*/ 96 h 89"/>
                <a:gd name="T14" fmla="*/ 31 w 88"/>
                <a:gd name="T15" fmla="*/ 108 h 89"/>
                <a:gd name="T16" fmla="*/ 51 w 88"/>
                <a:gd name="T17" fmla="*/ 113 h 89"/>
                <a:gd name="T18" fmla="*/ 71 w 88"/>
                <a:gd name="T19" fmla="*/ 108 h 89"/>
                <a:gd name="T20" fmla="*/ 88 w 88"/>
                <a:gd name="T21" fmla="*/ 96 h 89"/>
                <a:gd name="T22" fmla="*/ 97 w 88"/>
                <a:gd name="T23" fmla="*/ 77 h 89"/>
                <a:gd name="T24" fmla="*/ 102 w 88"/>
                <a:gd name="T25" fmla="*/ 57 h 89"/>
                <a:gd name="T26" fmla="*/ 97 w 88"/>
                <a:gd name="T27" fmla="*/ 36 h 89"/>
                <a:gd name="T28" fmla="*/ 88 w 88"/>
                <a:gd name="T29" fmla="*/ 17 h 89"/>
                <a:gd name="T30" fmla="*/ 71 w 88"/>
                <a:gd name="T31" fmla="*/ 5 h 89"/>
                <a:gd name="T32" fmla="*/ 51 w 88"/>
                <a:gd name="T33" fmla="*/ 0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89"/>
                <a:gd name="T53" fmla="*/ 88 w 88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89">
                  <a:moveTo>
                    <a:pt x="44" y="0"/>
                  </a:moveTo>
                  <a:lnTo>
                    <a:pt x="27" y="4"/>
                  </a:lnTo>
                  <a:lnTo>
                    <a:pt x="12" y="13"/>
                  </a:lnTo>
                  <a:lnTo>
                    <a:pt x="4" y="28"/>
                  </a:lnTo>
                  <a:lnTo>
                    <a:pt x="0" y="45"/>
                  </a:lnTo>
                  <a:lnTo>
                    <a:pt x="4" y="61"/>
                  </a:lnTo>
                  <a:lnTo>
                    <a:pt x="12" y="76"/>
                  </a:lnTo>
                  <a:lnTo>
                    <a:pt x="27" y="85"/>
                  </a:lnTo>
                  <a:lnTo>
                    <a:pt x="44" y="89"/>
                  </a:lnTo>
                  <a:lnTo>
                    <a:pt x="61" y="85"/>
                  </a:lnTo>
                  <a:lnTo>
                    <a:pt x="76" y="76"/>
                  </a:lnTo>
                  <a:lnTo>
                    <a:pt x="84" y="61"/>
                  </a:lnTo>
                  <a:lnTo>
                    <a:pt x="88" y="45"/>
                  </a:lnTo>
                  <a:lnTo>
                    <a:pt x="84" y="28"/>
                  </a:lnTo>
                  <a:lnTo>
                    <a:pt x="76" y="13"/>
                  </a:lnTo>
                  <a:lnTo>
                    <a:pt x="61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0" name="Rectangle 53"/>
            <p:cNvSpPr>
              <a:spLocks noChangeArrowheads="1"/>
            </p:cNvSpPr>
            <p:nvPr/>
          </p:nvSpPr>
          <p:spPr bwMode="auto">
            <a:xfrm>
              <a:off x="256" y="2194"/>
              <a:ext cx="4871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1" name="Freeform 58"/>
            <p:cNvSpPr>
              <a:spLocks/>
            </p:cNvSpPr>
            <p:nvPr/>
          </p:nvSpPr>
          <p:spPr bwMode="auto">
            <a:xfrm>
              <a:off x="629" y="1507"/>
              <a:ext cx="173" cy="264"/>
            </a:xfrm>
            <a:custGeom>
              <a:avLst/>
              <a:gdLst>
                <a:gd name="T0" fmla="*/ 125 w 150"/>
                <a:gd name="T1" fmla="*/ 264 h 207"/>
                <a:gd name="T2" fmla="*/ 144 w 150"/>
                <a:gd name="T3" fmla="*/ 258 h 207"/>
                <a:gd name="T4" fmla="*/ 158 w 150"/>
                <a:gd name="T5" fmla="*/ 247 h 207"/>
                <a:gd name="T6" fmla="*/ 168 w 150"/>
                <a:gd name="T7" fmla="*/ 231 h 207"/>
                <a:gd name="T8" fmla="*/ 173 w 150"/>
                <a:gd name="T9" fmla="*/ 212 h 207"/>
                <a:gd name="T10" fmla="*/ 173 w 150"/>
                <a:gd name="T11" fmla="*/ 54 h 207"/>
                <a:gd name="T12" fmla="*/ 168 w 150"/>
                <a:gd name="T13" fmla="*/ 32 h 207"/>
                <a:gd name="T14" fmla="*/ 158 w 150"/>
                <a:gd name="T15" fmla="*/ 15 h 207"/>
                <a:gd name="T16" fmla="*/ 144 w 150"/>
                <a:gd name="T17" fmla="*/ 5 h 207"/>
                <a:gd name="T18" fmla="*/ 125 w 150"/>
                <a:gd name="T19" fmla="*/ 0 h 207"/>
                <a:gd name="T20" fmla="*/ 46 w 150"/>
                <a:gd name="T21" fmla="*/ 0 h 207"/>
                <a:gd name="T22" fmla="*/ 29 w 150"/>
                <a:gd name="T23" fmla="*/ 5 h 207"/>
                <a:gd name="T24" fmla="*/ 15 w 150"/>
                <a:gd name="T25" fmla="*/ 15 h 207"/>
                <a:gd name="T26" fmla="*/ 5 w 150"/>
                <a:gd name="T27" fmla="*/ 32 h 207"/>
                <a:gd name="T28" fmla="*/ 0 w 150"/>
                <a:gd name="T29" fmla="*/ 54 h 207"/>
                <a:gd name="T30" fmla="*/ 0 w 150"/>
                <a:gd name="T31" fmla="*/ 212 h 207"/>
                <a:gd name="T32" fmla="*/ 5 w 150"/>
                <a:gd name="T33" fmla="*/ 231 h 207"/>
                <a:gd name="T34" fmla="*/ 15 w 150"/>
                <a:gd name="T35" fmla="*/ 247 h 207"/>
                <a:gd name="T36" fmla="*/ 29 w 150"/>
                <a:gd name="T37" fmla="*/ 258 h 207"/>
                <a:gd name="T38" fmla="*/ 46 w 150"/>
                <a:gd name="T39" fmla="*/ 264 h 207"/>
                <a:gd name="T40" fmla="*/ 125 w 150"/>
                <a:gd name="T41" fmla="*/ 264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207"/>
                <a:gd name="T65" fmla="*/ 150 w 150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207">
                  <a:moveTo>
                    <a:pt x="108" y="207"/>
                  </a:moveTo>
                  <a:lnTo>
                    <a:pt x="125" y="202"/>
                  </a:lnTo>
                  <a:lnTo>
                    <a:pt x="137" y="194"/>
                  </a:lnTo>
                  <a:lnTo>
                    <a:pt x="146" y="181"/>
                  </a:lnTo>
                  <a:lnTo>
                    <a:pt x="150" y="166"/>
                  </a:lnTo>
                  <a:lnTo>
                    <a:pt x="150" y="42"/>
                  </a:lnTo>
                  <a:lnTo>
                    <a:pt x="146" y="25"/>
                  </a:lnTo>
                  <a:lnTo>
                    <a:pt x="137" y="12"/>
                  </a:lnTo>
                  <a:lnTo>
                    <a:pt x="125" y="4"/>
                  </a:lnTo>
                  <a:lnTo>
                    <a:pt x="108" y="0"/>
                  </a:lnTo>
                  <a:lnTo>
                    <a:pt x="40" y="0"/>
                  </a:lnTo>
                  <a:lnTo>
                    <a:pt x="25" y="4"/>
                  </a:lnTo>
                  <a:lnTo>
                    <a:pt x="13" y="12"/>
                  </a:lnTo>
                  <a:lnTo>
                    <a:pt x="4" y="25"/>
                  </a:lnTo>
                  <a:lnTo>
                    <a:pt x="0" y="42"/>
                  </a:lnTo>
                  <a:lnTo>
                    <a:pt x="0" y="166"/>
                  </a:lnTo>
                  <a:lnTo>
                    <a:pt x="4" y="181"/>
                  </a:lnTo>
                  <a:lnTo>
                    <a:pt x="13" y="194"/>
                  </a:lnTo>
                  <a:lnTo>
                    <a:pt x="25" y="202"/>
                  </a:lnTo>
                  <a:lnTo>
                    <a:pt x="40" y="207"/>
                  </a:lnTo>
                  <a:lnTo>
                    <a:pt x="108" y="207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2" name="Freeform 59"/>
            <p:cNvSpPr>
              <a:spLocks/>
            </p:cNvSpPr>
            <p:nvPr/>
          </p:nvSpPr>
          <p:spPr bwMode="auto">
            <a:xfrm>
              <a:off x="875" y="1507"/>
              <a:ext cx="173" cy="264"/>
            </a:xfrm>
            <a:custGeom>
              <a:avLst/>
              <a:gdLst>
                <a:gd name="T0" fmla="*/ 127 w 150"/>
                <a:gd name="T1" fmla="*/ 264 h 207"/>
                <a:gd name="T2" fmla="*/ 144 w 150"/>
                <a:gd name="T3" fmla="*/ 258 h 207"/>
                <a:gd name="T4" fmla="*/ 159 w 150"/>
                <a:gd name="T5" fmla="*/ 247 h 207"/>
                <a:gd name="T6" fmla="*/ 168 w 150"/>
                <a:gd name="T7" fmla="*/ 231 h 207"/>
                <a:gd name="T8" fmla="*/ 173 w 150"/>
                <a:gd name="T9" fmla="*/ 212 h 207"/>
                <a:gd name="T10" fmla="*/ 173 w 150"/>
                <a:gd name="T11" fmla="*/ 54 h 207"/>
                <a:gd name="T12" fmla="*/ 168 w 150"/>
                <a:gd name="T13" fmla="*/ 32 h 207"/>
                <a:gd name="T14" fmla="*/ 159 w 150"/>
                <a:gd name="T15" fmla="*/ 15 h 207"/>
                <a:gd name="T16" fmla="*/ 144 w 150"/>
                <a:gd name="T17" fmla="*/ 5 h 207"/>
                <a:gd name="T18" fmla="*/ 127 w 150"/>
                <a:gd name="T19" fmla="*/ 0 h 207"/>
                <a:gd name="T20" fmla="*/ 50 w 150"/>
                <a:gd name="T21" fmla="*/ 0 h 207"/>
                <a:gd name="T22" fmla="*/ 30 w 150"/>
                <a:gd name="T23" fmla="*/ 5 h 207"/>
                <a:gd name="T24" fmla="*/ 15 w 150"/>
                <a:gd name="T25" fmla="*/ 15 h 207"/>
                <a:gd name="T26" fmla="*/ 6 w 150"/>
                <a:gd name="T27" fmla="*/ 32 h 207"/>
                <a:gd name="T28" fmla="*/ 0 w 150"/>
                <a:gd name="T29" fmla="*/ 54 h 207"/>
                <a:gd name="T30" fmla="*/ 0 w 150"/>
                <a:gd name="T31" fmla="*/ 212 h 207"/>
                <a:gd name="T32" fmla="*/ 6 w 150"/>
                <a:gd name="T33" fmla="*/ 231 h 207"/>
                <a:gd name="T34" fmla="*/ 15 w 150"/>
                <a:gd name="T35" fmla="*/ 247 h 207"/>
                <a:gd name="T36" fmla="*/ 30 w 150"/>
                <a:gd name="T37" fmla="*/ 258 h 207"/>
                <a:gd name="T38" fmla="*/ 50 w 150"/>
                <a:gd name="T39" fmla="*/ 264 h 207"/>
                <a:gd name="T40" fmla="*/ 127 w 150"/>
                <a:gd name="T41" fmla="*/ 264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207"/>
                <a:gd name="T65" fmla="*/ 150 w 150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207">
                  <a:moveTo>
                    <a:pt x="110" y="207"/>
                  </a:moveTo>
                  <a:lnTo>
                    <a:pt x="125" y="202"/>
                  </a:lnTo>
                  <a:lnTo>
                    <a:pt x="138" y="194"/>
                  </a:lnTo>
                  <a:lnTo>
                    <a:pt x="146" y="181"/>
                  </a:lnTo>
                  <a:lnTo>
                    <a:pt x="150" y="166"/>
                  </a:lnTo>
                  <a:lnTo>
                    <a:pt x="150" y="42"/>
                  </a:lnTo>
                  <a:lnTo>
                    <a:pt x="146" y="25"/>
                  </a:lnTo>
                  <a:lnTo>
                    <a:pt x="138" y="12"/>
                  </a:lnTo>
                  <a:lnTo>
                    <a:pt x="125" y="4"/>
                  </a:lnTo>
                  <a:lnTo>
                    <a:pt x="110" y="0"/>
                  </a:lnTo>
                  <a:lnTo>
                    <a:pt x="43" y="0"/>
                  </a:lnTo>
                  <a:lnTo>
                    <a:pt x="26" y="4"/>
                  </a:lnTo>
                  <a:lnTo>
                    <a:pt x="13" y="12"/>
                  </a:lnTo>
                  <a:lnTo>
                    <a:pt x="5" y="25"/>
                  </a:lnTo>
                  <a:lnTo>
                    <a:pt x="0" y="42"/>
                  </a:lnTo>
                  <a:lnTo>
                    <a:pt x="0" y="166"/>
                  </a:lnTo>
                  <a:lnTo>
                    <a:pt x="5" y="181"/>
                  </a:lnTo>
                  <a:lnTo>
                    <a:pt x="13" y="194"/>
                  </a:lnTo>
                  <a:lnTo>
                    <a:pt x="26" y="202"/>
                  </a:lnTo>
                  <a:lnTo>
                    <a:pt x="43" y="207"/>
                  </a:lnTo>
                  <a:lnTo>
                    <a:pt x="110" y="207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3" name="Freeform 60"/>
            <p:cNvSpPr>
              <a:spLocks/>
            </p:cNvSpPr>
            <p:nvPr/>
          </p:nvSpPr>
          <p:spPr bwMode="auto">
            <a:xfrm>
              <a:off x="1122" y="1507"/>
              <a:ext cx="173" cy="264"/>
            </a:xfrm>
            <a:custGeom>
              <a:avLst/>
              <a:gdLst>
                <a:gd name="T0" fmla="*/ 126 w 150"/>
                <a:gd name="T1" fmla="*/ 264 h 207"/>
                <a:gd name="T2" fmla="*/ 143 w 150"/>
                <a:gd name="T3" fmla="*/ 258 h 207"/>
                <a:gd name="T4" fmla="*/ 158 w 150"/>
                <a:gd name="T5" fmla="*/ 247 h 207"/>
                <a:gd name="T6" fmla="*/ 167 w 150"/>
                <a:gd name="T7" fmla="*/ 231 h 207"/>
                <a:gd name="T8" fmla="*/ 173 w 150"/>
                <a:gd name="T9" fmla="*/ 212 h 207"/>
                <a:gd name="T10" fmla="*/ 173 w 150"/>
                <a:gd name="T11" fmla="*/ 54 h 207"/>
                <a:gd name="T12" fmla="*/ 167 w 150"/>
                <a:gd name="T13" fmla="*/ 32 h 207"/>
                <a:gd name="T14" fmla="*/ 158 w 150"/>
                <a:gd name="T15" fmla="*/ 15 h 207"/>
                <a:gd name="T16" fmla="*/ 143 w 150"/>
                <a:gd name="T17" fmla="*/ 5 h 207"/>
                <a:gd name="T18" fmla="*/ 126 w 150"/>
                <a:gd name="T19" fmla="*/ 0 h 207"/>
                <a:gd name="T20" fmla="*/ 48 w 150"/>
                <a:gd name="T21" fmla="*/ 0 h 207"/>
                <a:gd name="T22" fmla="*/ 29 w 150"/>
                <a:gd name="T23" fmla="*/ 5 h 207"/>
                <a:gd name="T24" fmla="*/ 14 w 150"/>
                <a:gd name="T25" fmla="*/ 15 h 207"/>
                <a:gd name="T26" fmla="*/ 5 w 150"/>
                <a:gd name="T27" fmla="*/ 32 h 207"/>
                <a:gd name="T28" fmla="*/ 0 w 150"/>
                <a:gd name="T29" fmla="*/ 54 h 207"/>
                <a:gd name="T30" fmla="*/ 0 w 150"/>
                <a:gd name="T31" fmla="*/ 212 h 207"/>
                <a:gd name="T32" fmla="*/ 5 w 150"/>
                <a:gd name="T33" fmla="*/ 231 h 207"/>
                <a:gd name="T34" fmla="*/ 14 w 150"/>
                <a:gd name="T35" fmla="*/ 247 h 207"/>
                <a:gd name="T36" fmla="*/ 29 w 150"/>
                <a:gd name="T37" fmla="*/ 258 h 207"/>
                <a:gd name="T38" fmla="*/ 48 w 150"/>
                <a:gd name="T39" fmla="*/ 264 h 207"/>
                <a:gd name="T40" fmla="*/ 126 w 150"/>
                <a:gd name="T41" fmla="*/ 264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207"/>
                <a:gd name="T65" fmla="*/ 150 w 150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207">
                  <a:moveTo>
                    <a:pt x="109" y="207"/>
                  </a:moveTo>
                  <a:lnTo>
                    <a:pt x="124" y="202"/>
                  </a:lnTo>
                  <a:lnTo>
                    <a:pt x="137" y="194"/>
                  </a:lnTo>
                  <a:lnTo>
                    <a:pt x="145" y="181"/>
                  </a:lnTo>
                  <a:lnTo>
                    <a:pt x="150" y="166"/>
                  </a:lnTo>
                  <a:lnTo>
                    <a:pt x="150" y="42"/>
                  </a:lnTo>
                  <a:lnTo>
                    <a:pt x="145" y="25"/>
                  </a:lnTo>
                  <a:lnTo>
                    <a:pt x="137" y="12"/>
                  </a:lnTo>
                  <a:lnTo>
                    <a:pt x="124" y="4"/>
                  </a:lnTo>
                  <a:lnTo>
                    <a:pt x="109" y="0"/>
                  </a:lnTo>
                  <a:lnTo>
                    <a:pt x="42" y="0"/>
                  </a:lnTo>
                  <a:lnTo>
                    <a:pt x="25" y="4"/>
                  </a:lnTo>
                  <a:lnTo>
                    <a:pt x="12" y="12"/>
                  </a:lnTo>
                  <a:lnTo>
                    <a:pt x="4" y="25"/>
                  </a:lnTo>
                  <a:lnTo>
                    <a:pt x="0" y="42"/>
                  </a:lnTo>
                  <a:lnTo>
                    <a:pt x="0" y="166"/>
                  </a:lnTo>
                  <a:lnTo>
                    <a:pt x="4" y="181"/>
                  </a:lnTo>
                  <a:lnTo>
                    <a:pt x="12" y="194"/>
                  </a:lnTo>
                  <a:lnTo>
                    <a:pt x="25" y="202"/>
                  </a:lnTo>
                  <a:lnTo>
                    <a:pt x="42" y="207"/>
                  </a:lnTo>
                  <a:lnTo>
                    <a:pt x="109" y="207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4" name="Freeform 61"/>
            <p:cNvSpPr>
              <a:spLocks/>
            </p:cNvSpPr>
            <p:nvPr/>
          </p:nvSpPr>
          <p:spPr bwMode="auto">
            <a:xfrm>
              <a:off x="1565" y="1507"/>
              <a:ext cx="173" cy="264"/>
            </a:xfrm>
            <a:custGeom>
              <a:avLst/>
              <a:gdLst>
                <a:gd name="T0" fmla="*/ 127 w 150"/>
                <a:gd name="T1" fmla="*/ 264 h 207"/>
                <a:gd name="T2" fmla="*/ 144 w 150"/>
                <a:gd name="T3" fmla="*/ 258 h 207"/>
                <a:gd name="T4" fmla="*/ 158 w 150"/>
                <a:gd name="T5" fmla="*/ 247 h 207"/>
                <a:gd name="T6" fmla="*/ 168 w 150"/>
                <a:gd name="T7" fmla="*/ 231 h 207"/>
                <a:gd name="T8" fmla="*/ 173 w 150"/>
                <a:gd name="T9" fmla="*/ 212 h 207"/>
                <a:gd name="T10" fmla="*/ 173 w 150"/>
                <a:gd name="T11" fmla="*/ 54 h 207"/>
                <a:gd name="T12" fmla="*/ 168 w 150"/>
                <a:gd name="T13" fmla="*/ 32 h 207"/>
                <a:gd name="T14" fmla="*/ 158 w 150"/>
                <a:gd name="T15" fmla="*/ 15 h 207"/>
                <a:gd name="T16" fmla="*/ 144 w 150"/>
                <a:gd name="T17" fmla="*/ 5 h 207"/>
                <a:gd name="T18" fmla="*/ 127 w 150"/>
                <a:gd name="T19" fmla="*/ 0 h 207"/>
                <a:gd name="T20" fmla="*/ 48 w 150"/>
                <a:gd name="T21" fmla="*/ 0 h 207"/>
                <a:gd name="T22" fmla="*/ 29 w 150"/>
                <a:gd name="T23" fmla="*/ 5 h 207"/>
                <a:gd name="T24" fmla="*/ 15 w 150"/>
                <a:gd name="T25" fmla="*/ 15 h 207"/>
                <a:gd name="T26" fmla="*/ 5 w 150"/>
                <a:gd name="T27" fmla="*/ 32 h 207"/>
                <a:gd name="T28" fmla="*/ 0 w 150"/>
                <a:gd name="T29" fmla="*/ 54 h 207"/>
                <a:gd name="T30" fmla="*/ 0 w 150"/>
                <a:gd name="T31" fmla="*/ 212 h 207"/>
                <a:gd name="T32" fmla="*/ 5 w 150"/>
                <a:gd name="T33" fmla="*/ 231 h 207"/>
                <a:gd name="T34" fmla="*/ 15 w 150"/>
                <a:gd name="T35" fmla="*/ 247 h 207"/>
                <a:gd name="T36" fmla="*/ 29 w 150"/>
                <a:gd name="T37" fmla="*/ 258 h 207"/>
                <a:gd name="T38" fmla="*/ 48 w 150"/>
                <a:gd name="T39" fmla="*/ 264 h 207"/>
                <a:gd name="T40" fmla="*/ 127 w 150"/>
                <a:gd name="T41" fmla="*/ 264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207"/>
                <a:gd name="T65" fmla="*/ 150 w 150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207">
                  <a:moveTo>
                    <a:pt x="110" y="207"/>
                  </a:moveTo>
                  <a:lnTo>
                    <a:pt x="125" y="202"/>
                  </a:lnTo>
                  <a:lnTo>
                    <a:pt x="137" y="194"/>
                  </a:lnTo>
                  <a:lnTo>
                    <a:pt x="146" y="181"/>
                  </a:lnTo>
                  <a:lnTo>
                    <a:pt x="150" y="166"/>
                  </a:lnTo>
                  <a:lnTo>
                    <a:pt x="150" y="42"/>
                  </a:lnTo>
                  <a:lnTo>
                    <a:pt x="146" y="25"/>
                  </a:lnTo>
                  <a:lnTo>
                    <a:pt x="137" y="12"/>
                  </a:lnTo>
                  <a:lnTo>
                    <a:pt x="125" y="4"/>
                  </a:lnTo>
                  <a:lnTo>
                    <a:pt x="110" y="0"/>
                  </a:lnTo>
                  <a:lnTo>
                    <a:pt x="42" y="0"/>
                  </a:lnTo>
                  <a:lnTo>
                    <a:pt x="25" y="4"/>
                  </a:lnTo>
                  <a:lnTo>
                    <a:pt x="13" y="12"/>
                  </a:lnTo>
                  <a:lnTo>
                    <a:pt x="4" y="25"/>
                  </a:lnTo>
                  <a:lnTo>
                    <a:pt x="0" y="42"/>
                  </a:lnTo>
                  <a:lnTo>
                    <a:pt x="0" y="166"/>
                  </a:lnTo>
                  <a:lnTo>
                    <a:pt x="4" y="181"/>
                  </a:lnTo>
                  <a:lnTo>
                    <a:pt x="13" y="194"/>
                  </a:lnTo>
                  <a:lnTo>
                    <a:pt x="25" y="202"/>
                  </a:lnTo>
                  <a:lnTo>
                    <a:pt x="42" y="207"/>
                  </a:lnTo>
                  <a:lnTo>
                    <a:pt x="110" y="207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5" name="Freeform 62"/>
            <p:cNvSpPr>
              <a:spLocks/>
            </p:cNvSpPr>
            <p:nvPr/>
          </p:nvSpPr>
          <p:spPr bwMode="auto">
            <a:xfrm>
              <a:off x="1811" y="1507"/>
              <a:ext cx="173" cy="264"/>
            </a:xfrm>
            <a:custGeom>
              <a:avLst/>
              <a:gdLst>
                <a:gd name="T0" fmla="*/ 127 w 150"/>
                <a:gd name="T1" fmla="*/ 264 h 207"/>
                <a:gd name="T2" fmla="*/ 146 w 150"/>
                <a:gd name="T3" fmla="*/ 258 h 207"/>
                <a:gd name="T4" fmla="*/ 161 w 150"/>
                <a:gd name="T5" fmla="*/ 247 h 207"/>
                <a:gd name="T6" fmla="*/ 171 w 150"/>
                <a:gd name="T7" fmla="*/ 231 h 207"/>
                <a:gd name="T8" fmla="*/ 173 w 150"/>
                <a:gd name="T9" fmla="*/ 212 h 207"/>
                <a:gd name="T10" fmla="*/ 173 w 150"/>
                <a:gd name="T11" fmla="*/ 54 h 207"/>
                <a:gd name="T12" fmla="*/ 171 w 150"/>
                <a:gd name="T13" fmla="*/ 32 h 207"/>
                <a:gd name="T14" fmla="*/ 161 w 150"/>
                <a:gd name="T15" fmla="*/ 15 h 207"/>
                <a:gd name="T16" fmla="*/ 146 w 150"/>
                <a:gd name="T17" fmla="*/ 5 h 207"/>
                <a:gd name="T18" fmla="*/ 127 w 150"/>
                <a:gd name="T19" fmla="*/ 0 h 207"/>
                <a:gd name="T20" fmla="*/ 48 w 150"/>
                <a:gd name="T21" fmla="*/ 0 h 207"/>
                <a:gd name="T22" fmla="*/ 30 w 150"/>
                <a:gd name="T23" fmla="*/ 5 h 207"/>
                <a:gd name="T24" fmla="*/ 15 w 150"/>
                <a:gd name="T25" fmla="*/ 15 h 207"/>
                <a:gd name="T26" fmla="*/ 5 w 150"/>
                <a:gd name="T27" fmla="*/ 32 h 207"/>
                <a:gd name="T28" fmla="*/ 0 w 150"/>
                <a:gd name="T29" fmla="*/ 54 h 207"/>
                <a:gd name="T30" fmla="*/ 0 w 150"/>
                <a:gd name="T31" fmla="*/ 212 h 207"/>
                <a:gd name="T32" fmla="*/ 5 w 150"/>
                <a:gd name="T33" fmla="*/ 231 h 207"/>
                <a:gd name="T34" fmla="*/ 15 w 150"/>
                <a:gd name="T35" fmla="*/ 247 h 207"/>
                <a:gd name="T36" fmla="*/ 30 w 150"/>
                <a:gd name="T37" fmla="*/ 258 h 207"/>
                <a:gd name="T38" fmla="*/ 48 w 150"/>
                <a:gd name="T39" fmla="*/ 264 h 207"/>
                <a:gd name="T40" fmla="*/ 127 w 150"/>
                <a:gd name="T41" fmla="*/ 264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207"/>
                <a:gd name="T65" fmla="*/ 150 w 150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207">
                  <a:moveTo>
                    <a:pt x="110" y="207"/>
                  </a:moveTo>
                  <a:lnTo>
                    <a:pt x="127" y="202"/>
                  </a:lnTo>
                  <a:lnTo>
                    <a:pt x="140" y="194"/>
                  </a:lnTo>
                  <a:lnTo>
                    <a:pt x="148" y="181"/>
                  </a:lnTo>
                  <a:lnTo>
                    <a:pt x="150" y="166"/>
                  </a:lnTo>
                  <a:lnTo>
                    <a:pt x="150" y="42"/>
                  </a:lnTo>
                  <a:lnTo>
                    <a:pt x="148" y="25"/>
                  </a:lnTo>
                  <a:lnTo>
                    <a:pt x="140" y="12"/>
                  </a:lnTo>
                  <a:lnTo>
                    <a:pt x="127" y="4"/>
                  </a:lnTo>
                  <a:lnTo>
                    <a:pt x="110" y="0"/>
                  </a:lnTo>
                  <a:lnTo>
                    <a:pt x="42" y="0"/>
                  </a:lnTo>
                  <a:lnTo>
                    <a:pt x="26" y="4"/>
                  </a:lnTo>
                  <a:lnTo>
                    <a:pt x="13" y="12"/>
                  </a:lnTo>
                  <a:lnTo>
                    <a:pt x="4" y="25"/>
                  </a:lnTo>
                  <a:lnTo>
                    <a:pt x="0" y="42"/>
                  </a:lnTo>
                  <a:lnTo>
                    <a:pt x="0" y="166"/>
                  </a:lnTo>
                  <a:lnTo>
                    <a:pt x="4" y="181"/>
                  </a:lnTo>
                  <a:lnTo>
                    <a:pt x="13" y="194"/>
                  </a:lnTo>
                  <a:lnTo>
                    <a:pt x="26" y="202"/>
                  </a:lnTo>
                  <a:lnTo>
                    <a:pt x="42" y="207"/>
                  </a:lnTo>
                  <a:lnTo>
                    <a:pt x="110" y="207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6" name="Freeform 63"/>
            <p:cNvSpPr>
              <a:spLocks/>
            </p:cNvSpPr>
            <p:nvPr/>
          </p:nvSpPr>
          <p:spPr bwMode="auto">
            <a:xfrm>
              <a:off x="2061" y="1507"/>
              <a:ext cx="169" cy="264"/>
            </a:xfrm>
            <a:custGeom>
              <a:avLst/>
              <a:gdLst>
                <a:gd name="T0" fmla="*/ 123 w 147"/>
                <a:gd name="T1" fmla="*/ 264 h 207"/>
                <a:gd name="T2" fmla="*/ 143 w 147"/>
                <a:gd name="T3" fmla="*/ 258 h 207"/>
                <a:gd name="T4" fmla="*/ 158 w 147"/>
                <a:gd name="T5" fmla="*/ 247 h 207"/>
                <a:gd name="T6" fmla="*/ 167 w 147"/>
                <a:gd name="T7" fmla="*/ 231 h 207"/>
                <a:gd name="T8" fmla="*/ 169 w 147"/>
                <a:gd name="T9" fmla="*/ 212 h 207"/>
                <a:gd name="T10" fmla="*/ 169 w 147"/>
                <a:gd name="T11" fmla="*/ 54 h 207"/>
                <a:gd name="T12" fmla="*/ 167 w 147"/>
                <a:gd name="T13" fmla="*/ 32 h 207"/>
                <a:gd name="T14" fmla="*/ 158 w 147"/>
                <a:gd name="T15" fmla="*/ 15 h 207"/>
                <a:gd name="T16" fmla="*/ 143 w 147"/>
                <a:gd name="T17" fmla="*/ 5 h 207"/>
                <a:gd name="T18" fmla="*/ 123 w 147"/>
                <a:gd name="T19" fmla="*/ 0 h 207"/>
                <a:gd name="T20" fmla="*/ 46 w 147"/>
                <a:gd name="T21" fmla="*/ 0 h 207"/>
                <a:gd name="T22" fmla="*/ 26 w 147"/>
                <a:gd name="T23" fmla="*/ 5 h 207"/>
                <a:gd name="T24" fmla="*/ 11 w 147"/>
                <a:gd name="T25" fmla="*/ 15 h 207"/>
                <a:gd name="T26" fmla="*/ 2 w 147"/>
                <a:gd name="T27" fmla="*/ 32 h 207"/>
                <a:gd name="T28" fmla="*/ 0 w 147"/>
                <a:gd name="T29" fmla="*/ 54 h 207"/>
                <a:gd name="T30" fmla="*/ 0 w 147"/>
                <a:gd name="T31" fmla="*/ 212 h 207"/>
                <a:gd name="T32" fmla="*/ 2 w 147"/>
                <a:gd name="T33" fmla="*/ 231 h 207"/>
                <a:gd name="T34" fmla="*/ 11 w 147"/>
                <a:gd name="T35" fmla="*/ 247 h 207"/>
                <a:gd name="T36" fmla="*/ 26 w 147"/>
                <a:gd name="T37" fmla="*/ 258 h 207"/>
                <a:gd name="T38" fmla="*/ 46 w 147"/>
                <a:gd name="T39" fmla="*/ 264 h 207"/>
                <a:gd name="T40" fmla="*/ 123 w 147"/>
                <a:gd name="T41" fmla="*/ 264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7"/>
                <a:gd name="T64" fmla="*/ 0 h 207"/>
                <a:gd name="T65" fmla="*/ 147 w 147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7" h="207">
                  <a:moveTo>
                    <a:pt x="107" y="207"/>
                  </a:moveTo>
                  <a:lnTo>
                    <a:pt x="124" y="202"/>
                  </a:lnTo>
                  <a:lnTo>
                    <a:pt x="137" y="194"/>
                  </a:lnTo>
                  <a:lnTo>
                    <a:pt x="145" y="181"/>
                  </a:lnTo>
                  <a:lnTo>
                    <a:pt x="147" y="166"/>
                  </a:lnTo>
                  <a:lnTo>
                    <a:pt x="147" y="42"/>
                  </a:lnTo>
                  <a:lnTo>
                    <a:pt x="145" y="25"/>
                  </a:lnTo>
                  <a:lnTo>
                    <a:pt x="137" y="12"/>
                  </a:lnTo>
                  <a:lnTo>
                    <a:pt x="124" y="4"/>
                  </a:lnTo>
                  <a:lnTo>
                    <a:pt x="107" y="0"/>
                  </a:lnTo>
                  <a:lnTo>
                    <a:pt x="40" y="0"/>
                  </a:lnTo>
                  <a:lnTo>
                    <a:pt x="23" y="4"/>
                  </a:lnTo>
                  <a:lnTo>
                    <a:pt x="10" y="12"/>
                  </a:lnTo>
                  <a:lnTo>
                    <a:pt x="2" y="25"/>
                  </a:lnTo>
                  <a:lnTo>
                    <a:pt x="0" y="42"/>
                  </a:lnTo>
                  <a:lnTo>
                    <a:pt x="0" y="166"/>
                  </a:lnTo>
                  <a:lnTo>
                    <a:pt x="2" y="181"/>
                  </a:lnTo>
                  <a:lnTo>
                    <a:pt x="10" y="194"/>
                  </a:lnTo>
                  <a:lnTo>
                    <a:pt x="23" y="202"/>
                  </a:lnTo>
                  <a:lnTo>
                    <a:pt x="40" y="207"/>
                  </a:lnTo>
                  <a:lnTo>
                    <a:pt x="107" y="207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7" name="Freeform 64"/>
            <p:cNvSpPr>
              <a:spLocks/>
            </p:cNvSpPr>
            <p:nvPr/>
          </p:nvSpPr>
          <p:spPr bwMode="auto">
            <a:xfrm>
              <a:off x="2550" y="1507"/>
              <a:ext cx="173" cy="264"/>
            </a:xfrm>
            <a:custGeom>
              <a:avLst/>
              <a:gdLst>
                <a:gd name="T0" fmla="*/ 127 w 150"/>
                <a:gd name="T1" fmla="*/ 264 h 207"/>
                <a:gd name="T2" fmla="*/ 144 w 150"/>
                <a:gd name="T3" fmla="*/ 258 h 207"/>
                <a:gd name="T4" fmla="*/ 158 w 150"/>
                <a:gd name="T5" fmla="*/ 247 h 207"/>
                <a:gd name="T6" fmla="*/ 168 w 150"/>
                <a:gd name="T7" fmla="*/ 231 h 207"/>
                <a:gd name="T8" fmla="*/ 173 w 150"/>
                <a:gd name="T9" fmla="*/ 212 h 207"/>
                <a:gd name="T10" fmla="*/ 173 w 150"/>
                <a:gd name="T11" fmla="*/ 54 h 207"/>
                <a:gd name="T12" fmla="*/ 168 w 150"/>
                <a:gd name="T13" fmla="*/ 32 h 207"/>
                <a:gd name="T14" fmla="*/ 158 w 150"/>
                <a:gd name="T15" fmla="*/ 15 h 207"/>
                <a:gd name="T16" fmla="*/ 144 w 150"/>
                <a:gd name="T17" fmla="*/ 5 h 207"/>
                <a:gd name="T18" fmla="*/ 127 w 150"/>
                <a:gd name="T19" fmla="*/ 0 h 207"/>
                <a:gd name="T20" fmla="*/ 48 w 150"/>
                <a:gd name="T21" fmla="*/ 0 h 207"/>
                <a:gd name="T22" fmla="*/ 29 w 150"/>
                <a:gd name="T23" fmla="*/ 5 h 207"/>
                <a:gd name="T24" fmla="*/ 15 w 150"/>
                <a:gd name="T25" fmla="*/ 15 h 207"/>
                <a:gd name="T26" fmla="*/ 5 w 150"/>
                <a:gd name="T27" fmla="*/ 32 h 207"/>
                <a:gd name="T28" fmla="*/ 0 w 150"/>
                <a:gd name="T29" fmla="*/ 54 h 207"/>
                <a:gd name="T30" fmla="*/ 0 w 150"/>
                <a:gd name="T31" fmla="*/ 212 h 207"/>
                <a:gd name="T32" fmla="*/ 5 w 150"/>
                <a:gd name="T33" fmla="*/ 231 h 207"/>
                <a:gd name="T34" fmla="*/ 15 w 150"/>
                <a:gd name="T35" fmla="*/ 247 h 207"/>
                <a:gd name="T36" fmla="*/ 29 w 150"/>
                <a:gd name="T37" fmla="*/ 258 h 207"/>
                <a:gd name="T38" fmla="*/ 48 w 150"/>
                <a:gd name="T39" fmla="*/ 264 h 207"/>
                <a:gd name="T40" fmla="*/ 127 w 150"/>
                <a:gd name="T41" fmla="*/ 264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207"/>
                <a:gd name="T65" fmla="*/ 150 w 150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207">
                  <a:moveTo>
                    <a:pt x="110" y="207"/>
                  </a:moveTo>
                  <a:lnTo>
                    <a:pt x="125" y="202"/>
                  </a:lnTo>
                  <a:lnTo>
                    <a:pt x="137" y="194"/>
                  </a:lnTo>
                  <a:lnTo>
                    <a:pt x="146" y="181"/>
                  </a:lnTo>
                  <a:lnTo>
                    <a:pt x="150" y="166"/>
                  </a:lnTo>
                  <a:lnTo>
                    <a:pt x="150" y="42"/>
                  </a:lnTo>
                  <a:lnTo>
                    <a:pt x="146" y="25"/>
                  </a:lnTo>
                  <a:lnTo>
                    <a:pt x="137" y="12"/>
                  </a:lnTo>
                  <a:lnTo>
                    <a:pt x="125" y="4"/>
                  </a:lnTo>
                  <a:lnTo>
                    <a:pt x="110" y="0"/>
                  </a:lnTo>
                  <a:lnTo>
                    <a:pt x="42" y="0"/>
                  </a:lnTo>
                  <a:lnTo>
                    <a:pt x="25" y="4"/>
                  </a:lnTo>
                  <a:lnTo>
                    <a:pt x="13" y="12"/>
                  </a:lnTo>
                  <a:lnTo>
                    <a:pt x="4" y="25"/>
                  </a:lnTo>
                  <a:lnTo>
                    <a:pt x="0" y="42"/>
                  </a:lnTo>
                  <a:lnTo>
                    <a:pt x="0" y="166"/>
                  </a:lnTo>
                  <a:lnTo>
                    <a:pt x="4" y="181"/>
                  </a:lnTo>
                  <a:lnTo>
                    <a:pt x="13" y="194"/>
                  </a:lnTo>
                  <a:lnTo>
                    <a:pt x="25" y="202"/>
                  </a:lnTo>
                  <a:lnTo>
                    <a:pt x="42" y="207"/>
                  </a:lnTo>
                  <a:lnTo>
                    <a:pt x="110" y="207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8" name="Freeform 65"/>
            <p:cNvSpPr>
              <a:spLocks/>
            </p:cNvSpPr>
            <p:nvPr/>
          </p:nvSpPr>
          <p:spPr bwMode="auto">
            <a:xfrm>
              <a:off x="2798" y="1507"/>
              <a:ext cx="171" cy="264"/>
            </a:xfrm>
            <a:custGeom>
              <a:avLst/>
              <a:gdLst>
                <a:gd name="T0" fmla="*/ 125 w 148"/>
                <a:gd name="T1" fmla="*/ 264 h 207"/>
                <a:gd name="T2" fmla="*/ 144 w 148"/>
                <a:gd name="T3" fmla="*/ 258 h 207"/>
                <a:gd name="T4" fmla="*/ 159 w 148"/>
                <a:gd name="T5" fmla="*/ 247 h 207"/>
                <a:gd name="T6" fmla="*/ 169 w 148"/>
                <a:gd name="T7" fmla="*/ 231 h 207"/>
                <a:gd name="T8" fmla="*/ 171 w 148"/>
                <a:gd name="T9" fmla="*/ 212 h 207"/>
                <a:gd name="T10" fmla="*/ 171 w 148"/>
                <a:gd name="T11" fmla="*/ 54 h 207"/>
                <a:gd name="T12" fmla="*/ 169 w 148"/>
                <a:gd name="T13" fmla="*/ 32 h 207"/>
                <a:gd name="T14" fmla="*/ 159 w 148"/>
                <a:gd name="T15" fmla="*/ 15 h 207"/>
                <a:gd name="T16" fmla="*/ 144 w 148"/>
                <a:gd name="T17" fmla="*/ 5 h 207"/>
                <a:gd name="T18" fmla="*/ 125 w 148"/>
                <a:gd name="T19" fmla="*/ 0 h 207"/>
                <a:gd name="T20" fmla="*/ 47 w 148"/>
                <a:gd name="T21" fmla="*/ 0 h 207"/>
                <a:gd name="T22" fmla="*/ 28 w 148"/>
                <a:gd name="T23" fmla="*/ 5 h 207"/>
                <a:gd name="T24" fmla="*/ 13 w 148"/>
                <a:gd name="T25" fmla="*/ 15 h 207"/>
                <a:gd name="T26" fmla="*/ 3 w 148"/>
                <a:gd name="T27" fmla="*/ 32 h 207"/>
                <a:gd name="T28" fmla="*/ 0 w 148"/>
                <a:gd name="T29" fmla="*/ 54 h 207"/>
                <a:gd name="T30" fmla="*/ 0 w 148"/>
                <a:gd name="T31" fmla="*/ 212 h 207"/>
                <a:gd name="T32" fmla="*/ 3 w 148"/>
                <a:gd name="T33" fmla="*/ 231 h 207"/>
                <a:gd name="T34" fmla="*/ 13 w 148"/>
                <a:gd name="T35" fmla="*/ 247 h 207"/>
                <a:gd name="T36" fmla="*/ 28 w 148"/>
                <a:gd name="T37" fmla="*/ 258 h 207"/>
                <a:gd name="T38" fmla="*/ 47 w 148"/>
                <a:gd name="T39" fmla="*/ 264 h 207"/>
                <a:gd name="T40" fmla="*/ 125 w 148"/>
                <a:gd name="T41" fmla="*/ 264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8"/>
                <a:gd name="T64" fmla="*/ 0 h 207"/>
                <a:gd name="T65" fmla="*/ 148 w 148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8" h="207">
                  <a:moveTo>
                    <a:pt x="108" y="207"/>
                  </a:moveTo>
                  <a:lnTo>
                    <a:pt x="125" y="202"/>
                  </a:lnTo>
                  <a:lnTo>
                    <a:pt x="138" y="194"/>
                  </a:lnTo>
                  <a:lnTo>
                    <a:pt x="146" y="181"/>
                  </a:lnTo>
                  <a:lnTo>
                    <a:pt x="148" y="166"/>
                  </a:lnTo>
                  <a:lnTo>
                    <a:pt x="148" y="42"/>
                  </a:lnTo>
                  <a:lnTo>
                    <a:pt x="146" y="25"/>
                  </a:lnTo>
                  <a:lnTo>
                    <a:pt x="138" y="12"/>
                  </a:lnTo>
                  <a:lnTo>
                    <a:pt x="125" y="4"/>
                  </a:lnTo>
                  <a:lnTo>
                    <a:pt x="108" y="0"/>
                  </a:lnTo>
                  <a:lnTo>
                    <a:pt x="41" y="0"/>
                  </a:lnTo>
                  <a:lnTo>
                    <a:pt x="24" y="4"/>
                  </a:lnTo>
                  <a:lnTo>
                    <a:pt x="11" y="12"/>
                  </a:lnTo>
                  <a:lnTo>
                    <a:pt x="3" y="25"/>
                  </a:lnTo>
                  <a:lnTo>
                    <a:pt x="0" y="42"/>
                  </a:lnTo>
                  <a:lnTo>
                    <a:pt x="0" y="166"/>
                  </a:lnTo>
                  <a:lnTo>
                    <a:pt x="3" y="181"/>
                  </a:lnTo>
                  <a:lnTo>
                    <a:pt x="11" y="194"/>
                  </a:lnTo>
                  <a:lnTo>
                    <a:pt x="24" y="202"/>
                  </a:lnTo>
                  <a:lnTo>
                    <a:pt x="41" y="207"/>
                  </a:lnTo>
                  <a:lnTo>
                    <a:pt x="108" y="207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9" name="Freeform 66"/>
            <p:cNvSpPr>
              <a:spLocks/>
            </p:cNvSpPr>
            <p:nvPr/>
          </p:nvSpPr>
          <p:spPr bwMode="auto">
            <a:xfrm>
              <a:off x="3045" y="1507"/>
              <a:ext cx="170" cy="264"/>
            </a:xfrm>
            <a:custGeom>
              <a:avLst/>
              <a:gdLst>
                <a:gd name="T0" fmla="*/ 124 w 147"/>
                <a:gd name="T1" fmla="*/ 264 h 207"/>
                <a:gd name="T2" fmla="*/ 143 w 147"/>
                <a:gd name="T3" fmla="*/ 258 h 207"/>
                <a:gd name="T4" fmla="*/ 158 w 147"/>
                <a:gd name="T5" fmla="*/ 247 h 207"/>
                <a:gd name="T6" fmla="*/ 168 w 147"/>
                <a:gd name="T7" fmla="*/ 231 h 207"/>
                <a:gd name="T8" fmla="*/ 170 w 147"/>
                <a:gd name="T9" fmla="*/ 212 h 207"/>
                <a:gd name="T10" fmla="*/ 170 w 147"/>
                <a:gd name="T11" fmla="*/ 54 h 207"/>
                <a:gd name="T12" fmla="*/ 168 w 147"/>
                <a:gd name="T13" fmla="*/ 32 h 207"/>
                <a:gd name="T14" fmla="*/ 158 w 147"/>
                <a:gd name="T15" fmla="*/ 15 h 207"/>
                <a:gd name="T16" fmla="*/ 143 w 147"/>
                <a:gd name="T17" fmla="*/ 5 h 207"/>
                <a:gd name="T18" fmla="*/ 124 w 147"/>
                <a:gd name="T19" fmla="*/ 0 h 207"/>
                <a:gd name="T20" fmla="*/ 46 w 147"/>
                <a:gd name="T21" fmla="*/ 0 h 207"/>
                <a:gd name="T22" fmla="*/ 27 w 147"/>
                <a:gd name="T23" fmla="*/ 5 h 207"/>
                <a:gd name="T24" fmla="*/ 12 w 147"/>
                <a:gd name="T25" fmla="*/ 15 h 207"/>
                <a:gd name="T26" fmla="*/ 2 w 147"/>
                <a:gd name="T27" fmla="*/ 32 h 207"/>
                <a:gd name="T28" fmla="*/ 0 w 147"/>
                <a:gd name="T29" fmla="*/ 54 h 207"/>
                <a:gd name="T30" fmla="*/ 0 w 147"/>
                <a:gd name="T31" fmla="*/ 212 h 207"/>
                <a:gd name="T32" fmla="*/ 2 w 147"/>
                <a:gd name="T33" fmla="*/ 231 h 207"/>
                <a:gd name="T34" fmla="*/ 12 w 147"/>
                <a:gd name="T35" fmla="*/ 247 h 207"/>
                <a:gd name="T36" fmla="*/ 27 w 147"/>
                <a:gd name="T37" fmla="*/ 258 h 207"/>
                <a:gd name="T38" fmla="*/ 46 w 147"/>
                <a:gd name="T39" fmla="*/ 264 h 207"/>
                <a:gd name="T40" fmla="*/ 124 w 147"/>
                <a:gd name="T41" fmla="*/ 264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7"/>
                <a:gd name="T64" fmla="*/ 0 h 207"/>
                <a:gd name="T65" fmla="*/ 147 w 147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7" h="207">
                  <a:moveTo>
                    <a:pt x="107" y="207"/>
                  </a:moveTo>
                  <a:lnTo>
                    <a:pt x="124" y="202"/>
                  </a:lnTo>
                  <a:lnTo>
                    <a:pt x="137" y="194"/>
                  </a:lnTo>
                  <a:lnTo>
                    <a:pt x="145" y="181"/>
                  </a:lnTo>
                  <a:lnTo>
                    <a:pt x="147" y="166"/>
                  </a:lnTo>
                  <a:lnTo>
                    <a:pt x="147" y="42"/>
                  </a:lnTo>
                  <a:lnTo>
                    <a:pt x="145" y="25"/>
                  </a:lnTo>
                  <a:lnTo>
                    <a:pt x="137" y="12"/>
                  </a:lnTo>
                  <a:lnTo>
                    <a:pt x="124" y="4"/>
                  </a:lnTo>
                  <a:lnTo>
                    <a:pt x="107" y="0"/>
                  </a:lnTo>
                  <a:lnTo>
                    <a:pt x="40" y="0"/>
                  </a:lnTo>
                  <a:lnTo>
                    <a:pt x="23" y="4"/>
                  </a:lnTo>
                  <a:lnTo>
                    <a:pt x="10" y="12"/>
                  </a:lnTo>
                  <a:lnTo>
                    <a:pt x="2" y="25"/>
                  </a:lnTo>
                  <a:lnTo>
                    <a:pt x="0" y="42"/>
                  </a:lnTo>
                  <a:lnTo>
                    <a:pt x="0" y="166"/>
                  </a:lnTo>
                  <a:lnTo>
                    <a:pt x="2" y="181"/>
                  </a:lnTo>
                  <a:lnTo>
                    <a:pt x="10" y="194"/>
                  </a:lnTo>
                  <a:lnTo>
                    <a:pt x="23" y="202"/>
                  </a:lnTo>
                  <a:lnTo>
                    <a:pt x="40" y="207"/>
                  </a:lnTo>
                  <a:lnTo>
                    <a:pt x="107" y="207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0" name="Freeform 67"/>
            <p:cNvSpPr>
              <a:spLocks/>
            </p:cNvSpPr>
            <p:nvPr/>
          </p:nvSpPr>
          <p:spPr bwMode="auto">
            <a:xfrm>
              <a:off x="3501" y="1507"/>
              <a:ext cx="170" cy="264"/>
            </a:xfrm>
            <a:custGeom>
              <a:avLst/>
              <a:gdLst>
                <a:gd name="T0" fmla="*/ 124 w 147"/>
                <a:gd name="T1" fmla="*/ 264 h 207"/>
                <a:gd name="T2" fmla="*/ 143 w 147"/>
                <a:gd name="T3" fmla="*/ 258 h 207"/>
                <a:gd name="T4" fmla="*/ 158 w 147"/>
                <a:gd name="T5" fmla="*/ 247 h 207"/>
                <a:gd name="T6" fmla="*/ 168 w 147"/>
                <a:gd name="T7" fmla="*/ 231 h 207"/>
                <a:gd name="T8" fmla="*/ 170 w 147"/>
                <a:gd name="T9" fmla="*/ 212 h 207"/>
                <a:gd name="T10" fmla="*/ 170 w 147"/>
                <a:gd name="T11" fmla="*/ 54 h 207"/>
                <a:gd name="T12" fmla="*/ 168 w 147"/>
                <a:gd name="T13" fmla="*/ 32 h 207"/>
                <a:gd name="T14" fmla="*/ 158 w 147"/>
                <a:gd name="T15" fmla="*/ 15 h 207"/>
                <a:gd name="T16" fmla="*/ 143 w 147"/>
                <a:gd name="T17" fmla="*/ 5 h 207"/>
                <a:gd name="T18" fmla="*/ 124 w 147"/>
                <a:gd name="T19" fmla="*/ 0 h 207"/>
                <a:gd name="T20" fmla="*/ 46 w 147"/>
                <a:gd name="T21" fmla="*/ 0 h 207"/>
                <a:gd name="T22" fmla="*/ 27 w 147"/>
                <a:gd name="T23" fmla="*/ 5 h 207"/>
                <a:gd name="T24" fmla="*/ 12 w 147"/>
                <a:gd name="T25" fmla="*/ 15 h 207"/>
                <a:gd name="T26" fmla="*/ 2 w 147"/>
                <a:gd name="T27" fmla="*/ 32 h 207"/>
                <a:gd name="T28" fmla="*/ 0 w 147"/>
                <a:gd name="T29" fmla="*/ 54 h 207"/>
                <a:gd name="T30" fmla="*/ 0 w 147"/>
                <a:gd name="T31" fmla="*/ 212 h 207"/>
                <a:gd name="T32" fmla="*/ 2 w 147"/>
                <a:gd name="T33" fmla="*/ 231 h 207"/>
                <a:gd name="T34" fmla="*/ 12 w 147"/>
                <a:gd name="T35" fmla="*/ 247 h 207"/>
                <a:gd name="T36" fmla="*/ 27 w 147"/>
                <a:gd name="T37" fmla="*/ 258 h 207"/>
                <a:gd name="T38" fmla="*/ 46 w 147"/>
                <a:gd name="T39" fmla="*/ 264 h 207"/>
                <a:gd name="T40" fmla="*/ 124 w 147"/>
                <a:gd name="T41" fmla="*/ 264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7"/>
                <a:gd name="T64" fmla="*/ 0 h 207"/>
                <a:gd name="T65" fmla="*/ 147 w 147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7" h="207">
                  <a:moveTo>
                    <a:pt x="107" y="207"/>
                  </a:moveTo>
                  <a:lnTo>
                    <a:pt x="124" y="202"/>
                  </a:lnTo>
                  <a:lnTo>
                    <a:pt x="137" y="194"/>
                  </a:lnTo>
                  <a:lnTo>
                    <a:pt x="145" y="181"/>
                  </a:lnTo>
                  <a:lnTo>
                    <a:pt x="147" y="166"/>
                  </a:lnTo>
                  <a:lnTo>
                    <a:pt x="147" y="42"/>
                  </a:lnTo>
                  <a:lnTo>
                    <a:pt x="145" y="25"/>
                  </a:lnTo>
                  <a:lnTo>
                    <a:pt x="137" y="12"/>
                  </a:lnTo>
                  <a:lnTo>
                    <a:pt x="124" y="4"/>
                  </a:lnTo>
                  <a:lnTo>
                    <a:pt x="107" y="0"/>
                  </a:lnTo>
                  <a:lnTo>
                    <a:pt x="40" y="0"/>
                  </a:lnTo>
                  <a:lnTo>
                    <a:pt x="23" y="4"/>
                  </a:lnTo>
                  <a:lnTo>
                    <a:pt x="10" y="12"/>
                  </a:lnTo>
                  <a:lnTo>
                    <a:pt x="2" y="25"/>
                  </a:lnTo>
                  <a:lnTo>
                    <a:pt x="0" y="42"/>
                  </a:lnTo>
                  <a:lnTo>
                    <a:pt x="0" y="166"/>
                  </a:lnTo>
                  <a:lnTo>
                    <a:pt x="2" y="181"/>
                  </a:lnTo>
                  <a:lnTo>
                    <a:pt x="10" y="194"/>
                  </a:lnTo>
                  <a:lnTo>
                    <a:pt x="23" y="202"/>
                  </a:lnTo>
                  <a:lnTo>
                    <a:pt x="40" y="207"/>
                  </a:lnTo>
                  <a:lnTo>
                    <a:pt x="107" y="207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1" name="Freeform 68"/>
            <p:cNvSpPr>
              <a:spLocks/>
            </p:cNvSpPr>
            <p:nvPr/>
          </p:nvSpPr>
          <p:spPr bwMode="auto">
            <a:xfrm>
              <a:off x="3747" y="1507"/>
              <a:ext cx="171" cy="264"/>
            </a:xfrm>
            <a:custGeom>
              <a:avLst/>
              <a:gdLst>
                <a:gd name="T0" fmla="*/ 125 w 148"/>
                <a:gd name="T1" fmla="*/ 264 h 207"/>
                <a:gd name="T2" fmla="*/ 143 w 148"/>
                <a:gd name="T3" fmla="*/ 258 h 207"/>
                <a:gd name="T4" fmla="*/ 158 w 148"/>
                <a:gd name="T5" fmla="*/ 247 h 207"/>
                <a:gd name="T6" fmla="*/ 169 w 148"/>
                <a:gd name="T7" fmla="*/ 231 h 207"/>
                <a:gd name="T8" fmla="*/ 171 w 148"/>
                <a:gd name="T9" fmla="*/ 212 h 207"/>
                <a:gd name="T10" fmla="*/ 171 w 148"/>
                <a:gd name="T11" fmla="*/ 54 h 207"/>
                <a:gd name="T12" fmla="*/ 169 w 148"/>
                <a:gd name="T13" fmla="*/ 32 h 207"/>
                <a:gd name="T14" fmla="*/ 158 w 148"/>
                <a:gd name="T15" fmla="*/ 15 h 207"/>
                <a:gd name="T16" fmla="*/ 143 w 148"/>
                <a:gd name="T17" fmla="*/ 5 h 207"/>
                <a:gd name="T18" fmla="*/ 125 w 148"/>
                <a:gd name="T19" fmla="*/ 0 h 207"/>
                <a:gd name="T20" fmla="*/ 46 w 148"/>
                <a:gd name="T21" fmla="*/ 0 h 207"/>
                <a:gd name="T22" fmla="*/ 27 w 148"/>
                <a:gd name="T23" fmla="*/ 5 h 207"/>
                <a:gd name="T24" fmla="*/ 12 w 148"/>
                <a:gd name="T25" fmla="*/ 15 h 207"/>
                <a:gd name="T26" fmla="*/ 2 w 148"/>
                <a:gd name="T27" fmla="*/ 32 h 207"/>
                <a:gd name="T28" fmla="*/ 0 w 148"/>
                <a:gd name="T29" fmla="*/ 54 h 207"/>
                <a:gd name="T30" fmla="*/ 0 w 148"/>
                <a:gd name="T31" fmla="*/ 212 h 207"/>
                <a:gd name="T32" fmla="*/ 2 w 148"/>
                <a:gd name="T33" fmla="*/ 231 h 207"/>
                <a:gd name="T34" fmla="*/ 12 w 148"/>
                <a:gd name="T35" fmla="*/ 247 h 207"/>
                <a:gd name="T36" fmla="*/ 27 w 148"/>
                <a:gd name="T37" fmla="*/ 258 h 207"/>
                <a:gd name="T38" fmla="*/ 46 w 148"/>
                <a:gd name="T39" fmla="*/ 264 h 207"/>
                <a:gd name="T40" fmla="*/ 125 w 148"/>
                <a:gd name="T41" fmla="*/ 264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8"/>
                <a:gd name="T64" fmla="*/ 0 h 207"/>
                <a:gd name="T65" fmla="*/ 148 w 148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8" h="207">
                  <a:moveTo>
                    <a:pt x="108" y="207"/>
                  </a:moveTo>
                  <a:lnTo>
                    <a:pt x="124" y="202"/>
                  </a:lnTo>
                  <a:lnTo>
                    <a:pt x="137" y="194"/>
                  </a:lnTo>
                  <a:lnTo>
                    <a:pt x="146" y="181"/>
                  </a:lnTo>
                  <a:lnTo>
                    <a:pt x="148" y="166"/>
                  </a:lnTo>
                  <a:lnTo>
                    <a:pt x="148" y="42"/>
                  </a:lnTo>
                  <a:lnTo>
                    <a:pt x="146" y="25"/>
                  </a:lnTo>
                  <a:lnTo>
                    <a:pt x="137" y="12"/>
                  </a:lnTo>
                  <a:lnTo>
                    <a:pt x="124" y="4"/>
                  </a:lnTo>
                  <a:lnTo>
                    <a:pt x="108" y="0"/>
                  </a:lnTo>
                  <a:lnTo>
                    <a:pt x="40" y="0"/>
                  </a:lnTo>
                  <a:lnTo>
                    <a:pt x="23" y="4"/>
                  </a:lnTo>
                  <a:lnTo>
                    <a:pt x="10" y="12"/>
                  </a:lnTo>
                  <a:lnTo>
                    <a:pt x="2" y="25"/>
                  </a:lnTo>
                  <a:lnTo>
                    <a:pt x="0" y="42"/>
                  </a:lnTo>
                  <a:lnTo>
                    <a:pt x="0" y="166"/>
                  </a:lnTo>
                  <a:lnTo>
                    <a:pt x="2" y="181"/>
                  </a:lnTo>
                  <a:lnTo>
                    <a:pt x="10" y="194"/>
                  </a:lnTo>
                  <a:lnTo>
                    <a:pt x="23" y="202"/>
                  </a:lnTo>
                  <a:lnTo>
                    <a:pt x="40" y="207"/>
                  </a:lnTo>
                  <a:lnTo>
                    <a:pt x="108" y="207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2" name="Freeform 69"/>
            <p:cNvSpPr>
              <a:spLocks/>
            </p:cNvSpPr>
            <p:nvPr/>
          </p:nvSpPr>
          <p:spPr bwMode="auto">
            <a:xfrm>
              <a:off x="3993" y="1507"/>
              <a:ext cx="171" cy="264"/>
            </a:xfrm>
            <a:custGeom>
              <a:avLst/>
              <a:gdLst>
                <a:gd name="T0" fmla="*/ 125 w 148"/>
                <a:gd name="T1" fmla="*/ 264 h 207"/>
                <a:gd name="T2" fmla="*/ 144 w 148"/>
                <a:gd name="T3" fmla="*/ 258 h 207"/>
                <a:gd name="T4" fmla="*/ 158 w 148"/>
                <a:gd name="T5" fmla="*/ 247 h 207"/>
                <a:gd name="T6" fmla="*/ 169 w 148"/>
                <a:gd name="T7" fmla="*/ 231 h 207"/>
                <a:gd name="T8" fmla="*/ 171 w 148"/>
                <a:gd name="T9" fmla="*/ 212 h 207"/>
                <a:gd name="T10" fmla="*/ 171 w 148"/>
                <a:gd name="T11" fmla="*/ 54 h 207"/>
                <a:gd name="T12" fmla="*/ 169 w 148"/>
                <a:gd name="T13" fmla="*/ 32 h 207"/>
                <a:gd name="T14" fmla="*/ 158 w 148"/>
                <a:gd name="T15" fmla="*/ 15 h 207"/>
                <a:gd name="T16" fmla="*/ 144 w 148"/>
                <a:gd name="T17" fmla="*/ 5 h 207"/>
                <a:gd name="T18" fmla="*/ 125 w 148"/>
                <a:gd name="T19" fmla="*/ 0 h 207"/>
                <a:gd name="T20" fmla="*/ 46 w 148"/>
                <a:gd name="T21" fmla="*/ 0 h 207"/>
                <a:gd name="T22" fmla="*/ 27 w 148"/>
                <a:gd name="T23" fmla="*/ 5 h 207"/>
                <a:gd name="T24" fmla="*/ 13 w 148"/>
                <a:gd name="T25" fmla="*/ 15 h 207"/>
                <a:gd name="T26" fmla="*/ 2 w 148"/>
                <a:gd name="T27" fmla="*/ 32 h 207"/>
                <a:gd name="T28" fmla="*/ 0 w 148"/>
                <a:gd name="T29" fmla="*/ 54 h 207"/>
                <a:gd name="T30" fmla="*/ 0 w 148"/>
                <a:gd name="T31" fmla="*/ 212 h 207"/>
                <a:gd name="T32" fmla="*/ 2 w 148"/>
                <a:gd name="T33" fmla="*/ 231 h 207"/>
                <a:gd name="T34" fmla="*/ 13 w 148"/>
                <a:gd name="T35" fmla="*/ 247 h 207"/>
                <a:gd name="T36" fmla="*/ 27 w 148"/>
                <a:gd name="T37" fmla="*/ 258 h 207"/>
                <a:gd name="T38" fmla="*/ 46 w 148"/>
                <a:gd name="T39" fmla="*/ 264 h 207"/>
                <a:gd name="T40" fmla="*/ 125 w 148"/>
                <a:gd name="T41" fmla="*/ 264 h 2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8"/>
                <a:gd name="T64" fmla="*/ 0 h 207"/>
                <a:gd name="T65" fmla="*/ 148 w 148"/>
                <a:gd name="T66" fmla="*/ 207 h 2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8" h="207">
                  <a:moveTo>
                    <a:pt x="108" y="207"/>
                  </a:moveTo>
                  <a:lnTo>
                    <a:pt x="125" y="202"/>
                  </a:lnTo>
                  <a:lnTo>
                    <a:pt x="137" y="194"/>
                  </a:lnTo>
                  <a:lnTo>
                    <a:pt x="146" y="181"/>
                  </a:lnTo>
                  <a:lnTo>
                    <a:pt x="148" y="166"/>
                  </a:lnTo>
                  <a:lnTo>
                    <a:pt x="148" y="42"/>
                  </a:lnTo>
                  <a:lnTo>
                    <a:pt x="146" y="25"/>
                  </a:lnTo>
                  <a:lnTo>
                    <a:pt x="137" y="12"/>
                  </a:lnTo>
                  <a:lnTo>
                    <a:pt x="125" y="4"/>
                  </a:lnTo>
                  <a:lnTo>
                    <a:pt x="108" y="0"/>
                  </a:lnTo>
                  <a:lnTo>
                    <a:pt x="40" y="0"/>
                  </a:lnTo>
                  <a:lnTo>
                    <a:pt x="23" y="4"/>
                  </a:lnTo>
                  <a:lnTo>
                    <a:pt x="11" y="12"/>
                  </a:lnTo>
                  <a:lnTo>
                    <a:pt x="2" y="25"/>
                  </a:lnTo>
                  <a:lnTo>
                    <a:pt x="0" y="42"/>
                  </a:lnTo>
                  <a:lnTo>
                    <a:pt x="0" y="166"/>
                  </a:lnTo>
                  <a:lnTo>
                    <a:pt x="2" y="181"/>
                  </a:lnTo>
                  <a:lnTo>
                    <a:pt x="11" y="194"/>
                  </a:lnTo>
                  <a:lnTo>
                    <a:pt x="23" y="202"/>
                  </a:lnTo>
                  <a:lnTo>
                    <a:pt x="40" y="207"/>
                  </a:lnTo>
                  <a:lnTo>
                    <a:pt x="108" y="207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" name="Freeform 70"/>
            <p:cNvSpPr>
              <a:spLocks/>
            </p:cNvSpPr>
            <p:nvPr/>
          </p:nvSpPr>
          <p:spPr bwMode="auto">
            <a:xfrm>
              <a:off x="680" y="2056"/>
              <a:ext cx="1589" cy="140"/>
            </a:xfrm>
            <a:custGeom>
              <a:avLst/>
              <a:gdLst>
                <a:gd name="T0" fmla="*/ 1516 w 1377"/>
                <a:gd name="T1" fmla="*/ 0 h 110"/>
                <a:gd name="T2" fmla="*/ 1531 w 1377"/>
                <a:gd name="T3" fmla="*/ 0 h 110"/>
                <a:gd name="T4" fmla="*/ 1545 w 1377"/>
                <a:gd name="T5" fmla="*/ 3 h 110"/>
                <a:gd name="T6" fmla="*/ 1558 w 1377"/>
                <a:gd name="T7" fmla="*/ 9 h 110"/>
                <a:gd name="T8" fmla="*/ 1567 w 1377"/>
                <a:gd name="T9" fmla="*/ 14 h 110"/>
                <a:gd name="T10" fmla="*/ 1577 w 1377"/>
                <a:gd name="T11" fmla="*/ 19 h 110"/>
                <a:gd name="T12" fmla="*/ 1584 w 1377"/>
                <a:gd name="T13" fmla="*/ 27 h 110"/>
                <a:gd name="T14" fmla="*/ 1587 w 1377"/>
                <a:gd name="T15" fmla="*/ 36 h 110"/>
                <a:gd name="T16" fmla="*/ 1589 w 1377"/>
                <a:gd name="T17" fmla="*/ 43 h 110"/>
                <a:gd name="T18" fmla="*/ 1589 w 1377"/>
                <a:gd name="T19" fmla="*/ 97 h 110"/>
                <a:gd name="T20" fmla="*/ 1587 w 1377"/>
                <a:gd name="T21" fmla="*/ 106 h 110"/>
                <a:gd name="T22" fmla="*/ 1584 w 1377"/>
                <a:gd name="T23" fmla="*/ 113 h 110"/>
                <a:gd name="T24" fmla="*/ 1577 w 1377"/>
                <a:gd name="T25" fmla="*/ 121 h 110"/>
                <a:gd name="T26" fmla="*/ 1567 w 1377"/>
                <a:gd name="T27" fmla="*/ 127 h 110"/>
                <a:gd name="T28" fmla="*/ 1558 w 1377"/>
                <a:gd name="T29" fmla="*/ 132 h 110"/>
                <a:gd name="T30" fmla="*/ 1545 w 1377"/>
                <a:gd name="T31" fmla="*/ 137 h 110"/>
                <a:gd name="T32" fmla="*/ 1531 w 1377"/>
                <a:gd name="T33" fmla="*/ 140 h 110"/>
                <a:gd name="T34" fmla="*/ 1516 w 1377"/>
                <a:gd name="T35" fmla="*/ 140 h 110"/>
                <a:gd name="T36" fmla="*/ 74 w 1377"/>
                <a:gd name="T37" fmla="*/ 140 h 110"/>
                <a:gd name="T38" fmla="*/ 59 w 1377"/>
                <a:gd name="T39" fmla="*/ 140 h 110"/>
                <a:gd name="T40" fmla="*/ 44 w 1377"/>
                <a:gd name="T41" fmla="*/ 137 h 110"/>
                <a:gd name="T42" fmla="*/ 32 w 1377"/>
                <a:gd name="T43" fmla="*/ 132 h 110"/>
                <a:gd name="T44" fmla="*/ 22 w 1377"/>
                <a:gd name="T45" fmla="*/ 127 h 110"/>
                <a:gd name="T46" fmla="*/ 13 w 1377"/>
                <a:gd name="T47" fmla="*/ 121 h 110"/>
                <a:gd name="T48" fmla="*/ 6 w 1377"/>
                <a:gd name="T49" fmla="*/ 113 h 110"/>
                <a:gd name="T50" fmla="*/ 3 w 1377"/>
                <a:gd name="T51" fmla="*/ 106 h 110"/>
                <a:gd name="T52" fmla="*/ 0 w 1377"/>
                <a:gd name="T53" fmla="*/ 97 h 110"/>
                <a:gd name="T54" fmla="*/ 0 w 1377"/>
                <a:gd name="T55" fmla="*/ 43 h 110"/>
                <a:gd name="T56" fmla="*/ 3 w 1377"/>
                <a:gd name="T57" fmla="*/ 36 h 110"/>
                <a:gd name="T58" fmla="*/ 6 w 1377"/>
                <a:gd name="T59" fmla="*/ 27 h 110"/>
                <a:gd name="T60" fmla="*/ 13 w 1377"/>
                <a:gd name="T61" fmla="*/ 19 h 110"/>
                <a:gd name="T62" fmla="*/ 22 w 1377"/>
                <a:gd name="T63" fmla="*/ 14 h 110"/>
                <a:gd name="T64" fmla="*/ 32 w 1377"/>
                <a:gd name="T65" fmla="*/ 9 h 110"/>
                <a:gd name="T66" fmla="*/ 44 w 1377"/>
                <a:gd name="T67" fmla="*/ 3 h 110"/>
                <a:gd name="T68" fmla="*/ 59 w 1377"/>
                <a:gd name="T69" fmla="*/ 0 h 110"/>
                <a:gd name="T70" fmla="*/ 74 w 1377"/>
                <a:gd name="T71" fmla="*/ 0 h 110"/>
                <a:gd name="T72" fmla="*/ 1516 w 1377"/>
                <a:gd name="T73" fmla="*/ 0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77"/>
                <a:gd name="T112" fmla="*/ 0 h 110"/>
                <a:gd name="T113" fmla="*/ 1377 w 1377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77" h="110">
                  <a:moveTo>
                    <a:pt x="1314" y="0"/>
                  </a:moveTo>
                  <a:lnTo>
                    <a:pt x="1327" y="0"/>
                  </a:lnTo>
                  <a:lnTo>
                    <a:pt x="1339" y="2"/>
                  </a:lnTo>
                  <a:lnTo>
                    <a:pt x="1350" y="7"/>
                  </a:lnTo>
                  <a:lnTo>
                    <a:pt x="1358" y="11"/>
                  </a:lnTo>
                  <a:lnTo>
                    <a:pt x="1367" y="15"/>
                  </a:lnTo>
                  <a:lnTo>
                    <a:pt x="1373" y="21"/>
                  </a:lnTo>
                  <a:lnTo>
                    <a:pt x="1375" y="28"/>
                  </a:lnTo>
                  <a:lnTo>
                    <a:pt x="1377" y="34"/>
                  </a:lnTo>
                  <a:lnTo>
                    <a:pt x="1377" y="76"/>
                  </a:lnTo>
                  <a:lnTo>
                    <a:pt x="1375" y="83"/>
                  </a:lnTo>
                  <a:lnTo>
                    <a:pt x="1373" y="89"/>
                  </a:lnTo>
                  <a:lnTo>
                    <a:pt x="1367" y="95"/>
                  </a:lnTo>
                  <a:lnTo>
                    <a:pt x="1358" y="100"/>
                  </a:lnTo>
                  <a:lnTo>
                    <a:pt x="1350" y="104"/>
                  </a:lnTo>
                  <a:lnTo>
                    <a:pt x="1339" y="108"/>
                  </a:lnTo>
                  <a:lnTo>
                    <a:pt x="1327" y="110"/>
                  </a:lnTo>
                  <a:lnTo>
                    <a:pt x="1314" y="110"/>
                  </a:lnTo>
                  <a:lnTo>
                    <a:pt x="64" y="110"/>
                  </a:lnTo>
                  <a:lnTo>
                    <a:pt x="51" y="110"/>
                  </a:lnTo>
                  <a:lnTo>
                    <a:pt x="38" y="108"/>
                  </a:lnTo>
                  <a:lnTo>
                    <a:pt x="28" y="104"/>
                  </a:lnTo>
                  <a:lnTo>
                    <a:pt x="19" y="100"/>
                  </a:lnTo>
                  <a:lnTo>
                    <a:pt x="11" y="95"/>
                  </a:lnTo>
                  <a:lnTo>
                    <a:pt x="5" y="89"/>
                  </a:lnTo>
                  <a:lnTo>
                    <a:pt x="3" y="83"/>
                  </a:lnTo>
                  <a:lnTo>
                    <a:pt x="0" y="76"/>
                  </a:lnTo>
                  <a:lnTo>
                    <a:pt x="0" y="34"/>
                  </a:lnTo>
                  <a:lnTo>
                    <a:pt x="3" y="28"/>
                  </a:lnTo>
                  <a:lnTo>
                    <a:pt x="5" y="21"/>
                  </a:lnTo>
                  <a:lnTo>
                    <a:pt x="11" y="15"/>
                  </a:lnTo>
                  <a:lnTo>
                    <a:pt x="19" y="11"/>
                  </a:lnTo>
                  <a:lnTo>
                    <a:pt x="28" y="7"/>
                  </a:lnTo>
                  <a:lnTo>
                    <a:pt x="38" y="2"/>
                  </a:lnTo>
                  <a:lnTo>
                    <a:pt x="51" y="0"/>
                  </a:lnTo>
                  <a:lnTo>
                    <a:pt x="64" y="0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" name="Freeform 71"/>
            <p:cNvSpPr>
              <a:spLocks/>
            </p:cNvSpPr>
            <p:nvPr/>
          </p:nvSpPr>
          <p:spPr bwMode="auto">
            <a:xfrm>
              <a:off x="2545" y="2056"/>
              <a:ext cx="2084" cy="140"/>
            </a:xfrm>
            <a:custGeom>
              <a:avLst/>
              <a:gdLst>
                <a:gd name="T0" fmla="*/ 1987 w 1805"/>
                <a:gd name="T1" fmla="*/ 0 h 110"/>
                <a:gd name="T2" fmla="*/ 2007 w 1805"/>
                <a:gd name="T3" fmla="*/ 0 h 110"/>
                <a:gd name="T4" fmla="*/ 2026 w 1805"/>
                <a:gd name="T5" fmla="*/ 3 h 110"/>
                <a:gd name="T6" fmla="*/ 2040 w 1805"/>
                <a:gd name="T7" fmla="*/ 9 h 110"/>
                <a:gd name="T8" fmla="*/ 2055 w 1805"/>
                <a:gd name="T9" fmla="*/ 14 h 110"/>
                <a:gd name="T10" fmla="*/ 2067 w 1805"/>
                <a:gd name="T11" fmla="*/ 19 h 110"/>
                <a:gd name="T12" fmla="*/ 2077 w 1805"/>
                <a:gd name="T13" fmla="*/ 27 h 110"/>
                <a:gd name="T14" fmla="*/ 2082 w 1805"/>
                <a:gd name="T15" fmla="*/ 36 h 110"/>
                <a:gd name="T16" fmla="*/ 2084 w 1805"/>
                <a:gd name="T17" fmla="*/ 43 h 110"/>
                <a:gd name="T18" fmla="*/ 2084 w 1805"/>
                <a:gd name="T19" fmla="*/ 97 h 110"/>
                <a:gd name="T20" fmla="*/ 2082 w 1805"/>
                <a:gd name="T21" fmla="*/ 106 h 110"/>
                <a:gd name="T22" fmla="*/ 2077 w 1805"/>
                <a:gd name="T23" fmla="*/ 113 h 110"/>
                <a:gd name="T24" fmla="*/ 2067 w 1805"/>
                <a:gd name="T25" fmla="*/ 121 h 110"/>
                <a:gd name="T26" fmla="*/ 2055 w 1805"/>
                <a:gd name="T27" fmla="*/ 127 h 110"/>
                <a:gd name="T28" fmla="*/ 2040 w 1805"/>
                <a:gd name="T29" fmla="*/ 132 h 110"/>
                <a:gd name="T30" fmla="*/ 2026 w 1805"/>
                <a:gd name="T31" fmla="*/ 137 h 110"/>
                <a:gd name="T32" fmla="*/ 2007 w 1805"/>
                <a:gd name="T33" fmla="*/ 140 h 110"/>
                <a:gd name="T34" fmla="*/ 1987 w 1805"/>
                <a:gd name="T35" fmla="*/ 140 h 110"/>
                <a:gd name="T36" fmla="*/ 95 w 1805"/>
                <a:gd name="T37" fmla="*/ 140 h 110"/>
                <a:gd name="T38" fmla="*/ 75 w 1805"/>
                <a:gd name="T39" fmla="*/ 140 h 110"/>
                <a:gd name="T40" fmla="*/ 58 w 1805"/>
                <a:gd name="T41" fmla="*/ 137 h 110"/>
                <a:gd name="T42" fmla="*/ 42 w 1805"/>
                <a:gd name="T43" fmla="*/ 132 h 110"/>
                <a:gd name="T44" fmla="*/ 29 w 1805"/>
                <a:gd name="T45" fmla="*/ 127 h 110"/>
                <a:gd name="T46" fmla="*/ 17 w 1805"/>
                <a:gd name="T47" fmla="*/ 121 h 110"/>
                <a:gd name="T48" fmla="*/ 7 w 1805"/>
                <a:gd name="T49" fmla="*/ 113 h 110"/>
                <a:gd name="T50" fmla="*/ 2 w 1805"/>
                <a:gd name="T51" fmla="*/ 106 h 110"/>
                <a:gd name="T52" fmla="*/ 0 w 1805"/>
                <a:gd name="T53" fmla="*/ 97 h 110"/>
                <a:gd name="T54" fmla="*/ 0 w 1805"/>
                <a:gd name="T55" fmla="*/ 43 h 110"/>
                <a:gd name="T56" fmla="*/ 2 w 1805"/>
                <a:gd name="T57" fmla="*/ 36 h 110"/>
                <a:gd name="T58" fmla="*/ 7 w 1805"/>
                <a:gd name="T59" fmla="*/ 27 h 110"/>
                <a:gd name="T60" fmla="*/ 17 w 1805"/>
                <a:gd name="T61" fmla="*/ 19 h 110"/>
                <a:gd name="T62" fmla="*/ 29 w 1805"/>
                <a:gd name="T63" fmla="*/ 14 h 110"/>
                <a:gd name="T64" fmla="*/ 42 w 1805"/>
                <a:gd name="T65" fmla="*/ 9 h 110"/>
                <a:gd name="T66" fmla="*/ 58 w 1805"/>
                <a:gd name="T67" fmla="*/ 3 h 110"/>
                <a:gd name="T68" fmla="*/ 75 w 1805"/>
                <a:gd name="T69" fmla="*/ 0 h 110"/>
                <a:gd name="T70" fmla="*/ 95 w 1805"/>
                <a:gd name="T71" fmla="*/ 0 h 110"/>
                <a:gd name="T72" fmla="*/ 1987 w 1805"/>
                <a:gd name="T73" fmla="*/ 0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05"/>
                <a:gd name="T112" fmla="*/ 0 h 110"/>
                <a:gd name="T113" fmla="*/ 1805 w 1805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05" h="110">
                  <a:moveTo>
                    <a:pt x="1721" y="0"/>
                  </a:moveTo>
                  <a:lnTo>
                    <a:pt x="1738" y="0"/>
                  </a:lnTo>
                  <a:lnTo>
                    <a:pt x="1755" y="2"/>
                  </a:lnTo>
                  <a:lnTo>
                    <a:pt x="1767" y="7"/>
                  </a:lnTo>
                  <a:lnTo>
                    <a:pt x="1780" y="11"/>
                  </a:lnTo>
                  <a:lnTo>
                    <a:pt x="1790" y="15"/>
                  </a:lnTo>
                  <a:lnTo>
                    <a:pt x="1799" y="21"/>
                  </a:lnTo>
                  <a:lnTo>
                    <a:pt x="1803" y="28"/>
                  </a:lnTo>
                  <a:lnTo>
                    <a:pt x="1805" y="34"/>
                  </a:lnTo>
                  <a:lnTo>
                    <a:pt x="1805" y="76"/>
                  </a:lnTo>
                  <a:lnTo>
                    <a:pt x="1803" y="83"/>
                  </a:lnTo>
                  <a:lnTo>
                    <a:pt x="1799" y="89"/>
                  </a:lnTo>
                  <a:lnTo>
                    <a:pt x="1790" y="95"/>
                  </a:lnTo>
                  <a:lnTo>
                    <a:pt x="1780" y="100"/>
                  </a:lnTo>
                  <a:lnTo>
                    <a:pt x="1767" y="104"/>
                  </a:lnTo>
                  <a:lnTo>
                    <a:pt x="1755" y="108"/>
                  </a:lnTo>
                  <a:lnTo>
                    <a:pt x="1738" y="110"/>
                  </a:lnTo>
                  <a:lnTo>
                    <a:pt x="1721" y="110"/>
                  </a:lnTo>
                  <a:lnTo>
                    <a:pt x="82" y="110"/>
                  </a:lnTo>
                  <a:lnTo>
                    <a:pt x="65" y="110"/>
                  </a:lnTo>
                  <a:lnTo>
                    <a:pt x="50" y="108"/>
                  </a:lnTo>
                  <a:lnTo>
                    <a:pt x="36" y="104"/>
                  </a:lnTo>
                  <a:lnTo>
                    <a:pt x="25" y="100"/>
                  </a:lnTo>
                  <a:lnTo>
                    <a:pt x="15" y="95"/>
                  </a:lnTo>
                  <a:lnTo>
                    <a:pt x="6" y="89"/>
                  </a:lnTo>
                  <a:lnTo>
                    <a:pt x="2" y="83"/>
                  </a:lnTo>
                  <a:lnTo>
                    <a:pt x="0" y="76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6" y="21"/>
                  </a:lnTo>
                  <a:lnTo>
                    <a:pt x="15" y="15"/>
                  </a:lnTo>
                  <a:lnTo>
                    <a:pt x="25" y="11"/>
                  </a:lnTo>
                  <a:lnTo>
                    <a:pt x="36" y="7"/>
                  </a:lnTo>
                  <a:lnTo>
                    <a:pt x="50" y="2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17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9219" name="Rectangle 1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zh-TW" altLang="en-US" smtClean="0"/>
              <a:t>火車是我的入門師父</a:t>
            </a:r>
          </a:p>
        </p:txBody>
      </p:sp>
      <p:grpSp>
        <p:nvGrpSpPr>
          <p:cNvPr id="9220" name="Group 16"/>
          <p:cNvGrpSpPr>
            <a:grpSpLocks/>
          </p:cNvGrpSpPr>
          <p:nvPr/>
        </p:nvGrpSpPr>
        <p:grpSpPr bwMode="auto">
          <a:xfrm>
            <a:off x="1258888" y="3859213"/>
            <a:ext cx="6119812" cy="1657350"/>
            <a:chOff x="295" y="2432"/>
            <a:chExt cx="3855" cy="1044"/>
          </a:xfrm>
        </p:grpSpPr>
        <p:sp>
          <p:nvSpPr>
            <p:cNvPr id="9222" name="AutoShape 12"/>
            <p:cNvSpPr>
              <a:spLocks noChangeArrowheads="1"/>
            </p:cNvSpPr>
            <p:nvPr/>
          </p:nvSpPr>
          <p:spPr bwMode="auto">
            <a:xfrm>
              <a:off x="295" y="2432"/>
              <a:ext cx="1316" cy="1044"/>
            </a:xfrm>
            <a:prstGeom prst="homePlate">
              <a:avLst>
                <a:gd name="adj" fmla="val 31513"/>
              </a:avLst>
            </a:prstGeom>
            <a:solidFill>
              <a:srgbClr val="80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</a:rPr>
                <a:t>幼稚園、國小</a:t>
              </a:r>
            </a:p>
            <a:p>
              <a:pPr algn="ctr"/>
              <a:endParaRPr lang="zh-TW" altLang="en-US" b="1" dirty="0">
                <a:solidFill>
                  <a:schemeClr val="bg1"/>
                </a:solidFill>
              </a:endParaRPr>
            </a:p>
            <a:p>
              <a:pPr algn="ctr"/>
              <a:r>
                <a:rPr lang="zh-TW" altLang="en-US" sz="3200" b="1" dirty="0">
                  <a:solidFill>
                    <a:schemeClr val="bg1"/>
                  </a:solidFill>
                </a:rPr>
                <a:t>看</a:t>
              </a:r>
              <a:r>
                <a:rPr lang="zh-TW" altLang="en-US" b="1" dirty="0">
                  <a:solidFill>
                    <a:schemeClr val="bg1"/>
                  </a:solidFill>
                </a:rPr>
                <a:t> 火車</a:t>
              </a:r>
            </a:p>
          </p:txBody>
        </p:sp>
        <p:sp>
          <p:nvSpPr>
            <p:cNvPr id="9223" name="AutoShape 13"/>
            <p:cNvSpPr>
              <a:spLocks noChangeArrowheads="1"/>
            </p:cNvSpPr>
            <p:nvPr/>
          </p:nvSpPr>
          <p:spPr bwMode="auto">
            <a:xfrm>
              <a:off x="1471" y="2432"/>
              <a:ext cx="1406" cy="1043"/>
            </a:xfrm>
            <a:prstGeom prst="chevron">
              <a:avLst>
                <a:gd name="adj" fmla="val 28858"/>
              </a:avLst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/>
                <a:t>  </a:t>
              </a:r>
              <a:r>
                <a:rPr lang="zh-TW" altLang="en-US" b="1"/>
                <a:t>國中、高中</a:t>
              </a:r>
            </a:p>
            <a:p>
              <a:pPr algn="ctr"/>
              <a:endParaRPr lang="zh-TW" altLang="en-US" b="1"/>
            </a:p>
            <a:p>
              <a:pPr algn="ctr"/>
              <a:r>
                <a:rPr lang="zh-TW" altLang="en-US" sz="3200" b="1"/>
                <a:t>坐</a:t>
              </a:r>
              <a:r>
                <a:rPr lang="zh-TW" altLang="en-US" sz="1600" b="1"/>
                <a:t> </a:t>
              </a:r>
              <a:r>
                <a:rPr lang="zh-TW" altLang="en-US" b="1"/>
                <a:t>火車</a:t>
              </a:r>
            </a:p>
          </p:txBody>
        </p:sp>
        <p:sp>
          <p:nvSpPr>
            <p:cNvPr id="9224" name="AutoShape 14"/>
            <p:cNvSpPr>
              <a:spLocks noChangeArrowheads="1"/>
            </p:cNvSpPr>
            <p:nvPr/>
          </p:nvSpPr>
          <p:spPr bwMode="auto">
            <a:xfrm>
              <a:off x="2744" y="2432"/>
              <a:ext cx="1406" cy="1043"/>
            </a:xfrm>
            <a:prstGeom prst="chevron">
              <a:avLst>
                <a:gd name="adj" fmla="val 28858"/>
              </a:avLst>
            </a:prstGeom>
            <a:solidFill>
              <a:srgbClr val="FF7C80"/>
            </a:solidFill>
            <a:ln w="9525">
              <a:solidFill>
                <a:srgbClr val="FF7C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/>
                <a:t>  </a:t>
              </a:r>
              <a:r>
                <a:rPr lang="zh-TW" altLang="en-US" b="1"/>
                <a:t>大學</a:t>
              </a:r>
            </a:p>
            <a:p>
              <a:pPr algn="ctr"/>
              <a:endParaRPr lang="zh-TW" altLang="en-US" b="1"/>
            </a:p>
            <a:p>
              <a:pPr algn="ctr"/>
              <a:r>
                <a:rPr lang="zh-TW" altLang="en-US" b="1"/>
                <a:t>   </a:t>
              </a:r>
              <a:r>
                <a:rPr lang="zh-TW" altLang="en-US" sz="3200" b="1"/>
                <a:t>瘋</a:t>
              </a:r>
              <a:r>
                <a:rPr lang="zh-TW" altLang="en-US" b="1"/>
                <a:t> 火車</a:t>
              </a:r>
            </a:p>
          </p:txBody>
        </p:sp>
      </p:grp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404813" y="3284538"/>
            <a:ext cx="7767637" cy="358775"/>
          </a:xfrm>
          <a:prstGeom prst="homePlate">
            <a:avLst>
              <a:gd name="adj" fmla="val 359638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愛上火車的三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階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段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~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/>
          </p:cNvSpPr>
          <p:nvPr>
            <p:ph type="body" idx="4294967295"/>
          </p:nvPr>
        </p:nvSpPr>
        <p:spPr>
          <a:xfrm>
            <a:off x="790575" y="1341438"/>
            <a:ext cx="8353425" cy="43195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eaLnBrk="1" hangingPunct="1"/>
            <a:r>
              <a:rPr lang="en-US" altLang="zh-TW" dirty="0" smtClean="0"/>
              <a:t>18PM</a:t>
            </a:r>
            <a:r>
              <a:rPr lang="zh-TW" altLang="en-US" dirty="0" smtClean="0"/>
              <a:t>台中出發→</a:t>
            </a:r>
          </a:p>
          <a:p>
            <a:pPr eaLnBrk="1" hangingPunct="1">
              <a:buNone/>
            </a:pPr>
            <a:r>
              <a:rPr lang="zh-TW" altLang="en-US" dirty="0" smtClean="0"/>
              <a:t>                    </a:t>
            </a:r>
            <a:r>
              <a:rPr lang="en-US" altLang="zh-TW" dirty="0" smtClean="0"/>
              <a:t>23PM</a:t>
            </a:r>
            <a:r>
              <a:rPr lang="zh-TW" altLang="en-US" dirty="0" smtClean="0"/>
              <a:t>台北夜車→</a:t>
            </a:r>
          </a:p>
          <a:p>
            <a:pPr eaLnBrk="1" hangingPunct="1">
              <a:buNone/>
            </a:pPr>
            <a:r>
              <a:rPr lang="zh-TW" altLang="en-US" dirty="0" smtClean="0"/>
              <a:t>                                        </a:t>
            </a:r>
            <a:r>
              <a:rPr lang="en-US" altLang="zh-TW" dirty="0" smtClean="0"/>
              <a:t>05AM</a:t>
            </a:r>
            <a:r>
              <a:rPr lang="zh-TW" altLang="en-US" dirty="0" smtClean="0"/>
              <a:t>遊花東</a:t>
            </a:r>
          </a:p>
          <a:p>
            <a:pPr eaLnBrk="1" hangingPunct="1"/>
            <a:r>
              <a:rPr lang="zh-TW" altLang="en-US" dirty="0" smtClean="0"/>
              <a:t>主要目的：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            花東鐵路特有名產</a:t>
            </a:r>
            <a:r>
              <a:rPr lang="en-US" altLang="zh-TW" dirty="0" smtClean="0">
                <a:latin typeface="Arial" charset="0"/>
              </a:rPr>
              <a:t>–</a:t>
            </a:r>
            <a:r>
              <a:rPr lang="zh-TW" altLang="en-US" dirty="0" smtClean="0"/>
              <a:t>路牌交接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           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影片播放</a:t>
            </a:r>
            <a:r>
              <a:rPr lang="en-US" altLang="zh-TW" dirty="0" smtClean="0"/>
              <a:t>》</a:t>
            </a:r>
          </a:p>
        </p:txBody>
      </p:sp>
      <p:sp>
        <p:nvSpPr>
          <p:cNvPr id="2052" name="Rectangle 15"/>
          <p:cNvSpPr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3800" b="1">
                <a:solidFill>
                  <a:schemeClr val="tx2"/>
                </a:solidFill>
                <a:ea typeface="標楷體" pitchFamily="65" charset="-120"/>
              </a:rPr>
              <a:t>瘋狂的追火車行程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WindowsMediaPlayer1" r:id="rId2" imgW="3677163" imgH="2228571"/>
        </mc:Choice>
        <mc:Fallback>
          <p:control name="WindowsMediaPlayer1" r:id="rId2" imgW="3677163" imgH="2228571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19700" y="4365625"/>
                  <a:ext cx="3460750" cy="2155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1"/>
          <p:cNvSpPr>
            <a:spLocks noGrp="1"/>
          </p:cNvSpPr>
          <p:nvPr>
            <p:ph type="body" idx="4294967295"/>
          </p:nvPr>
        </p:nvSpPr>
        <p:spPr>
          <a:xfrm>
            <a:off x="571500" y="1752600"/>
            <a:ext cx="8001000" cy="42672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不僅日常生活中喜歡大眾運輸，後來的我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更將這股熱情運用到學習上。</a:t>
            </a:r>
          </a:p>
          <a:p>
            <a:pPr eaLnBrk="1" hangingPunct="1"/>
            <a:endParaRPr lang="zh-TW" altLang="en-US" dirty="0" smtClean="0"/>
          </a:p>
          <a:p>
            <a:pPr eaLnBrk="1" hangingPunct="1"/>
            <a:r>
              <a:rPr lang="zh-TW" altLang="en-US" dirty="0" smtClean="0"/>
              <a:t>大學母校</a:t>
            </a:r>
            <a:r>
              <a:rPr lang="en-US" altLang="zh-TW" dirty="0" smtClean="0">
                <a:latin typeface="Arial" charset="0"/>
              </a:rPr>
              <a:t>–</a:t>
            </a:r>
            <a:r>
              <a:rPr lang="zh-TW" altLang="en-US" dirty="0" smtClean="0"/>
              <a:t>私立逢甲大學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                   交通工程與管理科學系</a:t>
            </a:r>
          </a:p>
        </p:txBody>
      </p:sp>
      <p:sp>
        <p:nvSpPr>
          <p:cNvPr id="10243" name="Rectangle 62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 anchor="ctr"/>
          <a:lstStyle/>
          <a:p>
            <a:pPr eaLnBrk="1" hangingPunct="1"/>
            <a:r>
              <a:rPr lang="zh-TW" altLang="en-US" smtClean="0"/>
              <a:t>細說從頭</a:t>
            </a:r>
            <a:r>
              <a:rPr lang="en-US" altLang="zh-TW" smtClean="0"/>
              <a:t>【</a:t>
            </a:r>
            <a:r>
              <a:rPr lang="zh-TW" altLang="en-US" smtClean="0"/>
              <a:t>公車與我</a:t>
            </a:r>
            <a:r>
              <a:rPr lang="en-US" altLang="zh-TW" smtClean="0"/>
              <a:t>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9" name="Group 3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99993369"/>
              </p:ext>
            </p:extLst>
          </p:nvPr>
        </p:nvGraphicFramePr>
        <p:xfrm>
          <a:off x="930275" y="1376362"/>
          <a:ext cx="7283450" cy="4105276"/>
        </p:xfrm>
        <a:graphic>
          <a:graphicData uri="http://schemas.openxmlformats.org/drawingml/2006/table">
            <a:tbl>
              <a:tblPr/>
              <a:tblGrid>
                <a:gridCol w="1738313"/>
                <a:gridCol w="2365375"/>
                <a:gridCol w="3179762"/>
              </a:tblGrid>
              <a:tr h="1281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初期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後期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2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公車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家數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營運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業者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中客、仁友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統聯、豐客、巨業、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全航、彰化、豐榮、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東南、和欣、苗栗、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南投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/>
          </p:cNvSpPr>
          <p:nvPr>
            <p:ph type="body" idx="4294967295"/>
          </p:nvPr>
        </p:nvSpPr>
        <p:spPr>
          <a:xfrm>
            <a:off x="466724" y="1701800"/>
            <a:ext cx="8209732" cy="4751388"/>
          </a:xfrm>
        </p:spPr>
        <p:txBody>
          <a:bodyPr/>
          <a:lstStyle/>
          <a:p>
            <a:pPr eaLnBrk="1" hangingPunct="1"/>
            <a:r>
              <a:rPr lang="zh-TW" altLang="en-US" sz="3200" dirty="0" smtClean="0">
                <a:solidFill>
                  <a:srgbClr val="0000FF"/>
                </a:solidFill>
              </a:rPr>
              <a:t>愛上公車的始末</a:t>
            </a:r>
            <a:r>
              <a:rPr lang="en-US" altLang="zh-TW" sz="3200" dirty="0" smtClean="0">
                <a:solidFill>
                  <a:srgbClr val="0000FF"/>
                </a:solidFill>
              </a:rPr>
              <a:t>︰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 </a:t>
            </a:r>
            <a:r>
              <a:rPr lang="zh-TW" altLang="en-US" dirty="0" smtClean="0"/>
              <a:t>大學時期，統聯加入台中市公車的行列。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身為交管系學生的我們，參與公車運量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統計調查</a:t>
            </a:r>
            <a:r>
              <a:rPr lang="en-US" altLang="zh-TW" dirty="0" smtClean="0">
                <a:latin typeface="Arial" charset="0"/>
              </a:rPr>
              <a:t>…</a:t>
            </a:r>
            <a:r>
              <a:rPr lang="zh-TW" altLang="en-US" dirty="0" smtClean="0"/>
              <a:t>慢慢的，愛上公車</a:t>
            </a:r>
            <a:r>
              <a:rPr lang="en-US" altLang="zh-TW" dirty="0" smtClean="0">
                <a:latin typeface="Arial" charset="0"/>
              </a:rPr>
              <a:t>…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  <a:p>
            <a:pPr eaLnBrk="1" hangingPunct="1"/>
            <a:r>
              <a:rPr lang="zh-TW" altLang="en-US" sz="3200" dirty="0" smtClean="0">
                <a:solidFill>
                  <a:srgbClr val="0000FF"/>
                </a:solidFill>
              </a:rPr>
              <a:t>搭公車的好處</a:t>
            </a:r>
            <a:r>
              <a:rPr lang="en-US" altLang="zh-TW" sz="3200" dirty="0" smtClean="0">
                <a:solidFill>
                  <a:srgbClr val="0000FF"/>
                </a:solidFill>
              </a:rPr>
              <a:t>︰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    </a:t>
            </a:r>
            <a:r>
              <a:rPr lang="zh-TW" altLang="en-US" dirty="0" smtClean="0"/>
              <a:t>清新的空氣、累了可以睡覺、醒來玩手機、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帥氣頭髮不怕塌、</a:t>
            </a:r>
            <a:r>
              <a:rPr lang="en-US" altLang="zh-TW" dirty="0" smtClean="0"/>
              <a:t>8</a:t>
            </a:r>
            <a:r>
              <a:rPr lang="zh-TW" altLang="en-US" dirty="0" smtClean="0"/>
              <a:t>公里免費、免找停車位</a:t>
            </a:r>
            <a:r>
              <a:rPr lang="en-US" altLang="zh-TW" dirty="0" smtClean="0">
                <a:latin typeface="Arial" charset="0"/>
              </a:rPr>
              <a:t>…</a:t>
            </a:r>
            <a:endParaRPr lang="en-US" altLang="zh-TW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600</TotalTime>
  <Words>1058</Words>
  <Application>Microsoft Office PowerPoint</Application>
  <PresentationFormat>如螢幕大小 (4:3)</PresentationFormat>
  <Paragraphs>173</Paragraphs>
  <Slides>33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4" baseType="lpstr">
      <vt:lpstr>Arial</vt:lpstr>
      <vt:lpstr>新細明體</vt:lpstr>
      <vt:lpstr>Wingdings 3</vt:lpstr>
      <vt:lpstr>Lucida Sans Unicode</vt:lpstr>
      <vt:lpstr>Wingdings</vt:lpstr>
      <vt:lpstr>Wingdings 2</vt:lpstr>
      <vt:lpstr>微軟正黑體</vt:lpstr>
      <vt:lpstr>標楷體</vt:lpstr>
      <vt:lpstr>Verdana</vt:lpstr>
      <vt:lpstr>Calibri</vt:lpstr>
      <vt:lpstr>匯合</vt:lpstr>
      <vt:lpstr>低碳城市  公車達人秀</vt:lpstr>
      <vt:lpstr>演說大綱</vt:lpstr>
      <vt:lpstr>我和交通的約會…</vt:lpstr>
      <vt:lpstr>PowerPoint 簡報</vt:lpstr>
      <vt:lpstr>火車是我的入門師父</vt:lpstr>
      <vt:lpstr>PowerPoint 簡報</vt:lpstr>
      <vt:lpstr>細說從頭【公車與我】</vt:lpstr>
      <vt:lpstr>PowerPoint 簡報</vt:lpstr>
      <vt:lpstr>PowerPoint 簡報</vt:lpstr>
      <vt:lpstr>PowerPoint 簡報</vt:lpstr>
      <vt:lpstr>製作「完全攻略台中公園手冊」淺談</vt:lpstr>
      <vt:lpstr>工作上實際案例分享</vt:lpstr>
      <vt:lpstr>如何搭公車＆實用公車資訊簡介</vt:lpstr>
      <vt:lpstr>PowerPoint 簡報</vt:lpstr>
      <vt:lpstr>PowerPoint 簡報</vt:lpstr>
      <vt:lpstr>PowerPoint 簡報</vt:lpstr>
      <vt:lpstr>PowerPoint 簡報</vt:lpstr>
      <vt:lpstr>來…來…來…搭公車嚕!</vt:lpstr>
      <vt:lpstr>搭公車的好習慣</vt:lpstr>
      <vt:lpstr>獨一無二的臺中BRT</vt:lpstr>
      <vt:lpstr>PowerPoint 簡報</vt:lpstr>
      <vt:lpstr>PowerPoint 簡報</vt:lpstr>
      <vt:lpstr>PowerPoint 簡報</vt:lpstr>
      <vt:lpstr>趣味問答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tcpb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低碳城市    公車達人秀</dc:title>
  <dc:creator>AQQQZ4UU</dc:creator>
  <cp:lastModifiedBy>aqqqz4uu鍾麗涵</cp:lastModifiedBy>
  <cp:revision>52</cp:revision>
  <dcterms:created xsi:type="dcterms:W3CDTF">2013-12-16T01:40:25Z</dcterms:created>
  <dcterms:modified xsi:type="dcterms:W3CDTF">2014-11-23T18:30:43Z</dcterms:modified>
</cp:coreProperties>
</file>