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6"/>
  </p:notesMasterIdLst>
  <p:handoutMasterIdLst>
    <p:handoutMasterId r:id="rId27"/>
  </p:handoutMasterIdLst>
  <p:sldIdLst>
    <p:sldId id="256" r:id="rId2"/>
    <p:sldId id="297" r:id="rId3"/>
    <p:sldId id="265" r:id="rId4"/>
    <p:sldId id="279" r:id="rId5"/>
    <p:sldId id="258" r:id="rId6"/>
    <p:sldId id="261" r:id="rId7"/>
    <p:sldId id="282" r:id="rId8"/>
    <p:sldId id="264" r:id="rId9"/>
    <p:sldId id="288" r:id="rId10"/>
    <p:sldId id="301" r:id="rId11"/>
    <p:sldId id="290" r:id="rId12"/>
    <p:sldId id="291" r:id="rId13"/>
    <p:sldId id="292" r:id="rId14"/>
    <p:sldId id="293" r:id="rId15"/>
    <p:sldId id="294" r:id="rId16"/>
    <p:sldId id="295" r:id="rId17"/>
    <p:sldId id="268" r:id="rId18"/>
    <p:sldId id="270" r:id="rId19"/>
    <p:sldId id="283" r:id="rId20"/>
    <p:sldId id="302" r:id="rId21"/>
    <p:sldId id="269" r:id="rId22"/>
    <p:sldId id="303" r:id="rId23"/>
    <p:sldId id="296" r:id="rId24"/>
    <p:sldId id="298" r:id="rId25"/>
  </p:sldIdLst>
  <p:sldSz cx="9144000" cy="6858000" type="screen4x3"/>
  <p:notesSz cx="6807200"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a:srgbClr val="F5F6F5"/>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7E58F4-944E-4687-ADD1-A24F6D3B7DF2}">
  <a:tblStyle styleId="{707E58F4-944E-4687-ADD1-A24F6D3B7DF2}" styleName="Table_0">
    <a:wholeTbl>
      <a:tcTxStyle b="off" i="off">
        <a:font>
          <a:latin typeface="Arial"/>
          <a:ea typeface="Arial"/>
          <a:cs typeface="Arial"/>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5F6F5"/>
          </a:solidFill>
        </a:fill>
      </a:tcStyle>
    </a:wholeTbl>
    <a:band1H>
      <a:tcStyle>
        <a:tcBdr/>
        <a:fill>
          <a:solidFill>
            <a:srgbClr val="E9ECEA"/>
          </a:solidFill>
        </a:fill>
      </a:tcStyle>
    </a:band1H>
    <a:band1V>
      <a:tcStyle>
        <a:tcBdr/>
        <a:fill>
          <a:solidFill>
            <a:srgbClr val="E9ECEA"/>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DDB3D9B5-8B09-4E41-B21A-39960452F16A}" styleName="Table_1">
    <a:wholeTbl>
      <a:tcTxStyle b="off" i="off">
        <a:font>
          <a:latin typeface="Arial"/>
          <a:ea typeface="Arial"/>
          <a:cs typeface="Arial"/>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5F6F5"/>
          </a:solidFill>
        </a:fill>
      </a:tcStyle>
    </a:wholeTbl>
    <a:band1H>
      <a:tcStyle>
        <a:tcBdr/>
        <a:fill>
          <a:solidFill>
            <a:srgbClr val="E9ECEA"/>
          </a:solidFill>
        </a:fill>
      </a:tcStyle>
    </a:band1H>
    <a:band1V>
      <a:tcStyle>
        <a:tcBdr/>
        <a:fill>
          <a:solidFill>
            <a:srgbClr val="E9ECEA"/>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28354BE0-222E-42B1-B8B3-152834F50382}" styleName="Table_2">
    <a:wholeTbl>
      <a:tcTxStyle b="off" i="off">
        <a:font>
          <a:latin typeface="Arial"/>
          <a:ea typeface="Arial"/>
          <a:cs typeface="Arial"/>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5F6F5"/>
          </a:solidFill>
        </a:fill>
      </a:tcStyle>
    </a:wholeTbl>
    <a:band1H>
      <a:tcStyle>
        <a:tcBdr/>
        <a:fill>
          <a:solidFill>
            <a:srgbClr val="E9ECEA"/>
          </a:solidFill>
        </a:fill>
      </a:tcStyle>
    </a:band1H>
    <a:band1V>
      <a:tcStyle>
        <a:tcBdr/>
        <a:fill>
          <a:solidFill>
            <a:srgbClr val="E9ECEA"/>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4479" autoAdjust="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541B3020-D18D-4C81-85AE-EB0B56EDC286}" type="datetimeFigureOut">
              <a:rPr lang="zh-TW" altLang="en-US" smtClean="0"/>
              <a:pPr/>
              <a:t>2015/6/23</a:t>
            </a:fld>
            <a:endParaRPr lang="zh-TW" altLang="en-US"/>
          </a:p>
        </p:txBody>
      </p:sp>
      <p:sp>
        <p:nvSpPr>
          <p:cNvPr id="4" name="頁尾版面配置區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2BEC80AE-561D-4E01-9B6F-81C8CB57F258}" type="slidenum">
              <a:rPr lang="zh-TW" altLang="en-US" smtClean="0"/>
              <a:pPr/>
              <a:t>‹#›</a:t>
            </a:fld>
            <a:endParaRPr lang="zh-TW" altLang="en-US"/>
          </a:p>
        </p:txBody>
      </p:sp>
    </p:spTree>
    <p:extLst>
      <p:ext uri="{BB962C8B-B14F-4D97-AF65-F5344CB8AC3E}">
        <p14:creationId xmlns:p14="http://schemas.microsoft.com/office/powerpoint/2010/main" val="42942173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1"/>
            <a:ext cx="2949575" cy="49847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56038" y="1"/>
            <a:ext cx="2949575" cy="498475"/>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68400" y="1243013"/>
            <a:ext cx="4470400" cy="3352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1037" y="4783137"/>
            <a:ext cx="5445124" cy="3913187"/>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9440864"/>
            <a:ext cx="2949575" cy="49847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56038" y="9440864"/>
            <a:ext cx="2949575" cy="498475"/>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extLst>
      <p:ext uri="{BB962C8B-B14F-4D97-AF65-F5344CB8AC3E}">
        <p14:creationId xmlns:p14="http://schemas.microsoft.com/office/powerpoint/2010/main" val="3692733598"/>
      </p:ext>
    </p:extLst>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1037" y="4783137"/>
            <a:ext cx="5445124" cy="3913187"/>
          </a:xfrm>
          <a:prstGeom prst="rect">
            <a:avLst/>
          </a:prstGeom>
        </p:spPr>
        <p:txBody>
          <a:bodyPr lIns="91425" tIns="91425" rIns="91425" bIns="91425" anchor="t" anchorCtr="0">
            <a:noAutofit/>
          </a:bodyPr>
          <a:lstStyle/>
          <a:p>
            <a:pPr>
              <a:spcBef>
                <a:spcPts val="0"/>
              </a:spcBef>
              <a:buNone/>
            </a:pPr>
            <a:endParaRPr/>
          </a:p>
        </p:txBody>
      </p:sp>
      <p:sp>
        <p:nvSpPr>
          <p:cNvPr id="96" name="Shape 96"/>
          <p:cNvSpPr>
            <a:spLocks noGrp="1" noRot="1" noChangeAspect="1"/>
          </p:cNvSpPr>
          <p:nvPr>
            <p:ph type="sldImg" idx="2"/>
          </p:nvPr>
        </p:nvSpPr>
        <p:spPr>
          <a:xfrm>
            <a:off x="1168400" y="1243013"/>
            <a:ext cx="4470400" cy="33528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頁尾版面配置區 1"/>
          <p:cNvSpPr>
            <a:spLocks noGrp="1"/>
          </p:cNvSpPr>
          <p:nvPr>
            <p:ph type="ftr" idx="10"/>
          </p:nvPr>
        </p:nvSpPr>
        <p:spPr/>
        <p:txBody>
          <a:bodyPr/>
          <a:lstStyle/>
          <a:p>
            <a:endParaRPr lang="zh-TW" altLang="en-US"/>
          </a:p>
        </p:txBody>
      </p:sp>
    </p:spTree>
    <p:extLst>
      <p:ext uri="{BB962C8B-B14F-4D97-AF65-F5344CB8AC3E}">
        <p14:creationId xmlns:p14="http://schemas.microsoft.com/office/powerpoint/2010/main" val="108442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idx="10"/>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4</a:t>
            </a:fld>
            <a:endParaRPr lang="zh-TW"/>
          </a:p>
        </p:txBody>
      </p:sp>
      <p:sp>
        <p:nvSpPr>
          <p:cNvPr id="5" name="頁尾版面配置區 4"/>
          <p:cNvSpPr>
            <a:spLocks noGrp="1"/>
          </p:cNvSpPr>
          <p:nvPr>
            <p:ph type="ftr" idx="11"/>
          </p:nvPr>
        </p:nvSpPr>
        <p:spPr/>
        <p:txBody>
          <a:bodyPr/>
          <a:lstStyle/>
          <a:p>
            <a:endParaRPr lang="zh-TW" altLang="en-US"/>
          </a:p>
        </p:txBody>
      </p:sp>
    </p:spTree>
    <p:extLst>
      <p:ext uri="{BB962C8B-B14F-4D97-AF65-F5344CB8AC3E}">
        <p14:creationId xmlns:p14="http://schemas.microsoft.com/office/powerpoint/2010/main" val="162983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1037" y="4783137"/>
            <a:ext cx="5445124" cy="3913187"/>
          </a:xfrm>
          <a:prstGeom prst="rect">
            <a:avLst/>
          </a:prstGeom>
        </p:spPr>
        <p:txBody>
          <a:bodyPr lIns="91425" tIns="91425" rIns="91425" bIns="91425" anchor="t" anchorCtr="0">
            <a:noAutofit/>
          </a:bodyPr>
          <a:lstStyle/>
          <a:p>
            <a:pPr>
              <a:spcBef>
                <a:spcPts val="0"/>
              </a:spcBef>
              <a:buNone/>
            </a:pPr>
            <a:endParaRPr/>
          </a:p>
        </p:txBody>
      </p:sp>
      <p:sp>
        <p:nvSpPr>
          <p:cNvPr id="111" name="Shape 111"/>
          <p:cNvSpPr>
            <a:spLocks noGrp="1" noRot="1" noChangeAspect="1"/>
          </p:cNvSpPr>
          <p:nvPr>
            <p:ph type="sldImg" idx="2"/>
          </p:nvPr>
        </p:nvSpPr>
        <p:spPr>
          <a:xfrm>
            <a:off x="1168400" y="1243013"/>
            <a:ext cx="4470400" cy="33528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頁尾版面配置區 1"/>
          <p:cNvSpPr>
            <a:spLocks noGrp="1"/>
          </p:cNvSpPr>
          <p:nvPr>
            <p:ph type="ftr" idx="10"/>
          </p:nvPr>
        </p:nvSpPr>
        <p:spPr/>
        <p:txBody>
          <a:bodyPr/>
          <a:lstStyle/>
          <a:p>
            <a:endParaRPr lang="zh-TW" altLang="en-US"/>
          </a:p>
        </p:txBody>
      </p:sp>
    </p:spTree>
    <p:extLst>
      <p:ext uri="{BB962C8B-B14F-4D97-AF65-F5344CB8AC3E}">
        <p14:creationId xmlns:p14="http://schemas.microsoft.com/office/powerpoint/2010/main" val="256911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1037" y="4783137"/>
            <a:ext cx="5445124" cy="3913187"/>
          </a:xfrm>
          <a:prstGeom prst="rect">
            <a:avLst/>
          </a:prstGeom>
        </p:spPr>
        <p:txBody>
          <a:bodyPr lIns="91425" tIns="91425" rIns="91425" bIns="91425" anchor="t" anchorCtr="0">
            <a:noAutofit/>
          </a:bodyPr>
          <a:lstStyle/>
          <a:p>
            <a:pPr>
              <a:spcBef>
                <a:spcPts val="0"/>
              </a:spcBef>
              <a:buNone/>
            </a:pPr>
            <a:endParaRPr/>
          </a:p>
        </p:txBody>
      </p:sp>
      <p:sp>
        <p:nvSpPr>
          <p:cNvPr id="132" name="Shape 132"/>
          <p:cNvSpPr>
            <a:spLocks noGrp="1" noRot="1" noChangeAspect="1"/>
          </p:cNvSpPr>
          <p:nvPr>
            <p:ph type="sldImg" idx="2"/>
          </p:nvPr>
        </p:nvSpPr>
        <p:spPr>
          <a:xfrm>
            <a:off x="1168400" y="1243013"/>
            <a:ext cx="4470400" cy="33528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頁尾版面配置區 1"/>
          <p:cNvSpPr>
            <a:spLocks noGrp="1"/>
          </p:cNvSpPr>
          <p:nvPr>
            <p:ph type="ftr" idx="10"/>
          </p:nvPr>
        </p:nvSpPr>
        <p:spPr/>
        <p:txBody>
          <a:bodyPr/>
          <a:lstStyle/>
          <a:p>
            <a:endParaRPr lang="zh-TW" altLang="en-US"/>
          </a:p>
        </p:txBody>
      </p:sp>
    </p:spTree>
    <p:extLst>
      <p:ext uri="{BB962C8B-B14F-4D97-AF65-F5344CB8AC3E}">
        <p14:creationId xmlns:p14="http://schemas.microsoft.com/office/powerpoint/2010/main" val="237633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1037" y="4783137"/>
            <a:ext cx="5445124" cy="3913187"/>
          </a:xfrm>
          <a:prstGeom prst="rect">
            <a:avLst/>
          </a:prstGeom>
        </p:spPr>
        <p:txBody>
          <a:bodyPr lIns="91425" tIns="91425" rIns="91425" bIns="91425" anchor="t" anchorCtr="0">
            <a:noAutofit/>
          </a:bodyPr>
          <a:lstStyle/>
          <a:p>
            <a:pPr>
              <a:spcBef>
                <a:spcPts val="0"/>
              </a:spcBef>
              <a:buNone/>
            </a:pPr>
            <a:endParaRPr/>
          </a:p>
        </p:txBody>
      </p:sp>
      <p:sp>
        <p:nvSpPr>
          <p:cNvPr id="153" name="Shape 153"/>
          <p:cNvSpPr>
            <a:spLocks noGrp="1" noRot="1" noChangeAspect="1"/>
          </p:cNvSpPr>
          <p:nvPr>
            <p:ph type="sldImg" idx="2"/>
          </p:nvPr>
        </p:nvSpPr>
        <p:spPr>
          <a:xfrm>
            <a:off x="1168400" y="1243013"/>
            <a:ext cx="4470400" cy="33528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頁尾版面配置區 1"/>
          <p:cNvSpPr>
            <a:spLocks noGrp="1"/>
          </p:cNvSpPr>
          <p:nvPr>
            <p:ph type="ftr" idx="10"/>
          </p:nvPr>
        </p:nvSpPr>
        <p:spPr/>
        <p:txBody>
          <a:bodyPr/>
          <a:lstStyle/>
          <a:p>
            <a:endParaRPr lang="zh-TW" altLang="en-US"/>
          </a:p>
        </p:txBody>
      </p:sp>
    </p:spTree>
    <p:extLst>
      <p:ext uri="{BB962C8B-B14F-4D97-AF65-F5344CB8AC3E}">
        <p14:creationId xmlns:p14="http://schemas.microsoft.com/office/powerpoint/2010/main" val="157070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1037" y="4783137"/>
            <a:ext cx="5445124" cy="3913187"/>
          </a:xfrm>
          <a:prstGeom prst="rect">
            <a:avLst/>
          </a:prstGeom>
        </p:spPr>
        <p:txBody>
          <a:bodyPr lIns="91425" tIns="91425" rIns="91425" bIns="91425" anchor="t" anchorCtr="0">
            <a:noAutofit/>
          </a:bodyPr>
          <a:lstStyle/>
          <a:p>
            <a:pPr>
              <a:spcBef>
                <a:spcPts val="0"/>
              </a:spcBef>
              <a:buNone/>
            </a:pPr>
            <a:endParaRPr/>
          </a:p>
        </p:txBody>
      </p:sp>
      <p:sp>
        <p:nvSpPr>
          <p:cNvPr id="153" name="Shape 153"/>
          <p:cNvSpPr>
            <a:spLocks noGrp="1" noRot="1" noChangeAspect="1"/>
          </p:cNvSpPr>
          <p:nvPr>
            <p:ph type="sldImg" idx="2"/>
          </p:nvPr>
        </p:nvSpPr>
        <p:spPr>
          <a:xfrm>
            <a:off x="1168400" y="1243013"/>
            <a:ext cx="4470400" cy="33528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頁尾版面配置區 1"/>
          <p:cNvSpPr>
            <a:spLocks noGrp="1"/>
          </p:cNvSpPr>
          <p:nvPr>
            <p:ph type="ftr" idx="10"/>
          </p:nvPr>
        </p:nvSpPr>
        <p:spPr/>
        <p:txBody>
          <a:bodyPr/>
          <a:lstStyle/>
          <a:p>
            <a:endParaRPr lang="zh-TW" altLang="en-US"/>
          </a:p>
        </p:txBody>
      </p:sp>
    </p:spTree>
    <p:extLst>
      <p:ext uri="{BB962C8B-B14F-4D97-AF65-F5344CB8AC3E}">
        <p14:creationId xmlns:p14="http://schemas.microsoft.com/office/powerpoint/2010/main" val="93004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indent="0" algn="l" rtl="0">
              <a:spcBef>
                <a:spcPts val="480"/>
              </a:spcBef>
              <a:buClr>
                <a:schemeClr val="accent1"/>
              </a:buClr>
              <a:buFont typeface="Arial"/>
              <a:buNone/>
              <a:defRPr/>
            </a:lvl1pPr>
            <a:lvl2pPr marL="457200" marR="0" indent="0" algn="ctr" rtl="0">
              <a:spcBef>
                <a:spcPts val="400"/>
              </a:spcBef>
              <a:buClr>
                <a:schemeClr val="accent1"/>
              </a:buClr>
              <a:buFont typeface="Arial"/>
              <a:buNone/>
              <a:defRPr/>
            </a:lvl2pPr>
            <a:lvl3pPr marL="914400" marR="0" indent="0" algn="ctr" rtl="0">
              <a:spcBef>
                <a:spcPts val="360"/>
              </a:spcBef>
              <a:buClr>
                <a:schemeClr val="accent1"/>
              </a:buClr>
              <a:buFont typeface="Arial"/>
              <a:buNone/>
              <a:defRPr/>
            </a:lvl3pPr>
            <a:lvl4pPr marL="1371600" marR="0" indent="0" algn="ctr" rtl="0">
              <a:spcBef>
                <a:spcPts val="320"/>
              </a:spcBef>
              <a:buClr>
                <a:schemeClr val="accent1"/>
              </a:buClr>
              <a:buFont typeface="Arial"/>
              <a:buNone/>
              <a:defRPr/>
            </a:lvl4pPr>
            <a:lvl5pPr marL="1828800" marR="0" indent="0" algn="ctr" rtl="0">
              <a:spcBef>
                <a:spcPts val="280"/>
              </a:spcBef>
              <a:buClr>
                <a:schemeClr val="accent1"/>
              </a:buClr>
              <a:buFont typeface="Arial"/>
              <a:buNone/>
              <a:defRPr/>
            </a:lvl5pPr>
            <a:lvl6pPr marL="2286000" marR="0" indent="0" algn="ctr" rtl="0">
              <a:spcBef>
                <a:spcPts val="260"/>
              </a:spcBef>
              <a:buClr>
                <a:schemeClr val="accent1"/>
              </a:buClr>
              <a:buFont typeface="Arial"/>
              <a:buNone/>
              <a:defRPr/>
            </a:lvl6pPr>
            <a:lvl7pPr marL="2743200" marR="0" indent="0" algn="ctr" rtl="0">
              <a:spcBef>
                <a:spcPts val="260"/>
              </a:spcBef>
              <a:buClr>
                <a:schemeClr val="accent1"/>
              </a:buClr>
              <a:buFont typeface="Arial"/>
              <a:buNone/>
              <a:defRPr/>
            </a:lvl7pPr>
            <a:lvl8pPr marL="3200400" marR="0" indent="0" algn="ctr" rtl="0">
              <a:spcBef>
                <a:spcPts val="260"/>
              </a:spcBef>
              <a:buClr>
                <a:schemeClr val="accent1"/>
              </a:buClr>
              <a:buFont typeface="Arial"/>
              <a:buNone/>
              <a:defRPr/>
            </a:lvl8pPr>
            <a:lvl9pPr marL="3657600" marR="0" indent="0" algn="ctr" rtl="0">
              <a:spcBef>
                <a:spcPts val="260"/>
              </a:spcBef>
              <a:buClr>
                <a:schemeClr val="accent1"/>
              </a:buClr>
              <a:buFont typeface="Arial"/>
              <a:buNone/>
              <a:defRPr/>
            </a:lvl9pPr>
          </a:lstStyle>
          <a:p>
            <a:endParaRPr/>
          </a:p>
        </p:txBody>
      </p:sp>
      <p:sp>
        <p:nvSpPr>
          <p:cNvPr id="19" name="Shape 1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21" name="Shape 2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cxnSp>
        <p:nvCxnSpPr>
          <p:cNvPr id="22" name="Shape 22"/>
          <p:cNvCxnSpPr/>
          <p:nvPr/>
        </p:nvCxnSpPr>
        <p:spPr>
          <a:xfrm>
            <a:off x="685800" y="3398519"/>
            <a:ext cx="7848599" cy="1587"/>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0" name="Shape 8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82" name="Shape 8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直排標題及文字">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6" name="Shape 8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88" name="Shape 8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5" name="Shape 25"/>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26" name="Shape 2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28" name="Shape 2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章節標題">
    <p:bg>
      <p:bgPr>
        <a:solidFill>
          <a:schemeClr val="dk2"/>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1" name="Shape 31"/>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indent="0" rtl="0">
              <a:spcBef>
                <a:spcPts val="0"/>
              </a:spcBef>
              <a:buClr>
                <a:schemeClr val="lt2"/>
              </a:buClr>
              <a:buNone/>
              <a:defRPr/>
            </a:lvl1pPr>
            <a:lvl2pPr marL="457200" indent="0" rtl="0">
              <a:spcBef>
                <a:spcPts val="0"/>
              </a:spcBef>
              <a:buClr>
                <a:schemeClr val="lt1"/>
              </a:buClr>
              <a:buNone/>
              <a:defRPr/>
            </a:lvl2pPr>
            <a:lvl3pPr marL="914400" indent="0" rtl="0">
              <a:spcBef>
                <a:spcPts val="0"/>
              </a:spcBef>
              <a:buClr>
                <a:schemeClr val="lt1"/>
              </a:buClr>
              <a:buNone/>
              <a:defRPr/>
            </a:lvl3pPr>
            <a:lvl4pPr marL="1371600" indent="0" rtl="0">
              <a:spcBef>
                <a:spcPts val="0"/>
              </a:spcBef>
              <a:buClr>
                <a:schemeClr val="lt1"/>
              </a:buClr>
              <a:buNone/>
              <a:defRPr/>
            </a:lvl4pPr>
            <a:lvl5pPr marL="1828800" indent="0" rtl="0">
              <a:spcBef>
                <a:spcPts val="0"/>
              </a:spcBef>
              <a:buClr>
                <a:schemeClr val="lt1"/>
              </a:buClr>
              <a:buNone/>
              <a:defRPr/>
            </a:lvl5pPr>
            <a:lvl6pPr marL="2286000" indent="0" rtl="0">
              <a:spcBef>
                <a:spcPts val="0"/>
              </a:spcBef>
              <a:buClr>
                <a:schemeClr val="lt1"/>
              </a:buClr>
              <a:buFont typeface="Arial"/>
              <a:buNone/>
              <a:defRPr/>
            </a:lvl6pPr>
            <a:lvl7pPr marL="2743200" indent="0" rtl="0">
              <a:spcBef>
                <a:spcPts val="0"/>
              </a:spcBef>
              <a:buClr>
                <a:schemeClr val="lt1"/>
              </a:buClr>
              <a:buFont typeface="Arial"/>
              <a:buNone/>
              <a:defRPr/>
            </a:lvl7pPr>
            <a:lvl8pPr marL="3200400" indent="0" rtl="0">
              <a:spcBef>
                <a:spcPts val="0"/>
              </a:spcBef>
              <a:buClr>
                <a:schemeClr val="lt1"/>
              </a:buClr>
              <a:buFont typeface="Arial"/>
              <a:buNone/>
              <a:defRPr/>
            </a:lvl8pPr>
            <a:lvl9pPr marL="3657600" indent="0" rtl="0">
              <a:spcBef>
                <a:spcPts val="0"/>
              </a:spcBef>
              <a:buClr>
                <a:schemeClr val="lt1"/>
              </a:buClr>
              <a:buFont typeface="Arial"/>
              <a:buNone/>
              <a:defRPr/>
            </a:lvl9pPr>
          </a:lstStyle>
          <a:p>
            <a:endParaRPr/>
          </a:p>
        </p:txBody>
      </p:sp>
      <p:sp>
        <p:nvSpPr>
          <p:cNvPr id="32" name="Shape 3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34" name="Shape 34"/>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cxnSp>
        <p:nvCxnSpPr>
          <p:cNvPr id="35" name="Shape 35"/>
          <p:cNvCxnSpPr/>
          <p:nvPr/>
        </p:nvCxnSpPr>
        <p:spPr>
          <a:xfrm>
            <a:off x="731520" y="4599432"/>
            <a:ext cx="7848599" cy="1587"/>
          </a:xfrm>
          <a:prstGeom prst="straightConnector1">
            <a:avLst/>
          </a:prstGeom>
          <a:noFill/>
          <a:ln w="19050" cap="flat">
            <a:solidFill>
              <a:schemeClr val="lt2"/>
            </a:solidFill>
            <a:prstDash val="solid"/>
            <a:round/>
            <a:headEnd type="none" w="med" len="med"/>
            <a:tailEnd type="none" w="med" len="med"/>
          </a:ln>
        </p:spPr>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42" name="Shape 4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6" name="Shape 46"/>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8" name="Shape 48"/>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51" name="Shape 5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cxnSp>
        <p:nvCxnSpPr>
          <p:cNvPr id="52" name="Shape 52"/>
          <p:cNvCxnSpPr/>
          <p:nvPr/>
        </p:nvCxnSpPr>
        <p:spPr>
          <a:xfrm rot="5400000">
            <a:off x="2217817" y="4045823"/>
            <a:ext cx="4709160" cy="793"/>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57" name="Shape 57"/>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61" name="Shape 6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含標題的內容">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6" name="Shape 6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68" name="Shape 6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cxnSp>
        <p:nvCxnSpPr>
          <p:cNvPr id="69" name="Shape 69"/>
          <p:cNvCxnSpPr/>
          <p:nvPr/>
        </p:nvCxnSpPr>
        <p:spPr>
          <a:xfrm rot="5400000">
            <a:off x="-13115" y="3580205"/>
            <a:ext cx="5577839" cy="1587"/>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含標題的圖片">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a:spLocks noGrp="1"/>
          </p:cNvSpPr>
          <p:nvPr>
            <p:ph type="pic" idx="2"/>
          </p:nvPr>
        </p:nvSpPr>
        <p:spPr>
          <a:xfrm>
            <a:off x="2858609" y="838200"/>
            <a:ext cx="5904389" cy="5500456"/>
          </a:xfrm>
          <a:prstGeom prst="rect">
            <a:avLst/>
          </a:prstGeom>
          <a:solidFill>
            <a:schemeClr val="lt2"/>
          </a:solidFill>
          <a:ln w="76200" cap="flat">
            <a:solidFill>
              <a:srgbClr val="FFFFFF"/>
            </a:solidFill>
            <a:prstDash val="solid"/>
            <a:miter/>
            <a:headEnd type="none" w="med" len="med"/>
            <a:tailEnd type="none" w="med" len="med"/>
          </a:ln>
        </p:spPr>
      </p:sp>
      <p:sp>
        <p:nvSpPr>
          <p:cNvPr id="73" name="Shape 73"/>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4" name="Shape 74"/>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76" name="Shape 76"/>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220786"/>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0" name="Shape 1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1" name="Shape 11"/>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indent="-53339" algn="l" rtl="0">
              <a:spcBef>
                <a:spcPts val="480"/>
              </a:spcBef>
              <a:buClr>
                <a:schemeClr val="accent1"/>
              </a:buClr>
              <a:buFont typeface="Arial"/>
              <a:buChar char="•"/>
              <a:defRPr/>
            </a:lvl1pPr>
            <a:lvl2pPr marL="457200" marR="0" indent="-82550" algn="l" rtl="0">
              <a:spcBef>
                <a:spcPts val="400"/>
              </a:spcBef>
              <a:buClr>
                <a:schemeClr val="accent1"/>
              </a:buClr>
              <a:buFont typeface="Arial"/>
              <a:buChar char="•"/>
              <a:defRPr/>
            </a:lvl2pPr>
            <a:lvl3pPr marL="731520" marR="0" indent="-82550" algn="l" rtl="0">
              <a:spcBef>
                <a:spcPts val="360"/>
              </a:spcBef>
              <a:buClr>
                <a:schemeClr val="accent1"/>
              </a:buClr>
              <a:buFont typeface="Arial"/>
              <a:buChar char="•"/>
              <a:defRPr/>
            </a:lvl3pPr>
            <a:lvl4pPr marL="1005839" marR="0" indent="-91439" algn="l" rtl="0">
              <a:spcBef>
                <a:spcPts val="320"/>
              </a:spcBef>
              <a:buClr>
                <a:schemeClr val="accent1"/>
              </a:buClr>
              <a:buFont typeface="Arial"/>
              <a:buChar char="•"/>
              <a:defRPr/>
            </a:lvl4pPr>
            <a:lvl5pPr marL="1188720" marR="0" indent="-58419" algn="l" rtl="0">
              <a:spcBef>
                <a:spcPts val="280"/>
              </a:spcBef>
              <a:buClr>
                <a:schemeClr val="accent1"/>
              </a:buClr>
              <a:buFont typeface="Arial"/>
              <a:buChar char="•"/>
              <a:defRPr/>
            </a:lvl5pPr>
            <a:lvl6pPr marL="1371600" marR="0" indent="-107950" algn="l" rtl="0">
              <a:spcBef>
                <a:spcPts val="260"/>
              </a:spcBef>
              <a:buClr>
                <a:schemeClr val="accent1"/>
              </a:buClr>
              <a:buFont typeface="Arial"/>
              <a:buChar char="•"/>
              <a:defRPr/>
            </a:lvl6pPr>
            <a:lvl7pPr marL="1554480" marR="0" indent="-100330" algn="l" rtl="0">
              <a:spcBef>
                <a:spcPts val="260"/>
              </a:spcBef>
              <a:buClr>
                <a:schemeClr val="accent1"/>
              </a:buClr>
              <a:buFont typeface="Arial"/>
              <a:buChar char="•"/>
              <a:defRPr/>
            </a:lvl7pPr>
            <a:lvl8pPr marL="1737360" marR="0" indent="-105410" algn="l" rtl="0">
              <a:spcBef>
                <a:spcPts val="260"/>
              </a:spcBef>
              <a:buClr>
                <a:schemeClr val="accent1"/>
              </a:buClr>
              <a:buFont typeface="Arial"/>
              <a:buChar char="•"/>
              <a:defRPr/>
            </a:lvl8pPr>
            <a:lvl9pPr marL="1920240" marR="0" indent="-110489" algn="l" rtl="0">
              <a:spcBef>
                <a:spcPts val="260"/>
              </a:spcBef>
              <a:buClr>
                <a:schemeClr val="accent1"/>
              </a:buClr>
              <a:buFont typeface="Arial"/>
              <a:buChar char="•"/>
              <a:defRPr/>
            </a:lvl9pPr>
          </a:lstStyle>
          <a:p>
            <a:endParaRPr dirty="0"/>
          </a:p>
        </p:txBody>
      </p:sp>
      <p:sp>
        <p:nvSpPr>
          <p:cNvPr id="12" name="Shape 12"/>
          <p:cNvSpPr/>
          <p:nvPr/>
        </p:nvSpPr>
        <p:spPr>
          <a:xfrm>
            <a:off x="0" y="0"/>
            <a:ext cx="9144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3" name="Shape 13"/>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altLang="zh-TW" smtClean="0"/>
              <a:t>1</a:t>
            </a:r>
            <a:endParaRPr/>
          </a:p>
        </p:txBody>
      </p:sp>
      <p:sp>
        <p:nvSpPr>
          <p:cNvPr id="15" name="Shape 15"/>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zh-TW"/>
              <a:pPr marL="0" lvl="0" indent="0">
                <a:spcBef>
                  <a:spcPts val="0"/>
                </a:spcBef>
                <a:buSzPct val="25000"/>
                <a:buNone/>
              </a:pPr>
              <a:t>‹#›</a:t>
            </a:fld>
            <a:endParaRPr lang="zh-TW"/>
          </a:p>
        </p:txBody>
      </p:sp>
      <p:pic>
        <p:nvPicPr>
          <p:cNvPr id="16" name="圖片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560" y="6266648"/>
            <a:ext cx="2216506" cy="62179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新細明體" panose="02020500000000000000" pitchFamily="18" charset="-120"/>
          <a:ea typeface="新細明體" panose="02020500000000000000" pitchFamily="18" charset="-120"/>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新細明體" panose="02020500000000000000" pitchFamily="18" charset="-120"/>
          <a:ea typeface="新細明體" panose="02020500000000000000" pitchFamily="18" charset="-120"/>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251520" y="1371600"/>
            <a:ext cx="8568952" cy="1927224"/>
          </a:xfrm>
          <a:prstGeom prst="rect">
            <a:avLst/>
          </a:prstGeom>
          <a:noFill/>
          <a:ln>
            <a:noFill/>
          </a:ln>
        </p:spPr>
        <p:txBody>
          <a:bodyPr lIns="91425" tIns="45700" rIns="91425" bIns="45700" anchor="b" anchorCtr="0">
            <a:noAutofit/>
          </a:bodyPr>
          <a:lstStyle/>
          <a:p>
            <a:pPr marL="0" marR="0" lvl="0" indent="0" algn="ctr" rtl="0">
              <a:spcBef>
                <a:spcPts val="0"/>
              </a:spcBef>
              <a:buClr>
                <a:srgbClr val="006600"/>
              </a:buClr>
              <a:buSzPct val="25000"/>
              <a:buFont typeface="Arial"/>
              <a:buNone/>
            </a:pPr>
            <a:r>
              <a:rPr lang="zh-TW" sz="6000" b="1" i="0" u="none" strike="noStrike" cap="none" baseline="0" dirty="0" smtClean="0">
                <a:solidFill>
                  <a:srgbClr val="00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優化公車專用道</a:t>
            </a:r>
            <a:endParaRPr lang="zh-TW" sz="6000" b="1" i="0" u="none" strike="noStrike" cap="none" baseline="0" dirty="0">
              <a:solidFill>
                <a:srgbClr val="00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endParaRPr>
          </a:p>
        </p:txBody>
      </p:sp>
      <p:sp>
        <p:nvSpPr>
          <p:cNvPr id="92" name="Shape 92"/>
          <p:cNvSpPr/>
          <p:nvPr/>
        </p:nvSpPr>
        <p:spPr>
          <a:xfrm>
            <a:off x="3863201" y="3666289"/>
            <a:ext cx="4572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TW" sz="3600" b="1" i="0" u="none" strike="noStrike" cap="none" baseline="0" dirty="0">
                <a:solidFill>
                  <a:schemeClr val="dk2"/>
                </a:solidFill>
                <a:latin typeface="標楷體" panose="03000509000000000000" pitchFamily="65" charset="-120"/>
                <a:ea typeface="標楷體" panose="03000509000000000000" pitchFamily="65" charset="-120"/>
                <a:sym typeface="Arial"/>
              </a:rPr>
              <a:t> 臺中市政府交通局 </a:t>
            </a:r>
          </a:p>
        </p:txBody>
      </p:sp>
      <p:sp>
        <p:nvSpPr>
          <p:cNvPr id="93" name="Shape 93"/>
          <p:cNvSpPr/>
          <p:nvPr/>
        </p:nvSpPr>
        <p:spPr>
          <a:xfrm>
            <a:off x="3877092" y="5013176"/>
            <a:ext cx="4572000" cy="646331"/>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zh-TW" sz="3600" b="1" i="0" u="none" strike="noStrike" cap="none" baseline="0" dirty="0">
                <a:solidFill>
                  <a:schemeClr val="dk2"/>
                </a:solidFill>
                <a:latin typeface="標楷體" panose="03000509000000000000" pitchFamily="65" charset="-120"/>
                <a:ea typeface="標楷體" panose="03000509000000000000" pitchFamily="65" charset="-120"/>
                <a:cs typeface="Times New Roman" panose="02020603050405020304" pitchFamily="18" charset="0"/>
                <a:sym typeface="Arial"/>
              </a:rPr>
              <a:t> </a:t>
            </a:r>
            <a:r>
              <a:rPr lang="zh-TW" sz="3600" b="1" i="0" u="none" strike="noStrike" cap="none" baseline="0" dirty="0">
                <a:solidFill>
                  <a:schemeClr val="dk1"/>
                </a:solidFill>
                <a:latin typeface="標楷體" panose="03000509000000000000" pitchFamily="65" charset="-120"/>
                <a:ea typeface="標楷體" panose="03000509000000000000" pitchFamily="65" charset="-120"/>
                <a:cs typeface="Times New Roman" panose="02020603050405020304" pitchFamily="18" charset="0"/>
                <a:sym typeface="Arial"/>
              </a:rPr>
              <a:t> </a:t>
            </a:r>
            <a:r>
              <a:rPr lang="zh-TW" sz="3600" b="1" i="0" u="none" strike="noStrike" cap="none" baseline="0" dirty="0" smtClean="0">
                <a:solidFill>
                  <a:schemeClr val="dk1"/>
                </a:solidFill>
                <a:latin typeface="標楷體" panose="03000509000000000000" pitchFamily="65" charset="-120"/>
                <a:ea typeface="標楷體" panose="03000509000000000000" pitchFamily="65" charset="-120"/>
                <a:cs typeface="Times New Roman" panose="02020603050405020304" pitchFamily="18" charset="0"/>
                <a:sym typeface="Arial"/>
              </a:rPr>
              <a:t> </a:t>
            </a:r>
            <a:endParaRPr lang="zh-TW" sz="3600" b="1" i="0" u="none" strike="noStrike" cap="none" baseline="0" dirty="0">
              <a:solidFill>
                <a:schemeClr val="dk1"/>
              </a:solidFill>
              <a:latin typeface="標楷體" panose="03000509000000000000" pitchFamily="65" charset="-120"/>
              <a:ea typeface="標楷體" panose="03000509000000000000" pitchFamily="65" charset="-120"/>
              <a:cs typeface="Times New Roman" panose="02020603050405020304" pitchFamily="18" charset="0"/>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3" name="文字版面配置區 2"/>
          <p:cNvSpPr>
            <a:spLocks noGrp="1"/>
          </p:cNvSpPr>
          <p:nvPr>
            <p:ph type="body" idx="1"/>
          </p:nvPr>
        </p:nvSpPr>
        <p:spPr>
          <a:xfrm>
            <a:off x="179512" y="1196752"/>
            <a:ext cx="8784976" cy="5472608"/>
          </a:xfrm>
          <a:solidFill>
            <a:schemeClr val="bg1"/>
          </a:solidFill>
        </p:spPr>
        <p:txBody>
          <a:bodyPr/>
          <a:lstStyle/>
          <a:p>
            <a:pPr marL="809625" indent="-681038">
              <a:buNone/>
            </a:pPr>
            <a:endParaRPr lang="en-US" altLang="zh-TW" sz="2400" b="1" dirty="0" smtClean="0">
              <a:latin typeface="Times New Roman" pitchFamily="18" charset="0"/>
              <a:ea typeface="標楷體" panose="03000509000000000000" pitchFamily="65" charset="-120"/>
              <a:cs typeface="Times New Roman" pitchFamily="18" charset="0"/>
            </a:endParaRPr>
          </a:p>
          <a:p>
            <a:pPr marL="809625" indent="-681038">
              <a:buNone/>
            </a:pPr>
            <a:endParaRPr lang="en-US" altLang="zh-TW" sz="2400" dirty="0" smtClean="0">
              <a:latin typeface="Times New Roman" pitchFamily="18" charset="0"/>
              <a:ea typeface="標楷體" panose="03000509000000000000" pitchFamily="65" charset="-120"/>
              <a:cs typeface="Times New Roman"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10</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1373982128"/>
              </p:ext>
            </p:extLst>
          </p:nvPr>
        </p:nvGraphicFramePr>
        <p:xfrm>
          <a:off x="179512" y="1221824"/>
          <a:ext cx="8784976" cy="5303520"/>
        </p:xfrm>
        <a:graphic>
          <a:graphicData uri="http://schemas.openxmlformats.org/drawingml/2006/table">
            <a:tbl>
              <a:tblPr firstRow="1" bandRow="1">
                <a:tableStyleId>{707E58F4-944E-4687-ADD1-A24F6D3B7DF2}</a:tableStyleId>
              </a:tblPr>
              <a:tblGrid>
                <a:gridCol w="878497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Q1</a:t>
                      </a:r>
                      <a:r>
                        <a:rPr lang="zh-TW" altLang="en-US" sz="2400" b="1" dirty="0" smtClean="0">
                          <a:solidFill>
                            <a:schemeClr val="bg1"/>
                          </a:solidFill>
                          <a:latin typeface="Times New Roman" pitchFamily="18" charset="0"/>
                          <a:ea typeface="標楷體" panose="03000509000000000000" pitchFamily="65" charset="-120"/>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臺中火車站前候車月台分散多處</a:t>
                      </a: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如何辨識上下車地點</a:t>
                      </a: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a:t>
                      </a:r>
                    </a:p>
                  </a:txBody>
                  <a:tcPr>
                    <a:solidFill>
                      <a:schemeClr val="accent1">
                        <a:lumMod val="75000"/>
                      </a:schemeClr>
                    </a:solidFill>
                  </a:tcPr>
                </a:tc>
              </a:tr>
              <a:tr h="370840">
                <a:tc>
                  <a:txBody>
                    <a:bodyPr/>
                    <a:lstStyle/>
                    <a:p>
                      <a:pPr marL="587375" lvl="0" indent="-457200" algn="just">
                        <a:buFont typeface="+mj-ea"/>
                        <a:buAutoNum type="ea1ChtPeriod"/>
                      </a:pPr>
                      <a:r>
                        <a:rPr lang="zh-TW" altLang="zh-TW" sz="2400" dirty="0" smtClean="0">
                          <a:latin typeface="Times New Roman" pitchFamily="18" charset="0"/>
                          <a:ea typeface="標楷體" pitchFamily="65" charset="-120"/>
                          <a:cs typeface="Times New Roman" pitchFamily="18" charset="0"/>
                        </a:rPr>
                        <a:t>臺中火車站前交通動線複雜，候車空間有限，配合優化公車專用道政策，上、下車地點將予以分流，俾紓解大量人潮。</a:t>
                      </a:r>
                    </a:p>
                    <a:p>
                      <a:pPr marL="587375" marR="0" lvl="0" indent="-457200" algn="just" rtl="0">
                        <a:lnSpc>
                          <a:spcPct val="100000"/>
                        </a:lnSpc>
                        <a:spcBef>
                          <a:spcPts val="0"/>
                        </a:spcBef>
                        <a:spcAft>
                          <a:spcPts val="0"/>
                        </a:spcAft>
                        <a:buFont typeface="+mj-ea"/>
                        <a:buAutoNum type="ea1ChtPeriod"/>
                      </a:pP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在進城方向，原</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BRT</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行駛路線由於為封閉路型，因此僅開放終點站位於臺中火車站之</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300</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305</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306</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等</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條路線</a:t>
                      </a:r>
                      <a:r>
                        <a:rPr lang="zh-TW" altLang="en-US"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停靠原</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BRT</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車站上</a:t>
                      </a:r>
                      <a:r>
                        <a:rPr lang="zh-TW" altLang="en-US"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、下</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客，火車站前公車候車亭則提供</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301</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302</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303</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304</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307</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308</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等</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6</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線公車停靠並續駛至一中商圈、新民高中。</a:t>
                      </a:r>
                    </a:p>
                    <a:p>
                      <a:pPr marL="587375" marR="0" lvl="0" indent="-457200" algn="just" rtl="0">
                        <a:lnSpc>
                          <a:spcPct val="100000"/>
                        </a:lnSpc>
                        <a:spcBef>
                          <a:spcPts val="0"/>
                        </a:spcBef>
                        <a:spcAft>
                          <a:spcPts val="0"/>
                        </a:spcAft>
                        <a:buFont typeface="+mj-ea"/>
                        <a:buAutoNum type="ea1ChtPeriod"/>
                      </a:pP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在出城方向，除終點站位於臺中火車站之</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300</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305</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306</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等</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條路線於原</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BRT</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車站上客外，餘</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301</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302</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303</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304</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307</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308</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等</a:t>
                      </a:r>
                      <a:r>
                        <a:rPr lang="en-US"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6</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線公車則於臺灣大道一段諾貝爾書局前站牌搭乘前往海線地區。</a:t>
                      </a:r>
                    </a:p>
                    <a:p>
                      <a:pPr marL="587375" marR="0" lvl="0" indent="-457200" algn="just" rtl="0">
                        <a:lnSpc>
                          <a:spcPct val="100000"/>
                        </a:lnSpc>
                        <a:spcBef>
                          <a:spcPts val="0"/>
                        </a:spcBef>
                        <a:spcAft>
                          <a:spcPts val="0"/>
                        </a:spcAft>
                        <a:buFont typeface="+mj-ea"/>
                        <a:buAutoNum type="ea1ChtPeriod"/>
                      </a:pPr>
                      <a:r>
                        <a:rPr lang="zh-TW" altLang="en-US"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市府</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將於相關路線候車處及媒體</a:t>
                      </a:r>
                      <a:r>
                        <a:rPr lang="zh-TW" altLang="en-US"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管道</a:t>
                      </a:r>
                      <a:r>
                        <a:rPr lang="zh-TW" altLang="zh-TW" sz="2400" b="0" i="0" u="none" strike="noStrike" cap="none" baseline="0" dirty="0" smtClean="0">
                          <a:solidFill>
                            <a:schemeClr val="dk1"/>
                          </a:solidFill>
                          <a:latin typeface="Times New Roman" pitchFamily="18" charset="0"/>
                          <a:ea typeface="標楷體" pitchFamily="65" charset="-120"/>
                          <a:cs typeface="Times New Roman" pitchFamily="18" charset="0"/>
                          <a:sym typeface="Arial"/>
                        </a:rPr>
                        <a:t>加強宣導。</a:t>
                      </a:r>
                    </a:p>
                    <a:p>
                      <a:endParaRPr lang="zh-TW" altLang="en-US" sz="2400" dirty="0"/>
                    </a:p>
                  </a:txBody>
                  <a:tcPr/>
                </a:tc>
              </a:tr>
            </a:tbl>
          </a:graphicData>
        </a:graphic>
      </p:graphicFrame>
    </p:spTree>
    <p:extLst>
      <p:ext uri="{BB962C8B-B14F-4D97-AF65-F5344CB8AC3E}">
        <p14:creationId xmlns:p14="http://schemas.microsoft.com/office/powerpoint/2010/main" val="76654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p:nvPr/>
        </p:nvPicPr>
        <p:blipFill>
          <a:blip r:embed="rId2" cstate="print">
            <a:extLst>
              <a:ext uri="{28A0092B-C50C-407E-A947-70E740481C1C}">
                <a14:useLocalDpi xmlns:a14="http://schemas.microsoft.com/office/drawing/2010/main" val="0"/>
              </a:ext>
            </a:extLst>
          </a:blip>
          <a:stretch>
            <a:fillRect/>
          </a:stretch>
        </p:blipFill>
        <p:spPr>
          <a:xfrm>
            <a:off x="899592" y="1340768"/>
            <a:ext cx="7527696" cy="4896544"/>
          </a:xfrm>
          <a:prstGeom prst="rect">
            <a:avLst/>
          </a:prstGeom>
        </p:spPr>
      </p:pic>
      <p:sp>
        <p:nvSpPr>
          <p:cNvPr id="6"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11</a:t>
            </a:fld>
            <a:endParaRPr lang="zh-TW"/>
          </a:p>
        </p:txBody>
      </p:sp>
    </p:spTree>
    <p:extLst>
      <p:ext uri="{BB962C8B-B14F-4D97-AF65-F5344CB8AC3E}">
        <p14:creationId xmlns:p14="http://schemas.microsoft.com/office/powerpoint/2010/main" val="149627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12</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1079892966"/>
              </p:ext>
            </p:extLst>
          </p:nvPr>
        </p:nvGraphicFramePr>
        <p:xfrm>
          <a:off x="251520" y="1196752"/>
          <a:ext cx="8712968" cy="4572000"/>
        </p:xfrm>
        <a:graphic>
          <a:graphicData uri="http://schemas.openxmlformats.org/drawingml/2006/table">
            <a:tbl>
              <a:tblPr firstRow="1" bandRow="1">
                <a:tableStyleId>{707E58F4-944E-4687-ADD1-A24F6D3B7DF2}</a:tableStyleId>
              </a:tblPr>
              <a:tblGrid>
                <a:gridCol w="871296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Q2</a:t>
                      </a:r>
                      <a:r>
                        <a:rPr lang="zh-TW" altLang="en-US" sz="2400" b="1" dirty="0" smtClean="0">
                          <a:latin typeface="Times New Roman" pitchFamily="18" charset="0"/>
                          <a:ea typeface="標楷體" panose="03000509000000000000" pitchFamily="65" charset="-120"/>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專用道上公車增加一倍，變換車道肇事率不會增加嗎</a:t>
                      </a:r>
                      <a:r>
                        <a:rPr lang="en-US" altLang="zh-TW" sz="2400" b="1" dirty="0" smtClean="0">
                          <a:latin typeface="Times New Roman" pitchFamily="18" charset="0"/>
                          <a:ea typeface="標楷體" panose="03000509000000000000" pitchFamily="65" charset="-120"/>
                          <a:cs typeface="Times New Roman" pitchFamily="18" charset="0"/>
                        </a:rPr>
                        <a:t>?</a:t>
                      </a:r>
                    </a:p>
                  </a:txBody>
                  <a:tcPr>
                    <a:solidFill>
                      <a:schemeClr val="accent1">
                        <a:lumMod val="75000"/>
                      </a:schemeClr>
                    </a:solidFill>
                  </a:tcPr>
                </a:tc>
              </a:tr>
              <a:tr h="370840">
                <a:tc>
                  <a:txBody>
                    <a:bodyPr/>
                    <a:lstStyle/>
                    <a:p>
                      <a:pPr marL="587375" lvl="0" indent="-457200">
                        <a:buFont typeface="+mj-ea"/>
                        <a:buAutoNum type="ea1ChtPeriod"/>
                      </a:pPr>
                      <a:r>
                        <a:rPr lang="zh-TW" altLang="zh-TW" sz="2400" dirty="0" smtClean="0">
                          <a:latin typeface="Times New Roman" pitchFamily="18" charset="0"/>
                          <a:ea typeface="標楷體" pitchFamily="65" charset="-120"/>
                          <a:cs typeface="Times New Roman" pitchFamily="18" charset="0"/>
                        </a:rPr>
                        <a:t>過去開車民眾在臺灣大道快車道變換慢車道時，除會與</a:t>
                      </a:r>
                      <a:r>
                        <a:rPr lang="en-US" altLang="zh-TW" sz="2400" dirty="0" smtClean="0">
                          <a:latin typeface="Times New Roman" pitchFamily="18" charset="0"/>
                          <a:ea typeface="標楷體" pitchFamily="65" charset="-120"/>
                          <a:cs typeface="Times New Roman" pitchFamily="18" charset="0"/>
                        </a:rPr>
                        <a:t>BRT</a:t>
                      </a:r>
                      <a:r>
                        <a:rPr lang="zh-TW" altLang="zh-TW" sz="2400" dirty="0" smtClean="0">
                          <a:latin typeface="Times New Roman" pitchFamily="18" charset="0"/>
                          <a:ea typeface="標楷體" pitchFamily="65" charset="-120"/>
                          <a:cs typeface="Times New Roman" pitchFamily="18" charset="0"/>
                        </a:rPr>
                        <a:t>專用道衝突外，也會與慢車道上行駛的公車衝突，形成兩個衝突點；優化公車專用道係將部分慢車道的公車改駛入專用道，民眾變換車道時，多集中於專用道的衝突，民眾可更專注在專用道上公車行車動態，減少衝突情形。</a:t>
                      </a:r>
                    </a:p>
                    <a:p>
                      <a:pPr marL="587375" indent="-457200">
                        <a:buFont typeface="+mj-ea"/>
                        <a:buAutoNum type="ea1ChtPeriod"/>
                      </a:pPr>
                      <a:r>
                        <a:rPr lang="zh-TW" altLang="zh-TW" sz="2400" dirty="0" smtClean="0">
                          <a:latin typeface="Times New Roman" pitchFamily="18" charset="0"/>
                          <a:ea typeface="標楷體" pitchFamily="65" charset="-120"/>
                          <a:cs typeface="Times New Roman" pitchFamily="18" charset="0"/>
                        </a:rPr>
                        <a:t>在工程方面，除於各主要衝突路口之快慢車道分隔道增設反射鏡，提醒民眾注意外，另研議於肇事率高的路口實施禁止快</a:t>
                      </a:r>
                      <a:r>
                        <a:rPr lang="zh-TW" altLang="en-US" sz="2400" dirty="0" smtClean="0">
                          <a:latin typeface="Times New Roman" pitchFamily="18" charset="0"/>
                          <a:ea typeface="標楷體" pitchFamily="65" charset="-120"/>
                          <a:cs typeface="Times New Roman" pitchFamily="18" charset="0"/>
                        </a:rPr>
                        <a:t>車道</a:t>
                      </a:r>
                      <a:r>
                        <a:rPr lang="zh-TW" altLang="zh-TW" sz="2400" dirty="0" smtClean="0">
                          <a:latin typeface="Times New Roman" pitchFamily="18" charset="0"/>
                          <a:ea typeface="標楷體" pitchFamily="65" charset="-120"/>
                          <a:cs typeface="Times New Roman" pitchFamily="18" charset="0"/>
                        </a:rPr>
                        <a:t>變換</a:t>
                      </a:r>
                      <a:r>
                        <a:rPr lang="zh-TW" altLang="en-US" sz="2400" dirty="0" smtClean="0">
                          <a:latin typeface="Times New Roman" pitchFamily="18" charset="0"/>
                          <a:ea typeface="標楷體" pitchFamily="65" charset="-120"/>
                          <a:cs typeface="Times New Roman" pitchFamily="18" charset="0"/>
                        </a:rPr>
                        <a:t>匯入</a:t>
                      </a:r>
                      <a:r>
                        <a:rPr lang="zh-TW" altLang="zh-TW" sz="2400" dirty="0" smtClean="0">
                          <a:latin typeface="Times New Roman" pitchFamily="18" charset="0"/>
                          <a:ea typeface="標楷體" pitchFamily="65" charset="-120"/>
                          <a:cs typeface="Times New Roman" pitchFamily="18" charset="0"/>
                        </a:rPr>
                        <a:t>慢車道之管制；在教育方面，已</a:t>
                      </a:r>
                      <a:r>
                        <a:rPr lang="zh-TW" altLang="en-US" sz="2400" dirty="0" smtClean="0">
                          <a:latin typeface="Times New Roman" pitchFamily="18" charset="0"/>
                          <a:ea typeface="標楷體" pitchFamily="65" charset="-120"/>
                          <a:cs typeface="Times New Roman" pitchFamily="18" charset="0"/>
                        </a:rPr>
                        <a:t>要求</a:t>
                      </a:r>
                      <a:r>
                        <a:rPr lang="zh-TW" altLang="zh-TW" sz="2400" dirty="0" smtClean="0">
                          <a:latin typeface="Times New Roman" pitchFamily="18" charset="0"/>
                          <a:ea typeface="標楷體" pitchFamily="65" charset="-120"/>
                          <a:cs typeface="Times New Roman" pitchFamily="18" charset="0"/>
                        </a:rPr>
                        <a:t>進入專用道之客運公司訂定行車準則，嚴格規範駕駛員小心慢行，並注意路口來車；在執法方面，已協調本府警察局針對臺灣大道各種運輸工具的行車秩序加強取締，保障民眾行車</a:t>
                      </a:r>
                      <a:r>
                        <a:rPr lang="zh-TW" altLang="en-US" sz="2400" dirty="0" smtClean="0">
                          <a:latin typeface="Times New Roman" pitchFamily="18" charset="0"/>
                          <a:ea typeface="標楷體" pitchFamily="65" charset="-120"/>
                          <a:cs typeface="Times New Roman" pitchFamily="18" charset="0"/>
                        </a:rPr>
                        <a:t>安全</a:t>
                      </a:r>
                      <a:r>
                        <a:rPr lang="zh-TW" altLang="zh-TW" sz="2400" dirty="0" smtClean="0">
                          <a:latin typeface="Times New Roman" pitchFamily="18" charset="0"/>
                          <a:ea typeface="標楷體" pitchFamily="65" charset="-120"/>
                          <a:cs typeface="Times New Roman" pitchFamily="18" charset="0"/>
                        </a:rPr>
                        <a:t>。</a:t>
                      </a:r>
                    </a:p>
                  </a:txBody>
                  <a:tcPr/>
                </a:tc>
              </a:tr>
            </a:tbl>
          </a:graphicData>
        </a:graphic>
      </p:graphicFrame>
    </p:spTree>
    <p:extLst>
      <p:ext uri="{BB962C8B-B14F-4D97-AF65-F5344CB8AC3E}">
        <p14:creationId xmlns:p14="http://schemas.microsoft.com/office/powerpoint/2010/main" val="313432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13</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464655001"/>
              </p:ext>
            </p:extLst>
          </p:nvPr>
        </p:nvGraphicFramePr>
        <p:xfrm>
          <a:off x="179512" y="1196752"/>
          <a:ext cx="8712968" cy="5299721"/>
        </p:xfrm>
        <a:graphic>
          <a:graphicData uri="http://schemas.openxmlformats.org/drawingml/2006/table">
            <a:tbl>
              <a:tblPr firstRow="1" bandRow="1">
                <a:tableStyleId>{707E58F4-944E-4687-ADD1-A24F6D3B7DF2}</a:tableStyleId>
              </a:tblPr>
              <a:tblGrid>
                <a:gridCol w="8712968"/>
              </a:tblGrid>
              <a:tr h="779823">
                <a:tc>
                  <a:txBody>
                    <a:bodyPr/>
                    <a:lstStyle/>
                    <a:p>
                      <a:pPr marL="722313" marR="0" indent="-722313"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Q3</a:t>
                      </a:r>
                      <a:r>
                        <a:rPr lang="zh-TW" altLang="en-US" sz="2400" b="1" dirty="0" smtClean="0">
                          <a:latin typeface="Times New Roman" pitchFamily="18" charset="0"/>
                          <a:ea typeface="標楷體" panose="03000509000000000000" pitchFamily="65" charset="-120"/>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專用道上公車</a:t>
                      </a:r>
                      <a:r>
                        <a:rPr lang="zh-TW" altLang="en-US" sz="2400" b="1" dirty="0" smtClean="0">
                          <a:latin typeface="Times New Roman" pitchFamily="18" charset="0"/>
                          <a:ea typeface="標楷體" panose="03000509000000000000" pitchFamily="65" charset="-120"/>
                          <a:cs typeface="Times New Roman" pitchFamily="18" charset="0"/>
                        </a:rPr>
                        <a:t>會</a:t>
                      </a:r>
                      <a:r>
                        <a:rPr lang="zh-TW" altLang="zh-TW" sz="2400" b="1" dirty="0" smtClean="0">
                          <a:latin typeface="Times New Roman" pitchFamily="18" charset="0"/>
                          <a:ea typeface="標楷體" panose="03000509000000000000" pitchFamily="65" charset="-120"/>
                          <a:cs typeface="Times New Roman" pitchFamily="18" charset="0"/>
                        </a:rPr>
                        <a:t>不會大排長龍？中正路不到</a:t>
                      </a:r>
                      <a:r>
                        <a:rPr lang="en-US" altLang="zh-TW" sz="2400" b="1" dirty="0" smtClean="0">
                          <a:latin typeface="Times New Roman" pitchFamily="18" charset="0"/>
                          <a:ea typeface="標楷體" panose="03000509000000000000" pitchFamily="65" charset="-120"/>
                          <a:cs typeface="Times New Roman" pitchFamily="18" charset="0"/>
                        </a:rPr>
                        <a:t>300</a:t>
                      </a:r>
                      <a:r>
                        <a:rPr lang="zh-TW" altLang="zh-TW" sz="2400" b="1" dirty="0" smtClean="0">
                          <a:latin typeface="Times New Roman" pitchFamily="18" charset="0"/>
                          <a:ea typeface="標楷體" panose="03000509000000000000" pitchFamily="65" charset="-120"/>
                          <a:cs typeface="Times New Roman" pitchFamily="18" charset="0"/>
                        </a:rPr>
                        <a:t>公尺就停一站，</a:t>
                      </a:r>
                      <a:r>
                        <a:rPr lang="zh-TW" altLang="en-US" sz="2400" b="1" dirty="0" smtClean="0">
                          <a:latin typeface="Times New Roman" pitchFamily="18" charset="0"/>
                          <a:ea typeface="標楷體" panose="03000509000000000000" pitchFamily="65" charset="-120"/>
                          <a:cs typeface="Times New Roman" pitchFamily="18" charset="0"/>
                        </a:rPr>
                        <a:t>會</a:t>
                      </a:r>
                      <a:r>
                        <a:rPr lang="zh-TW" altLang="zh-TW" sz="2400" b="1" dirty="0" smtClean="0">
                          <a:latin typeface="Times New Roman" pitchFamily="18" charset="0"/>
                          <a:ea typeface="標楷體" panose="03000509000000000000" pitchFamily="65" charset="-120"/>
                          <a:cs typeface="Times New Roman" pitchFamily="18" charset="0"/>
                        </a:rPr>
                        <a:t>不會被公車佔滿</a:t>
                      </a:r>
                      <a:r>
                        <a:rPr lang="en-US" altLang="zh-TW" sz="2400" b="1" dirty="0" smtClean="0">
                          <a:latin typeface="Times New Roman" pitchFamily="18" charset="0"/>
                          <a:ea typeface="標楷體" panose="03000509000000000000" pitchFamily="65" charset="-120"/>
                          <a:cs typeface="Times New Roman" pitchFamily="18" charset="0"/>
                        </a:rPr>
                        <a:t>?</a:t>
                      </a:r>
                    </a:p>
                  </a:txBody>
                  <a:tcPr>
                    <a:solidFill>
                      <a:schemeClr val="accent1">
                        <a:lumMod val="75000"/>
                      </a:schemeClr>
                    </a:solidFill>
                  </a:tcPr>
                </a:tc>
              </a:tr>
              <a:tr h="4476761">
                <a:tc>
                  <a:txBody>
                    <a:bodyPr/>
                    <a:lstStyle/>
                    <a:p>
                      <a:pPr marL="587375" indent="-457200" algn="just">
                        <a:spcBef>
                          <a:spcPts val="0"/>
                        </a:spcBef>
                        <a:buFont typeface="+mj-ea"/>
                        <a:buAutoNum type="ea1ChtPeriod"/>
                      </a:pPr>
                      <a:r>
                        <a:rPr lang="zh-TW" altLang="en-US" sz="2000" dirty="0" smtClean="0">
                          <a:latin typeface="Times New Roman" pitchFamily="18" charset="0"/>
                          <a:ea typeface="標楷體" pitchFamily="65" charset="-120"/>
                          <a:cs typeface="Times New Roman" pitchFamily="18" charset="0"/>
                        </a:rPr>
                        <a:t>因應優化公車專用道行駛班次倍增，為確保行車順暢，將採取下列措施：</a:t>
                      </a:r>
                      <a:endParaRPr lang="en-US" altLang="zh-TW" sz="2000" dirty="0" smtClean="0">
                        <a:latin typeface="Times New Roman" pitchFamily="18" charset="0"/>
                        <a:ea typeface="標楷體" pitchFamily="65" charset="-120"/>
                        <a:cs typeface="Times New Roman" pitchFamily="18" charset="0"/>
                      </a:endParaRPr>
                    </a:p>
                    <a:p>
                      <a:pPr marL="993140" lvl="2" indent="-314325" algn="just">
                        <a:spcBef>
                          <a:spcPts val="0"/>
                        </a:spcBef>
                        <a:buFont typeface="Wingdings" pitchFamily="2" charset="2"/>
                        <a:buChar char="ü"/>
                      </a:pPr>
                      <a:r>
                        <a:rPr lang="zh-TW" altLang="zh-TW" sz="2000" b="1" dirty="0" smtClean="0">
                          <a:latin typeface="Times New Roman" pitchFamily="18" charset="0"/>
                          <a:ea typeface="標楷體" pitchFamily="65" charset="-120"/>
                          <a:cs typeface="Times New Roman" pitchFamily="18" charset="0"/>
                        </a:rPr>
                        <a:t>嚴控公車業者照表發車：</a:t>
                      </a:r>
                      <a:r>
                        <a:rPr lang="zh-TW" altLang="zh-TW" sz="2000" dirty="0" smtClean="0">
                          <a:latin typeface="Times New Roman" pitchFamily="18" charset="0"/>
                          <a:ea typeface="標楷體" pitchFamily="65" charset="-120"/>
                          <a:cs typeface="Times New Roman" pitchFamily="18" charset="0"/>
                        </a:rPr>
                        <a:t>優化公車專用道發車班距，尖峰平均每</a:t>
                      </a:r>
                      <a:r>
                        <a:rPr lang="en-US" altLang="zh-TW" sz="2000" dirty="0" smtClean="0">
                          <a:latin typeface="Times New Roman" pitchFamily="18" charset="0"/>
                          <a:ea typeface="標楷體" pitchFamily="65" charset="-120"/>
                          <a:cs typeface="Times New Roman" pitchFamily="18" charset="0"/>
                        </a:rPr>
                        <a:t>2</a:t>
                      </a:r>
                      <a:r>
                        <a:rPr lang="zh-TW" altLang="zh-TW" sz="2000" dirty="0" smtClean="0">
                          <a:latin typeface="Times New Roman" pitchFamily="18" charset="0"/>
                          <a:ea typeface="標楷體" pitchFamily="65" charset="-120"/>
                          <a:cs typeface="Times New Roman" pitchFamily="18" charset="0"/>
                        </a:rPr>
                        <a:t>分鐘一班、離峰約每</a:t>
                      </a:r>
                      <a:r>
                        <a:rPr lang="en-US" altLang="zh-TW" sz="2000" dirty="0" smtClean="0">
                          <a:latin typeface="Times New Roman" pitchFamily="18" charset="0"/>
                          <a:ea typeface="標楷體" pitchFamily="65" charset="-120"/>
                          <a:cs typeface="Times New Roman" pitchFamily="18" charset="0"/>
                        </a:rPr>
                        <a:t>4</a:t>
                      </a:r>
                      <a:r>
                        <a:rPr lang="zh-TW" altLang="zh-TW" sz="2000" dirty="0" smtClean="0">
                          <a:latin typeface="Times New Roman" pitchFamily="18" charset="0"/>
                          <a:ea typeface="標楷體" pitchFamily="65" charset="-120"/>
                          <a:cs typeface="Times New Roman" pitchFamily="18" charset="0"/>
                        </a:rPr>
                        <a:t>分鐘一班，專用道容量仍有餘裕</a:t>
                      </a:r>
                      <a:r>
                        <a:rPr lang="zh-TW" altLang="en-US" sz="2000" dirty="0" smtClean="0">
                          <a:latin typeface="Times New Roman" pitchFamily="18" charset="0"/>
                          <a:ea typeface="標楷體" pitchFamily="65" charset="-120"/>
                          <a:cs typeface="Times New Roman" pitchFamily="18" charset="0"/>
                        </a:rPr>
                        <a:t>，將不會發生塞車情形</a:t>
                      </a:r>
                      <a:r>
                        <a:rPr lang="zh-TW" altLang="zh-TW" sz="2000" dirty="0" smtClean="0">
                          <a:latin typeface="Times New Roman" pitchFamily="18" charset="0"/>
                          <a:ea typeface="標楷體" pitchFamily="65" charset="-120"/>
                          <a:cs typeface="Times New Roman" pitchFamily="18" charset="0"/>
                        </a:rPr>
                        <a:t>。</a:t>
                      </a:r>
                    </a:p>
                    <a:p>
                      <a:pPr marL="993140" lvl="2" indent="-314325" algn="just">
                        <a:spcBef>
                          <a:spcPts val="0"/>
                        </a:spcBef>
                        <a:buFont typeface="Wingdings" pitchFamily="2" charset="2"/>
                        <a:buChar char="ü"/>
                      </a:pPr>
                      <a:r>
                        <a:rPr lang="zh-TW" altLang="zh-TW" sz="2000" b="1" dirty="0" smtClean="0">
                          <a:latin typeface="Times New Roman" pitchFamily="18" charset="0"/>
                          <a:ea typeface="標楷體" pitchFamily="65" charset="-120"/>
                          <a:cs typeface="Times New Roman" pitchFamily="18" charset="0"/>
                        </a:rPr>
                        <a:t>增加候車站停靠使用效率：</a:t>
                      </a:r>
                      <a:r>
                        <a:rPr lang="zh-TW" altLang="zh-TW" sz="2000" dirty="0" smtClean="0">
                          <a:latin typeface="Times New Roman" pitchFamily="18" charset="0"/>
                          <a:ea typeface="標楷體" pitchFamily="65" charset="-120"/>
                          <a:cs typeface="Times New Roman" pitchFamily="18" charset="0"/>
                        </a:rPr>
                        <a:t>目前</a:t>
                      </a:r>
                      <a:r>
                        <a:rPr lang="en-US" altLang="zh-TW" sz="2000" dirty="0" smtClean="0">
                          <a:latin typeface="Times New Roman" pitchFamily="18" charset="0"/>
                          <a:ea typeface="標楷體" pitchFamily="65" charset="-120"/>
                          <a:cs typeface="Times New Roman" pitchFamily="18" charset="0"/>
                        </a:rPr>
                        <a:t>BRT</a:t>
                      </a:r>
                      <a:r>
                        <a:rPr lang="zh-TW" altLang="zh-TW" sz="2000" dirty="0" smtClean="0">
                          <a:latin typeface="Times New Roman" pitchFamily="18" charset="0"/>
                          <a:ea typeface="標楷體" pitchFamily="65" charset="-120"/>
                          <a:cs typeface="Times New Roman" pitchFamily="18" charset="0"/>
                        </a:rPr>
                        <a:t>候車站空間僅開放</a:t>
                      </a:r>
                      <a:r>
                        <a:rPr lang="en-US" altLang="zh-TW" sz="2000" dirty="0" smtClean="0">
                          <a:latin typeface="Times New Roman" pitchFamily="18" charset="0"/>
                          <a:ea typeface="標楷體" pitchFamily="65" charset="-120"/>
                          <a:cs typeface="Times New Roman" pitchFamily="18" charset="0"/>
                        </a:rPr>
                        <a:t>1</a:t>
                      </a:r>
                      <a:r>
                        <a:rPr lang="zh-TW" altLang="zh-TW" sz="2000" dirty="0" smtClean="0">
                          <a:latin typeface="Times New Roman" pitchFamily="18" charset="0"/>
                          <a:ea typeface="標楷體" pitchFamily="65" charset="-120"/>
                          <a:cs typeface="Times New Roman" pitchFamily="18" charset="0"/>
                        </a:rPr>
                        <a:t>個月台區供雙節公車停靠，</a:t>
                      </a:r>
                      <a:r>
                        <a:rPr lang="en-US" altLang="zh-TW" sz="2000" dirty="0" smtClean="0">
                          <a:latin typeface="Times New Roman" pitchFamily="18" charset="0"/>
                          <a:ea typeface="標楷體" pitchFamily="65" charset="-120"/>
                          <a:cs typeface="Times New Roman" pitchFamily="18" charset="0"/>
                        </a:rPr>
                        <a:t>7/8</a:t>
                      </a:r>
                      <a:r>
                        <a:rPr lang="zh-TW" altLang="en-US" sz="2000" dirty="0" smtClean="0">
                          <a:latin typeface="Times New Roman" pitchFamily="18" charset="0"/>
                          <a:ea typeface="標楷體" pitchFamily="65" charset="-120"/>
                          <a:cs typeface="Times New Roman" pitchFamily="18" charset="0"/>
                        </a:rPr>
                        <a:t>後將</a:t>
                      </a:r>
                      <a:r>
                        <a:rPr lang="zh-TW" altLang="zh-TW" sz="2000" dirty="0" smtClean="0">
                          <a:latin typeface="Times New Roman" pitchFamily="18" charset="0"/>
                          <a:ea typeface="標楷體" pitchFamily="65" charset="-120"/>
                          <a:cs typeface="Times New Roman" pitchFamily="18" charset="0"/>
                        </a:rPr>
                        <a:t>同時</a:t>
                      </a:r>
                      <a:r>
                        <a:rPr lang="zh-TW" altLang="en-US" sz="2000" dirty="0" smtClean="0">
                          <a:latin typeface="Times New Roman" pitchFamily="18" charset="0"/>
                          <a:ea typeface="標楷體" pitchFamily="65" charset="-120"/>
                          <a:cs typeface="Times New Roman" pitchFamily="18" charset="0"/>
                        </a:rPr>
                        <a:t>啟用第</a:t>
                      </a:r>
                      <a:r>
                        <a:rPr lang="en-US" altLang="zh-TW" sz="2000" dirty="0" smtClean="0">
                          <a:latin typeface="Times New Roman" pitchFamily="18" charset="0"/>
                          <a:ea typeface="標楷體" pitchFamily="65" charset="-120"/>
                          <a:cs typeface="Times New Roman" pitchFamily="18" charset="0"/>
                        </a:rPr>
                        <a:t>2</a:t>
                      </a:r>
                      <a:r>
                        <a:rPr lang="zh-TW" altLang="zh-TW" sz="2000" dirty="0" smtClean="0">
                          <a:latin typeface="Times New Roman" pitchFamily="18" charset="0"/>
                          <a:ea typeface="標楷體" pitchFamily="65" charset="-120"/>
                          <a:cs typeface="Times New Roman" pitchFamily="18" charset="0"/>
                        </a:rPr>
                        <a:t>月台，提升候車站運作效率，減少連車機率。</a:t>
                      </a:r>
                    </a:p>
                    <a:p>
                      <a:pPr marL="993140" lvl="2" indent="-314325" algn="just">
                        <a:spcBef>
                          <a:spcPts val="0"/>
                        </a:spcBef>
                        <a:buFont typeface="Wingdings" pitchFamily="2" charset="2"/>
                        <a:buChar char="ü"/>
                      </a:pPr>
                      <a:r>
                        <a:rPr lang="zh-TW" altLang="zh-TW" sz="2000" b="1" dirty="0" smtClean="0">
                          <a:latin typeface="Times New Roman" pitchFamily="18" charset="0"/>
                          <a:ea typeface="標楷體" pitchFamily="65" charset="-120"/>
                          <a:cs typeface="Times New Roman" pitchFamily="18" charset="0"/>
                        </a:rPr>
                        <a:t>建置</a:t>
                      </a:r>
                      <a:r>
                        <a:rPr lang="zh-TW" altLang="en-US" sz="2000" b="1" dirty="0" smtClean="0">
                          <a:latin typeface="Times New Roman" pitchFamily="18" charset="0"/>
                          <a:ea typeface="標楷體" pitchFamily="65" charset="-120"/>
                          <a:cs typeface="Times New Roman" pitchFamily="18" charset="0"/>
                        </a:rPr>
                        <a:t>專用道</a:t>
                      </a:r>
                      <a:r>
                        <a:rPr lang="zh-TW" altLang="zh-TW" sz="2000" b="1" dirty="0" smtClean="0">
                          <a:latin typeface="Times New Roman" pitchFamily="18" charset="0"/>
                          <a:ea typeface="標楷體" pitchFamily="65" charset="-120"/>
                          <a:cs typeface="Times New Roman" pitchFamily="18" charset="0"/>
                        </a:rPr>
                        <a:t>行車</a:t>
                      </a:r>
                      <a:r>
                        <a:rPr lang="zh-TW" altLang="en-US" sz="2000" b="1" dirty="0" smtClean="0">
                          <a:latin typeface="Times New Roman" pitchFamily="18" charset="0"/>
                          <a:ea typeface="標楷體" pitchFamily="65" charset="-120"/>
                          <a:cs typeface="Times New Roman" pitchFamily="18" charset="0"/>
                        </a:rPr>
                        <a:t>管</a:t>
                      </a:r>
                      <a:r>
                        <a:rPr lang="zh-TW" altLang="zh-TW" sz="2000" b="1" dirty="0" smtClean="0">
                          <a:latin typeface="Times New Roman" pitchFamily="18" charset="0"/>
                          <a:ea typeface="標楷體" pitchFamily="65" charset="-120"/>
                          <a:cs typeface="Times New Roman" pitchFamily="18" charset="0"/>
                        </a:rPr>
                        <a:t>制系統：</a:t>
                      </a:r>
                      <a:r>
                        <a:rPr lang="zh-TW" altLang="en-US" sz="2000" dirty="0" smtClean="0">
                          <a:latin typeface="Times New Roman" pitchFamily="18" charset="0"/>
                          <a:ea typeface="標楷體" pitchFamily="65" charset="-120"/>
                          <a:cs typeface="Times New Roman" pitchFamily="18" charset="0"/>
                        </a:rPr>
                        <a:t>交通局</a:t>
                      </a:r>
                      <a:r>
                        <a:rPr lang="zh-TW" altLang="zh-TW" sz="2000" dirty="0" smtClean="0">
                          <a:latin typeface="Times New Roman" pitchFamily="18" charset="0"/>
                          <a:ea typeface="標楷體" pitchFamily="65" charset="-120"/>
                          <a:cs typeface="Times New Roman" pitchFamily="18" charset="0"/>
                        </a:rPr>
                        <a:t>已</a:t>
                      </a:r>
                      <a:r>
                        <a:rPr lang="zh-TW" altLang="en-US" sz="2000" dirty="0" smtClean="0">
                          <a:latin typeface="Times New Roman" pitchFamily="18" charset="0"/>
                          <a:ea typeface="標楷體" pitchFamily="65" charset="-120"/>
                          <a:cs typeface="Times New Roman" pitchFamily="18" charset="0"/>
                        </a:rPr>
                        <a:t>規劃</a:t>
                      </a:r>
                      <a:r>
                        <a:rPr lang="zh-TW" altLang="zh-TW" sz="2000" dirty="0" smtClean="0">
                          <a:latin typeface="Times New Roman" pitchFamily="18" charset="0"/>
                          <a:ea typeface="標楷體" pitchFamily="65" charset="-120"/>
                          <a:cs typeface="Times New Roman" pitchFamily="18" charset="0"/>
                        </a:rPr>
                        <a:t>建置「專用道行車管制系統」，未來可提供駕駛員控管車輛行駛間距，平均分散進入公車專用道之車輛，使之保持適當間距，本府與客運業者上路後亦會嚴密監控專用道運行情形，避免大幅連車情形發生。</a:t>
                      </a:r>
                    </a:p>
                    <a:p>
                      <a:pPr marL="587375" lvl="0" indent="-457200" algn="just">
                        <a:spcBef>
                          <a:spcPts val="0"/>
                        </a:spcBef>
                        <a:buFont typeface="+mj-ea"/>
                        <a:buAutoNum type="ea1ChtPeriod"/>
                      </a:pPr>
                      <a:r>
                        <a:rPr lang="zh-TW" altLang="zh-TW" sz="2000" dirty="0" smtClean="0">
                          <a:latin typeface="Times New Roman" pitchFamily="18" charset="0"/>
                          <a:ea typeface="標楷體" pitchFamily="65" charset="-120"/>
                          <a:cs typeface="Times New Roman" pitchFamily="18" charset="0"/>
                        </a:rPr>
                        <a:t>臺灣大道一段（原中正路）恢復原公車招手才停之營運模式，往東方向並</a:t>
                      </a:r>
                      <a:r>
                        <a:rPr lang="zh-TW" altLang="en-US" sz="2000" dirty="0" smtClean="0">
                          <a:latin typeface="Times New Roman" pitchFamily="18" charset="0"/>
                          <a:ea typeface="標楷體" pitchFamily="65" charset="-120"/>
                          <a:cs typeface="Times New Roman" pitchFamily="18" charset="0"/>
                        </a:rPr>
                        <a:t>配套</a:t>
                      </a:r>
                      <a:r>
                        <a:rPr lang="zh-TW" altLang="zh-TW" sz="2000" dirty="0" smtClean="0">
                          <a:latin typeface="Times New Roman" pitchFamily="18" charset="0"/>
                          <a:ea typeface="標楷體" pitchFamily="65" charset="-120"/>
                          <a:cs typeface="Times New Roman" pitchFamily="18" charset="0"/>
                        </a:rPr>
                        <a:t>管控由專用道進入臺灣大道一段之公車數量，並檢討適度延長沿線各站停靠區長度，可同時停靠</a:t>
                      </a:r>
                      <a:r>
                        <a:rPr lang="en-US" altLang="zh-TW" sz="2000" dirty="0" smtClean="0">
                          <a:latin typeface="Times New Roman" pitchFamily="18" charset="0"/>
                          <a:ea typeface="標楷體" pitchFamily="65" charset="-120"/>
                          <a:cs typeface="Times New Roman" pitchFamily="18" charset="0"/>
                        </a:rPr>
                        <a:t>2</a:t>
                      </a:r>
                      <a:r>
                        <a:rPr lang="zh-TW" altLang="zh-TW" sz="2000" dirty="0" smtClean="0">
                          <a:latin typeface="Times New Roman" pitchFamily="18" charset="0"/>
                          <a:ea typeface="標楷體" pitchFamily="65" charset="-120"/>
                          <a:cs typeface="Times New Roman" pitchFamily="18" charset="0"/>
                        </a:rPr>
                        <a:t>～</a:t>
                      </a:r>
                      <a:r>
                        <a:rPr lang="en-US" altLang="zh-TW" sz="2000" dirty="0" smtClean="0">
                          <a:latin typeface="Times New Roman" pitchFamily="18" charset="0"/>
                          <a:ea typeface="標楷體" pitchFamily="65" charset="-120"/>
                          <a:cs typeface="Times New Roman" pitchFamily="18" charset="0"/>
                        </a:rPr>
                        <a:t>3</a:t>
                      </a:r>
                      <a:r>
                        <a:rPr lang="zh-TW" altLang="zh-TW" sz="2000" dirty="0" smtClean="0">
                          <a:latin typeface="Times New Roman" pitchFamily="18" charset="0"/>
                          <a:ea typeface="標楷體" pitchFamily="65" charset="-120"/>
                          <a:cs typeface="Times New Roman" pitchFamily="18" charset="0"/>
                        </a:rPr>
                        <a:t>台公車，以維持交通順暢。</a:t>
                      </a:r>
                      <a:endParaRPr lang="zh-TW" altLang="en-US" sz="2400" dirty="0"/>
                    </a:p>
                  </a:txBody>
                  <a:tcPr/>
                </a:tc>
              </a:tr>
            </a:tbl>
          </a:graphicData>
        </a:graphic>
      </p:graphicFrame>
    </p:spTree>
    <p:extLst>
      <p:ext uri="{BB962C8B-B14F-4D97-AF65-F5344CB8AC3E}">
        <p14:creationId xmlns:p14="http://schemas.microsoft.com/office/powerpoint/2010/main" val="1180403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14</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2283530412"/>
              </p:ext>
            </p:extLst>
          </p:nvPr>
        </p:nvGraphicFramePr>
        <p:xfrm>
          <a:off x="179512" y="1196752"/>
          <a:ext cx="8784976" cy="4937760"/>
        </p:xfrm>
        <a:graphic>
          <a:graphicData uri="http://schemas.openxmlformats.org/drawingml/2006/table">
            <a:tbl>
              <a:tblPr firstRow="1" bandRow="1">
                <a:tableStyleId>{707E58F4-944E-4687-ADD1-A24F6D3B7DF2}</a:tableStyleId>
              </a:tblPr>
              <a:tblGrid>
                <a:gridCol w="8784976"/>
              </a:tblGrid>
              <a:tr h="370840">
                <a:tc>
                  <a:txBody>
                    <a:bodyPr/>
                    <a:lstStyle/>
                    <a:p>
                      <a:pPr marL="722313" indent="-722313"/>
                      <a:r>
                        <a:rPr lang="en-US" altLang="zh-TW" sz="2400" b="1" dirty="0" smtClean="0">
                          <a:latin typeface="Times New Roman" pitchFamily="18" charset="0"/>
                          <a:ea typeface="標楷體" panose="03000509000000000000" pitchFamily="65" charset="-120"/>
                          <a:cs typeface="Times New Roman" pitchFamily="18" charset="0"/>
                        </a:rPr>
                        <a:t>Q4</a:t>
                      </a:r>
                      <a:r>
                        <a:rPr lang="zh-TW" altLang="en-US" sz="2400" b="1" dirty="0" smtClean="0">
                          <a:latin typeface="Times New Roman" pitchFamily="18" charset="0"/>
                          <a:ea typeface="標楷體" panose="03000509000000000000" pitchFamily="65" charset="-120"/>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站內刷卡為何改成上</a:t>
                      </a:r>
                      <a:r>
                        <a:rPr lang="zh-TW" altLang="en-US" sz="2400" b="1" dirty="0" smtClean="0">
                          <a:latin typeface="Times New Roman" pitchFamily="18" charset="0"/>
                          <a:ea typeface="標楷體" panose="03000509000000000000" pitchFamily="65" charset="-120"/>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下車刷卡？會</a:t>
                      </a:r>
                      <a:r>
                        <a:rPr lang="zh-TW" altLang="en-US" sz="2400" b="1" dirty="0" smtClean="0">
                          <a:latin typeface="Times New Roman" pitchFamily="18" charset="0"/>
                          <a:ea typeface="標楷體" panose="03000509000000000000" pitchFamily="65" charset="-120"/>
                          <a:cs typeface="Times New Roman" pitchFamily="18" charset="0"/>
                        </a:rPr>
                        <a:t>不會</a:t>
                      </a:r>
                      <a:r>
                        <a:rPr lang="zh-TW" altLang="zh-TW" sz="2400" b="1" dirty="0" smtClean="0">
                          <a:latin typeface="Times New Roman" pitchFamily="18" charset="0"/>
                          <a:ea typeface="標楷體" panose="03000509000000000000" pitchFamily="65" charset="-120"/>
                          <a:cs typeface="Times New Roman" pitchFamily="18" charset="0"/>
                        </a:rPr>
                        <a:t>增加公車靠站時間？如何因應？</a:t>
                      </a:r>
                      <a:endParaRPr lang="zh-TW" altLang="en-US" sz="2400" dirty="0"/>
                    </a:p>
                  </a:txBody>
                  <a:tcPr>
                    <a:solidFill>
                      <a:schemeClr val="accent1">
                        <a:lumMod val="75000"/>
                      </a:schemeClr>
                    </a:solidFill>
                  </a:tcPr>
                </a:tc>
              </a:tr>
              <a:tr h="370840">
                <a:tc>
                  <a:txBody>
                    <a:bodyPr/>
                    <a:lstStyle/>
                    <a:p>
                      <a:pPr marL="587375" indent="-457200" algn="just">
                        <a:buFont typeface="+mj-ea"/>
                        <a:buAutoNum type="ea1ChtPeriod"/>
                      </a:pPr>
                      <a:r>
                        <a:rPr lang="zh-TW" altLang="en-US" sz="2400" b="1" dirty="0" smtClean="0">
                          <a:latin typeface="Times New Roman" pitchFamily="18" charset="0"/>
                          <a:ea typeface="標楷體" pitchFamily="65" charset="-120"/>
                          <a:cs typeface="Times New Roman" pitchFamily="18" charset="0"/>
                        </a:rPr>
                        <a:t>增加系統穩定性與方便性</a:t>
                      </a:r>
                      <a:r>
                        <a:rPr lang="zh-TW" altLang="zh-TW" sz="2400" dirty="0" smtClean="0">
                          <a:latin typeface="Times New Roman" pitchFamily="18" charset="0"/>
                          <a:ea typeface="標楷體" pitchFamily="65" charset="-120"/>
                          <a:cs typeface="Times New Roman" pitchFamily="18" charset="0"/>
                        </a:rPr>
                        <a:t>：因目前</a:t>
                      </a:r>
                      <a:r>
                        <a:rPr lang="en-US" altLang="zh-TW" sz="2400" dirty="0" smtClean="0">
                          <a:latin typeface="Times New Roman" pitchFamily="18" charset="0"/>
                          <a:ea typeface="標楷體" pitchFamily="65" charset="-120"/>
                          <a:cs typeface="Times New Roman" pitchFamily="18" charset="0"/>
                        </a:rPr>
                        <a:t>BRT</a:t>
                      </a:r>
                      <a:r>
                        <a:rPr lang="zh-TW" altLang="zh-TW" sz="2400" dirty="0" smtClean="0">
                          <a:latin typeface="Times New Roman" pitchFamily="18" charset="0"/>
                          <a:ea typeface="標楷體" pitchFamily="65" charset="-120"/>
                          <a:cs typeface="Times New Roman" pitchFamily="18" charset="0"/>
                        </a:rPr>
                        <a:t>車站之站外票證收費系統尚未完成驗收，系統</a:t>
                      </a:r>
                      <a:r>
                        <a:rPr lang="zh-TW" altLang="en-US" sz="2400" dirty="0" smtClean="0">
                          <a:latin typeface="Times New Roman" pitchFamily="18" charset="0"/>
                          <a:ea typeface="標楷體" pitchFamily="65" charset="-120"/>
                          <a:cs typeface="Times New Roman" pitchFamily="18" charset="0"/>
                        </a:rPr>
                        <a:t>並</a:t>
                      </a:r>
                      <a:r>
                        <a:rPr lang="zh-TW" altLang="zh-TW" sz="2400" dirty="0" smtClean="0">
                          <a:latin typeface="Times New Roman" pitchFamily="18" charset="0"/>
                          <a:ea typeface="標楷體" pitchFamily="65" charset="-120"/>
                          <a:cs typeface="Times New Roman" pitchFamily="18" charset="0"/>
                        </a:rPr>
                        <a:t>不穩定，時有誤扣民眾乘車費用情事，且無法與一般公車之收費系統整合。為利收費方式統一，避免誤扣款情形產生，將改採車內刷卡，方便民眾搭乘海線公車進入專用道使用。</a:t>
                      </a:r>
                    </a:p>
                    <a:p>
                      <a:pPr marL="587375" indent="-457200" algn="just">
                        <a:buFont typeface="+mj-ea"/>
                        <a:buAutoNum type="ea1ChtPeriod"/>
                      </a:pPr>
                      <a:r>
                        <a:rPr lang="zh-TW" altLang="zh-TW" sz="2400" b="1" dirty="0" smtClean="0">
                          <a:latin typeface="Times New Roman" pitchFamily="18" charset="0"/>
                          <a:ea typeface="標楷體" pitchFamily="65" charset="-120"/>
                          <a:cs typeface="Times New Roman" pitchFamily="18" charset="0"/>
                        </a:rPr>
                        <a:t>加裝刷卡機</a:t>
                      </a:r>
                      <a:r>
                        <a:rPr lang="zh-TW" altLang="en-US" sz="2400" b="1" dirty="0" smtClean="0">
                          <a:latin typeface="Times New Roman" pitchFamily="18" charset="0"/>
                          <a:ea typeface="標楷體" pitchFamily="65" charset="-120"/>
                          <a:cs typeface="Times New Roman" pitchFamily="18" charset="0"/>
                        </a:rPr>
                        <a:t>並宣導先上後刷</a:t>
                      </a:r>
                      <a:r>
                        <a:rPr lang="zh-TW" altLang="zh-TW" sz="2400" dirty="0" smtClean="0">
                          <a:latin typeface="Times New Roman" pitchFamily="18" charset="0"/>
                          <a:ea typeface="標楷體" pitchFamily="65" charset="-120"/>
                          <a:cs typeface="Times New Roman" pitchFamily="18" charset="0"/>
                        </a:rPr>
                        <a:t>：已要求未來進入專用道的營運車輛，每個車門都須加裝至少</a:t>
                      </a:r>
                      <a:r>
                        <a:rPr lang="en-US" altLang="zh-TW" sz="2400" dirty="0" smtClean="0">
                          <a:latin typeface="Times New Roman" pitchFamily="18" charset="0"/>
                          <a:ea typeface="標楷體" pitchFamily="65" charset="-120"/>
                          <a:cs typeface="Times New Roman" pitchFamily="18" charset="0"/>
                        </a:rPr>
                        <a:t>1</a:t>
                      </a:r>
                      <a:r>
                        <a:rPr lang="zh-TW" altLang="zh-TW" sz="2400" dirty="0" smtClean="0">
                          <a:latin typeface="Times New Roman" pitchFamily="18" charset="0"/>
                          <a:ea typeface="標楷體" pitchFamily="65" charset="-120"/>
                          <a:cs typeface="Times New Roman" pitchFamily="18" charset="0"/>
                        </a:rPr>
                        <a:t>台以上刷卡機，並宣導民眾先上車後再於車內刷卡方式，下車到站未開啟車門前也可提前刷卡，加快上、下車速度。且未來候車區可允許至少</a:t>
                      </a:r>
                      <a:r>
                        <a:rPr lang="en-US" altLang="zh-TW" sz="2400" dirty="0" smtClean="0">
                          <a:latin typeface="Times New Roman" pitchFamily="18" charset="0"/>
                          <a:ea typeface="標楷體" pitchFamily="65" charset="-120"/>
                          <a:cs typeface="Times New Roman" pitchFamily="18" charset="0"/>
                        </a:rPr>
                        <a:t>2</a:t>
                      </a:r>
                      <a:r>
                        <a:rPr lang="zh-TW" altLang="zh-TW" sz="2400" dirty="0" smtClean="0">
                          <a:latin typeface="Times New Roman" pitchFamily="18" charset="0"/>
                          <a:ea typeface="標楷體" pitchFamily="65" charset="-120"/>
                          <a:cs typeface="Times New Roman" pitchFamily="18" charset="0"/>
                        </a:rPr>
                        <a:t>台以上公車靠站，縮短民眾候車時間及增快上、下車速度，有效降低公車靠站所需時間。 </a:t>
                      </a:r>
                    </a:p>
                  </a:txBody>
                  <a:tcPr/>
                </a:tc>
              </a:tr>
            </a:tbl>
          </a:graphicData>
        </a:graphic>
      </p:graphicFrame>
    </p:spTree>
    <p:extLst>
      <p:ext uri="{BB962C8B-B14F-4D97-AF65-F5344CB8AC3E}">
        <p14:creationId xmlns:p14="http://schemas.microsoft.com/office/powerpoint/2010/main" val="382776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15</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2398910929"/>
              </p:ext>
            </p:extLst>
          </p:nvPr>
        </p:nvGraphicFramePr>
        <p:xfrm>
          <a:off x="179512" y="1196752"/>
          <a:ext cx="8784976" cy="5120640"/>
        </p:xfrm>
        <a:graphic>
          <a:graphicData uri="http://schemas.openxmlformats.org/drawingml/2006/table">
            <a:tbl>
              <a:tblPr firstRow="1" bandRow="1">
                <a:tableStyleId>{707E58F4-944E-4687-ADD1-A24F6D3B7DF2}</a:tableStyleId>
              </a:tblPr>
              <a:tblGrid>
                <a:gridCol w="878497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Q5</a:t>
                      </a:r>
                      <a:r>
                        <a:rPr lang="zh-TW" altLang="en-US" sz="2400" b="1" dirty="0" smtClean="0">
                          <a:latin typeface="Times New Roman" pitchFamily="18" charset="0"/>
                          <a:ea typeface="標楷體" panose="03000509000000000000" pitchFamily="65" charset="-120"/>
                          <a:cs typeface="Times New Roman" pitchFamily="18" charset="0"/>
                        </a:rPr>
                        <a:t>：</a:t>
                      </a:r>
                      <a:r>
                        <a:rPr lang="en-US" altLang="zh-TW" sz="2400" b="1" dirty="0" smtClean="0">
                          <a:latin typeface="Times New Roman" pitchFamily="18" charset="0"/>
                          <a:ea typeface="標楷體" panose="03000509000000000000" pitchFamily="65" charset="-120"/>
                          <a:cs typeface="Times New Roman" pitchFamily="18" charset="0"/>
                        </a:rPr>
                        <a:t>BRT</a:t>
                      </a:r>
                      <a:r>
                        <a:rPr lang="zh-TW" altLang="zh-TW" sz="2400" b="1" dirty="0" smtClean="0">
                          <a:latin typeface="Times New Roman" pitchFamily="18" charset="0"/>
                          <a:ea typeface="標楷體" panose="03000509000000000000" pitchFamily="65" charset="-120"/>
                          <a:cs typeface="Times New Roman" pitchFamily="18" charset="0"/>
                        </a:rPr>
                        <a:t>全線免費取消</a:t>
                      </a:r>
                      <a:r>
                        <a:rPr lang="zh-TW" altLang="en-US" sz="2400" b="1" dirty="0" smtClean="0">
                          <a:latin typeface="Times New Roman" pitchFamily="18" charset="0"/>
                          <a:ea typeface="標楷體" panose="03000509000000000000" pitchFamily="65" charset="-120"/>
                          <a:cs typeface="Times New Roman" pitchFamily="18" charset="0"/>
                        </a:rPr>
                        <a:t>後</a:t>
                      </a:r>
                      <a:r>
                        <a:rPr lang="zh-TW" altLang="zh-TW" sz="2400" b="1" dirty="0" smtClean="0">
                          <a:latin typeface="Times New Roman" pitchFamily="18" charset="0"/>
                          <a:ea typeface="標楷體" panose="03000509000000000000" pitchFamily="65" charset="-120"/>
                          <a:cs typeface="Times New Roman" pitchFamily="18" charset="0"/>
                        </a:rPr>
                        <a:t>，</a:t>
                      </a:r>
                      <a:r>
                        <a:rPr lang="zh-TW" altLang="en-US" sz="2400" b="1" dirty="0" smtClean="0">
                          <a:latin typeface="Times New Roman" pitchFamily="18" charset="0"/>
                          <a:ea typeface="標楷體" panose="03000509000000000000" pitchFamily="65" charset="-120"/>
                          <a:cs typeface="Times New Roman" pitchFamily="18" charset="0"/>
                        </a:rPr>
                        <a:t>是不是</a:t>
                      </a:r>
                      <a:r>
                        <a:rPr lang="zh-TW" altLang="zh-TW" sz="2400" b="1" dirty="0" smtClean="0">
                          <a:latin typeface="Times New Roman" pitchFamily="18" charset="0"/>
                          <a:ea typeface="標楷體" panose="03000509000000000000" pitchFamily="65" charset="-120"/>
                          <a:cs typeface="Times New Roman" pitchFamily="18" charset="0"/>
                        </a:rPr>
                        <a:t>以後</a:t>
                      </a:r>
                      <a:r>
                        <a:rPr lang="zh-TW" altLang="en-US" sz="2400" b="1" dirty="0" smtClean="0">
                          <a:latin typeface="Times New Roman" pitchFamily="18" charset="0"/>
                          <a:ea typeface="標楷體" panose="03000509000000000000" pitchFamily="65" charset="-120"/>
                          <a:cs typeface="Times New Roman" pitchFamily="18" charset="0"/>
                        </a:rPr>
                        <a:t>就要</a:t>
                      </a:r>
                      <a:r>
                        <a:rPr lang="zh-TW" altLang="zh-TW" sz="2400" b="1" dirty="0" smtClean="0">
                          <a:latin typeface="Times New Roman" pitchFamily="18" charset="0"/>
                          <a:ea typeface="標楷體" panose="03000509000000000000" pitchFamily="65" charset="-120"/>
                          <a:cs typeface="Times New Roman" pitchFamily="18" charset="0"/>
                        </a:rPr>
                        <a:t>付</a:t>
                      </a:r>
                      <a:r>
                        <a:rPr lang="zh-TW" altLang="en-US" sz="2400" b="1" dirty="0" smtClean="0">
                          <a:latin typeface="Times New Roman" pitchFamily="18" charset="0"/>
                          <a:ea typeface="標楷體" panose="03000509000000000000" pitchFamily="65" charset="-120"/>
                          <a:cs typeface="Times New Roman" pitchFamily="18" charset="0"/>
                        </a:rPr>
                        <a:t>車</a:t>
                      </a:r>
                      <a:r>
                        <a:rPr lang="zh-TW" altLang="zh-TW" sz="2400" b="1" dirty="0" smtClean="0">
                          <a:latin typeface="Times New Roman" pitchFamily="18" charset="0"/>
                          <a:ea typeface="標楷體" panose="03000509000000000000" pitchFamily="65" charset="-120"/>
                          <a:cs typeface="Times New Roman" pitchFamily="18" charset="0"/>
                        </a:rPr>
                        <a:t>錢</a:t>
                      </a:r>
                      <a:r>
                        <a:rPr lang="zh-TW" altLang="en-US" sz="2400" b="1" dirty="0" smtClean="0">
                          <a:latin typeface="Times New Roman" pitchFamily="18" charset="0"/>
                          <a:ea typeface="標楷體" panose="03000509000000000000" pitchFamily="65" charset="-120"/>
                          <a:cs typeface="Times New Roman" pitchFamily="18" charset="0"/>
                        </a:rPr>
                        <a:t>了</a:t>
                      </a:r>
                      <a:r>
                        <a:rPr lang="en-US" altLang="zh-TW" sz="2400" b="1" dirty="0" smtClean="0">
                          <a:latin typeface="Times New Roman" pitchFamily="18" charset="0"/>
                          <a:ea typeface="標楷體" panose="03000509000000000000" pitchFamily="65" charset="-120"/>
                          <a:cs typeface="Times New Roman" pitchFamily="18" charset="0"/>
                        </a:rPr>
                        <a:t>?</a:t>
                      </a:r>
                    </a:p>
                  </a:txBody>
                  <a:tcPr>
                    <a:solidFill>
                      <a:schemeClr val="accent1">
                        <a:lumMod val="75000"/>
                      </a:schemeClr>
                    </a:solidFill>
                  </a:tcPr>
                </a:tc>
              </a:tr>
              <a:tr h="370840">
                <a:tc>
                  <a:txBody>
                    <a:bodyPr/>
                    <a:lstStyle/>
                    <a:p>
                      <a:pPr marL="587375" lvl="0" indent="-457200" algn="just">
                        <a:buFont typeface="+mj-ea"/>
                        <a:buAutoNum type="ea1ChtPeriod"/>
                      </a:pPr>
                      <a:r>
                        <a:rPr lang="en-US" altLang="zh-TW" sz="2400" dirty="0" smtClean="0">
                          <a:latin typeface="Times New Roman" pitchFamily="18" charset="0"/>
                          <a:ea typeface="標楷體" pitchFamily="65" charset="-120"/>
                          <a:cs typeface="Times New Roman" pitchFamily="18" charset="0"/>
                        </a:rPr>
                        <a:t>7</a:t>
                      </a:r>
                      <a:r>
                        <a:rPr lang="zh-TW" altLang="en-US" sz="2400" dirty="0" smtClean="0">
                          <a:latin typeface="Times New Roman" pitchFamily="18" charset="0"/>
                          <a:ea typeface="標楷體" pitchFamily="65" charset="-120"/>
                          <a:cs typeface="Times New Roman" pitchFamily="18" charset="0"/>
                        </a:rPr>
                        <a:t>月</a:t>
                      </a:r>
                      <a:r>
                        <a:rPr lang="en-US" altLang="zh-TW" sz="2400" dirty="0" smtClean="0">
                          <a:latin typeface="Times New Roman" pitchFamily="18" charset="0"/>
                          <a:ea typeface="標楷體" pitchFamily="65" charset="-120"/>
                          <a:cs typeface="Times New Roman" pitchFamily="18" charset="0"/>
                        </a:rPr>
                        <a:t>8</a:t>
                      </a:r>
                      <a:r>
                        <a:rPr lang="zh-TW" altLang="en-US" sz="2400" dirty="0" smtClean="0">
                          <a:latin typeface="Times New Roman" pitchFamily="18" charset="0"/>
                          <a:ea typeface="標楷體" pitchFamily="65" charset="-120"/>
                          <a:cs typeface="Times New Roman" pitchFamily="18" charset="0"/>
                        </a:rPr>
                        <a:t>日優化公車專用道上路後，原</a:t>
                      </a:r>
                      <a:r>
                        <a:rPr lang="en-US" altLang="zh-TW" sz="2400" dirty="0" smtClean="0">
                          <a:latin typeface="Times New Roman" pitchFamily="18" charset="0"/>
                          <a:ea typeface="標楷體" pitchFamily="65" charset="-120"/>
                          <a:cs typeface="Times New Roman" pitchFamily="18" charset="0"/>
                        </a:rPr>
                        <a:t>BRT</a:t>
                      </a:r>
                      <a:r>
                        <a:rPr lang="zh-TW" altLang="en-US" sz="2400" dirty="0" smtClean="0">
                          <a:latin typeface="Times New Roman" pitchFamily="18" charset="0"/>
                          <a:ea typeface="標楷體" pitchFamily="65" charset="-120"/>
                          <a:cs typeface="Times New Roman" pitchFamily="18" charset="0"/>
                        </a:rPr>
                        <a:t>全線</a:t>
                      </a:r>
                      <a:r>
                        <a:rPr lang="zh-TW" altLang="zh-TW" sz="2400" dirty="0" smtClean="0">
                          <a:latin typeface="Times New Roman" pitchFamily="18" charset="0"/>
                          <a:ea typeface="標楷體" pitchFamily="65" charset="-120"/>
                          <a:cs typeface="Times New Roman" pitchFamily="18" charset="0"/>
                        </a:rPr>
                        <a:t>免費優惠</a:t>
                      </a:r>
                      <a:r>
                        <a:rPr lang="zh-TW" altLang="en-US" sz="2400" dirty="0" smtClean="0">
                          <a:latin typeface="Times New Roman" pitchFamily="18" charset="0"/>
                          <a:ea typeface="標楷體" pitchFamily="65" charset="-120"/>
                          <a:cs typeface="Times New Roman" pitchFamily="18" charset="0"/>
                        </a:rPr>
                        <a:t>措施即告終止，改適用</a:t>
                      </a:r>
                      <a:r>
                        <a:rPr lang="zh-TW" altLang="zh-TW" sz="2400" dirty="0" smtClean="0">
                          <a:latin typeface="Times New Roman" pitchFamily="18" charset="0"/>
                          <a:ea typeface="標楷體" pitchFamily="65" charset="-120"/>
                          <a:cs typeface="Times New Roman" pitchFamily="18" charset="0"/>
                        </a:rPr>
                        <a:t>本市的公車優惠</a:t>
                      </a:r>
                      <a:r>
                        <a:rPr lang="zh-TW" altLang="en-US" sz="2400" dirty="0" smtClean="0">
                          <a:latin typeface="Times New Roman" pitchFamily="18" charset="0"/>
                          <a:ea typeface="標楷體" pitchFamily="65" charset="-120"/>
                          <a:cs typeface="Times New Roman" pitchFamily="18" charset="0"/>
                        </a:rPr>
                        <a:t>措施</a:t>
                      </a:r>
                      <a:r>
                        <a:rPr lang="zh-TW" altLang="zh-TW"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marL="587375" lvl="0" indent="-457200" algn="just">
                        <a:buFont typeface="+mj-ea"/>
                        <a:buAutoNum type="ea1ChtPeriod"/>
                      </a:pPr>
                      <a:r>
                        <a:rPr lang="zh-TW" altLang="zh-TW" sz="2400" dirty="0" smtClean="0">
                          <a:latin typeface="Times New Roman" pitchFamily="18" charset="0"/>
                          <a:ea typeface="標楷體" pitchFamily="65" charset="-120"/>
                          <a:cs typeface="Times New Roman" pitchFamily="18" charset="0"/>
                        </a:rPr>
                        <a:t>配合本府推行之</a:t>
                      </a:r>
                      <a:r>
                        <a:rPr lang="en-US" altLang="zh-TW" sz="2400" dirty="0" smtClean="0">
                          <a:latin typeface="Times New Roman" pitchFamily="18" charset="0"/>
                          <a:ea typeface="標楷體" pitchFamily="65" charset="-120"/>
                          <a:cs typeface="Times New Roman" pitchFamily="18" charset="0"/>
                        </a:rPr>
                        <a:t>10</a:t>
                      </a:r>
                      <a:r>
                        <a:rPr lang="zh-TW" altLang="zh-TW" sz="2400" dirty="0" smtClean="0">
                          <a:latin typeface="Times New Roman" pitchFamily="18" charset="0"/>
                          <a:ea typeface="標楷體" pitchFamily="65" charset="-120"/>
                          <a:cs typeface="Times New Roman" pitchFamily="18" charset="0"/>
                        </a:rPr>
                        <a:t>公里免費政策，自</a:t>
                      </a:r>
                      <a:r>
                        <a:rPr lang="en-US" altLang="zh-TW" sz="2400" dirty="0" smtClean="0">
                          <a:latin typeface="Times New Roman" pitchFamily="18" charset="0"/>
                          <a:ea typeface="標楷體" pitchFamily="65" charset="-120"/>
                          <a:cs typeface="Times New Roman" pitchFamily="18" charset="0"/>
                        </a:rPr>
                        <a:t>7</a:t>
                      </a:r>
                      <a:r>
                        <a:rPr lang="zh-TW" altLang="zh-TW" sz="2400" dirty="0" smtClean="0">
                          <a:latin typeface="Times New Roman" pitchFamily="18" charset="0"/>
                          <a:ea typeface="標楷體" pitchFamily="65" charset="-120"/>
                          <a:cs typeface="Times New Roman" pitchFamily="18" charset="0"/>
                        </a:rPr>
                        <a:t>月</a:t>
                      </a:r>
                      <a:r>
                        <a:rPr lang="en-US" altLang="zh-TW" sz="2400" dirty="0" smtClean="0">
                          <a:latin typeface="Times New Roman" pitchFamily="18" charset="0"/>
                          <a:ea typeface="標楷體" pitchFamily="65" charset="-120"/>
                          <a:cs typeface="Times New Roman" pitchFamily="18" charset="0"/>
                        </a:rPr>
                        <a:t>8</a:t>
                      </a:r>
                      <a:r>
                        <a:rPr lang="zh-TW" altLang="zh-TW" sz="2400" dirty="0" smtClean="0">
                          <a:latin typeface="Times New Roman" pitchFamily="18" charset="0"/>
                          <a:ea typeface="標楷體" pitchFamily="65" charset="-120"/>
                          <a:cs typeface="Times New Roman" pitchFamily="18" charset="0"/>
                        </a:rPr>
                        <a:t>日起，民眾於優化公車專用道上搭乘公車路線，上、下車刷卡皆可享有</a:t>
                      </a:r>
                      <a:r>
                        <a:rPr lang="en-US" altLang="zh-TW" sz="2400" dirty="0" smtClean="0">
                          <a:latin typeface="Times New Roman" pitchFamily="18" charset="0"/>
                          <a:ea typeface="標楷體" pitchFamily="65" charset="-120"/>
                          <a:cs typeface="Times New Roman" pitchFamily="18" charset="0"/>
                        </a:rPr>
                        <a:t>10</a:t>
                      </a:r>
                      <a:r>
                        <a:rPr lang="zh-TW" altLang="zh-TW" sz="2400" dirty="0" smtClean="0">
                          <a:latin typeface="Times New Roman" pitchFamily="18" charset="0"/>
                          <a:ea typeface="標楷體" pitchFamily="65" charset="-120"/>
                          <a:cs typeface="Times New Roman" pitchFamily="18" charset="0"/>
                        </a:rPr>
                        <a:t>公里內乘車免費優惠，絕大多數的人還是享受全程免費乘車優惠，歡迎民眾多加搭乘利用。</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Q6</a:t>
                      </a:r>
                      <a:r>
                        <a:rPr lang="zh-TW" altLang="en-US" sz="2400" b="1" dirty="0" smtClean="0">
                          <a:solidFill>
                            <a:schemeClr val="bg1"/>
                          </a:solidFill>
                          <a:latin typeface="Times New Roman" pitchFamily="18" charset="0"/>
                          <a:ea typeface="標楷體" pitchFamily="65" charset="-120"/>
                          <a:cs typeface="Times New Roman" pitchFamily="18" charset="0"/>
                        </a:rPr>
                        <a:t>：</a:t>
                      </a:r>
                      <a:r>
                        <a:rPr lang="en-US" altLang="zh-TW" sz="2400" b="1" i="0" u="none" strike="noStrike" cap="none" baseline="0" dirty="0" smtClean="0">
                          <a:solidFill>
                            <a:schemeClr val="bg1"/>
                          </a:solidFill>
                          <a:latin typeface="Times New Roman" pitchFamily="18" charset="0"/>
                          <a:ea typeface="標楷體" pitchFamily="65" charset="-120"/>
                          <a:cs typeface="Times New Roman" pitchFamily="18" charset="0"/>
                          <a:sym typeface="Arial"/>
                        </a:rPr>
                        <a:t>BRT</a:t>
                      </a:r>
                      <a:r>
                        <a:rPr lang="zh-TW" altLang="en-US" sz="2400" b="1" i="0" u="none" strike="noStrike" cap="none" baseline="0" dirty="0" smtClean="0">
                          <a:solidFill>
                            <a:schemeClr val="bg1"/>
                          </a:solidFill>
                          <a:latin typeface="Times New Roman" pitchFamily="18" charset="0"/>
                          <a:ea typeface="標楷體" pitchFamily="65" charset="-120"/>
                          <a:cs typeface="Times New Roman" pitchFamily="18" charset="0"/>
                          <a:sym typeface="Arial"/>
                        </a:rPr>
                        <a:t>有沒有</a:t>
                      </a:r>
                      <a:r>
                        <a:rPr lang="zh-TW" altLang="zh-TW" sz="2400" b="1" i="0" u="none" strike="noStrike" cap="none" baseline="0" dirty="0" smtClean="0">
                          <a:solidFill>
                            <a:schemeClr val="bg1"/>
                          </a:solidFill>
                          <a:latin typeface="Times New Roman" pitchFamily="18" charset="0"/>
                          <a:ea typeface="標楷體" pitchFamily="65" charset="-120"/>
                          <a:cs typeface="Times New Roman" pitchFamily="18" charset="0"/>
                          <a:sym typeface="Arial"/>
                        </a:rPr>
                        <a:t>降級</a:t>
                      </a:r>
                      <a:r>
                        <a:rPr lang="zh-TW" altLang="en-US" sz="2400" b="1" i="0" u="none" strike="noStrike" cap="none" baseline="0" dirty="0" smtClean="0">
                          <a:solidFill>
                            <a:schemeClr val="bg1"/>
                          </a:solidFill>
                          <a:latin typeface="Times New Roman" pitchFamily="18" charset="0"/>
                          <a:ea typeface="標楷體" pitchFamily="65" charset="-120"/>
                          <a:cs typeface="Times New Roman" pitchFamily="18" charset="0"/>
                          <a:sym typeface="Arial"/>
                        </a:rPr>
                        <a:t>的問題</a:t>
                      </a:r>
                      <a:r>
                        <a:rPr lang="en-US" altLang="zh-TW" sz="2400" b="1" i="0" u="none" strike="noStrike" cap="none" baseline="0" dirty="0" smtClean="0">
                          <a:solidFill>
                            <a:schemeClr val="bg1"/>
                          </a:solidFill>
                          <a:latin typeface="Times New Roman" pitchFamily="18" charset="0"/>
                          <a:ea typeface="標楷體" pitchFamily="65" charset="-120"/>
                          <a:cs typeface="Times New Roman" pitchFamily="18" charset="0"/>
                          <a:sym typeface="Arial"/>
                        </a:rPr>
                        <a:t>?</a:t>
                      </a:r>
                      <a:endParaRPr lang="en-US" altLang="zh-TW" sz="2400" b="1" dirty="0" smtClean="0">
                        <a:solidFill>
                          <a:schemeClr val="bg1"/>
                        </a:solidFill>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627063"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400" b="0" i="0" u="none" strike="noStrike" cap="none" baseline="0" dirty="0" smtClean="0">
                          <a:solidFill>
                            <a:schemeClr val="dk1"/>
                          </a:solidFill>
                          <a:latin typeface="Times New Roman" pitchFamily="18" charset="0"/>
                          <a:ea typeface="標楷體"/>
                          <a:cs typeface="Times New Roman" pitchFamily="18" charset="0"/>
                          <a:sym typeface="Arial"/>
                        </a:rPr>
                        <a:t>現行臺中</a:t>
                      </a:r>
                      <a:r>
                        <a:rPr lang="en-US" altLang="zh-TW" sz="2400" b="0" i="0" u="none" strike="noStrike" cap="none" baseline="0" dirty="0" smtClean="0">
                          <a:solidFill>
                            <a:schemeClr val="dk1"/>
                          </a:solidFill>
                          <a:latin typeface="Times New Roman" pitchFamily="18" charset="0"/>
                          <a:ea typeface="標楷體"/>
                          <a:cs typeface="Times New Roman" pitchFamily="18" charset="0"/>
                          <a:sym typeface="Arial"/>
                        </a:rPr>
                        <a:t>BRT</a:t>
                      </a:r>
                      <a:r>
                        <a:rPr lang="zh-TW" altLang="zh-TW" sz="2400" b="0" i="0" u="none" strike="noStrike" cap="none" baseline="0" dirty="0" smtClean="0">
                          <a:solidFill>
                            <a:schemeClr val="dk1"/>
                          </a:solidFill>
                          <a:latin typeface="Times New Roman" pitchFamily="18" charset="0"/>
                          <a:ea typeface="標楷體"/>
                          <a:cs typeface="Times New Roman" pitchFamily="18" charset="0"/>
                          <a:sym typeface="Arial"/>
                        </a:rPr>
                        <a:t>藍線沒有獨立的專用路權、缺乏絕對優先號誌通行權、行控中心無法與車輛及車站進行三方通話及系統管理，根本就不是真正的</a:t>
                      </a:r>
                      <a:r>
                        <a:rPr lang="en-US" altLang="zh-TW" sz="2400" b="0" i="0" u="none" strike="noStrike" cap="none" baseline="0" dirty="0" smtClean="0">
                          <a:solidFill>
                            <a:schemeClr val="dk1"/>
                          </a:solidFill>
                          <a:latin typeface="Times New Roman" pitchFamily="18" charset="0"/>
                          <a:ea typeface="標楷體"/>
                          <a:cs typeface="Times New Roman" pitchFamily="18" charset="0"/>
                          <a:sym typeface="Arial"/>
                        </a:rPr>
                        <a:t>BRT</a:t>
                      </a:r>
                      <a:r>
                        <a:rPr lang="zh-TW" altLang="zh-TW" sz="2400" b="0" i="0" u="none" strike="noStrike" cap="none" baseline="0" dirty="0" smtClean="0">
                          <a:solidFill>
                            <a:schemeClr val="dk1"/>
                          </a:solidFill>
                          <a:latin typeface="Times New Roman" pitchFamily="18" charset="0"/>
                          <a:ea typeface="標楷體"/>
                          <a:cs typeface="Times New Roman" pitchFamily="18" charset="0"/>
                          <a:sym typeface="Arial"/>
                        </a:rPr>
                        <a:t>，因此並無所謂的「</a:t>
                      </a:r>
                      <a:r>
                        <a:rPr lang="en-US" altLang="zh-TW" sz="2400" b="0" i="0" u="none" strike="noStrike" cap="none" baseline="0" dirty="0" smtClean="0">
                          <a:solidFill>
                            <a:schemeClr val="dk1"/>
                          </a:solidFill>
                          <a:latin typeface="Times New Roman" pitchFamily="18" charset="0"/>
                          <a:ea typeface="標楷體"/>
                          <a:cs typeface="Times New Roman" pitchFamily="18" charset="0"/>
                          <a:sym typeface="Arial"/>
                        </a:rPr>
                        <a:t>BRT</a:t>
                      </a:r>
                      <a:r>
                        <a:rPr lang="zh-TW" altLang="zh-TW" sz="2400" b="0" i="0" u="none" strike="noStrike" cap="none" baseline="0" dirty="0" smtClean="0">
                          <a:solidFill>
                            <a:schemeClr val="dk1"/>
                          </a:solidFill>
                          <a:latin typeface="Times New Roman" pitchFamily="18" charset="0"/>
                          <a:ea typeface="標楷體"/>
                          <a:cs typeface="Times New Roman" pitchFamily="18" charset="0"/>
                          <a:sym typeface="Arial"/>
                        </a:rPr>
                        <a:t>降級」問題。務實的思考應是，如何讓大眾運輸系統更安全、舒適、有效率，因此提出具可行性的「優化的公車專用道」方案。</a:t>
                      </a:r>
                      <a:endParaRPr lang="en-US" altLang="zh-TW" sz="2400" b="0" i="0" u="none" strike="noStrike" cap="none" baseline="0" dirty="0" smtClean="0">
                        <a:solidFill>
                          <a:schemeClr val="dk1"/>
                        </a:solidFill>
                        <a:latin typeface="Times New Roman" pitchFamily="18" charset="0"/>
                        <a:ea typeface="標楷體"/>
                        <a:cs typeface="Times New Roman" pitchFamily="18" charset="0"/>
                        <a:sym typeface="Arial"/>
                      </a:endParaRPr>
                    </a:p>
                  </a:txBody>
                  <a:tcPr/>
                </a:tc>
              </a:tr>
            </a:tbl>
          </a:graphicData>
        </a:graphic>
      </p:graphicFrame>
    </p:spTree>
    <p:extLst>
      <p:ext uri="{BB962C8B-B14F-4D97-AF65-F5344CB8AC3E}">
        <p14:creationId xmlns:p14="http://schemas.microsoft.com/office/powerpoint/2010/main" val="32092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990599"/>
          </a:xfrm>
          <a:noFill/>
          <a:ln>
            <a:noFill/>
          </a:ln>
        </p:spPr>
        <p:txBody>
          <a:bodyPr lIns="91425" tIns="91425" rIns="91425" bIns="91425" anchor="ctr" anchorCtr="0"/>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3" name="文字版面配置區 2"/>
          <p:cNvSpPr>
            <a:spLocks noGrp="1"/>
          </p:cNvSpPr>
          <p:nvPr>
            <p:ph type="body" idx="1"/>
          </p:nvPr>
        </p:nvSpPr>
        <p:spPr>
          <a:xfrm>
            <a:off x="179512" y="1196752"/>
            <a:ext cx="8784976" cy="5472608"/>
          </a:xfrm>
          <a:solidFill>
            <a:schemeClr val="bg1"/>
          </a:solidFill>
        </p:spPr>
        <p:txBody>
          <a:bodyPr/>
          <a:lstStyle/>
          <a:p>
            <a:pPr marL="809625" indent="-681038">
              <a:buNone/>
            </a:pPr>
            <a:endParaRPr lang="en-US" altLang="zh-TW" sz="2400" b="1" dirty="0" smtClean="0">
              <a:latin typeface="Times New Roman" pitchFamily="18" charset="0"/>
              <a:ea typeface="標楷體" panose="03000509000000000000" pitchFamily="65" charset="-120"/>
              <a:cs typeface="Times New Roman"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16</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476026742"/>
              </p:ext>
            </p:extLst>
          </p:nvPr>
        </p:nvGraphicFramePr>
        <p:xfrm>
          <a:off x="179512" y="1052736"/>
          <a:ext cx="8784976" cy="5669280"/>
        </p:xfrm>
        <a:graphic>
          <a:graphicData uri="http://schemas.openxmlformats.org/drawingml/2006/table">
            <a:tbl>
              <a:tblPr firstRow="1" bandRow="1">
                <a:tableStyleId>{707E58F4-944E-4687-ADD1-A24F6D3B7DF2}</a:tableStyleId>
              </a:tblPr>
              <a:tblGrid>
                <a:gridCol w="878497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Q7</a:t>
                      </a:r>
                      <a:r>
                        <a:rPr lang="zh-TW" altLang="en-US" sz="2400" b="1" dirty="0" smtClean="0">
                          <a:latin typeface="Times New Roman" pitchFamily="18" charset="0"/>
                          <a:ea typeface="標楷體" panose="03000509000000000000" pitchFamily="65" charset="-120"/>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未來幹線公車系統的路線規劃</a:t>
                      </a:r>
                      <a:r>
                        <a:rPr lang="zh-TW" altLang="en-US" sz="2400" b="1" dirty="0" smtClean="0">
                          <a:latin typeface="Times New Roman" pitchFamily="18" charset="0"/>
                          <a:ea typeface="標楷體" panose="03000509000000000000" pitchFamily="65" charset="-120"/>
                          <a:cs typeface="Times New Roman" pitchFamily="18" charset="0"/>
                        </a:rPr>
                        <a:t>為何</a:t>
                      </a:r>
                      <a:r>
                        <a:rPr lang="en-US" altLang="zh-TW" sz="2400" b="1" dirty="0" smtClean="0">
                          <a:latin typeface="Times New Roman" pitchFamily="18" charset="0"/>
                          <a:ea typeface="標楷體" panose="03000509000000000000" pitchFamily="65" charset="-120"/>
                          <a:cs typeface="Times New Roman" pitchFamily="18" charset="0"/>
                        </a:rPr>
                        <a:t>?</a:t>
                      </a:r>
                    </a:p>
                  </a:txBody>
                  <a:tcPr>
                    <a:solidFill>
                      <a:schemeClr val="accent1">
                        <a:lumMod val="75000"/>
                      </a:schemeClr>
                    </a:solidFill>
                  </a:tcPr>
                </a:tc>
              </a:tr>
              <a:tr h="370840">
                <a:tc>
                  <a:txBody>
                    <a:bodyPr/>
                    <a:lstStyle/>
                    <a:p>
                      <a:pPr marL="587375" lvl="0" indent="-457200" algn="just">
                        <a:buFont typeface="+mj-ea"/>
                        <a:buAutoNum type="ea1ChtPeriod"/>
                      </a:pPr>
                      <a:r>
                        <a:rPr lang="zh-TW" altLang="zh-TW" sz="2400" b="1" dirty="0" smtClean="0">
                          <a:latin typeface="Times New Roman" pitchFamily="18" charset="0"/>
                          <a:ea typeface="標楷體" pitchFamily="65" charset="-120"/>
                          <a:cs typeface="Times New Roman" pitchFamily="18" charset="0"/>
                        </a:rPr>
                        <a:t>通盤檢討公車路網</a:t>
                      </a:r>
                      <a:r>
                        <a:rPr lang="zh-TW" altLang="zh-TW" sz="2400" dirty="0" smtClean="0">
                          <a:latin typeface="Times New Roman" pitchFamily="18" charset="0"/>
                          <a:ea typeface="標楷體" pitchFamily="65" charset="-120"/>
                          <a:cs typeface="Times New Roman" pitchFamily="18" charset="0"/>
                        </a:rPr>
                        <a:t>：未來本府將以本市九大路廊（豐原</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潭子</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臺中、豐原</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后里</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大甲、臺灣大道、烏日</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臺中、霧峰</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大里</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臺中、海線、豐原</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和平、中清、太平</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臺中）為基礎，通盤檢討調整既有市區公車路線。</a:t>
                      </a:r>
                    </a:p>
                    <a:p>
                      <a:pPr marL="587375" lvl="0" indent="-457200" algn="just">
                        <a:buFont typeface="+mj-ea"/>
                        <a:buAutoNum type="ea1ChtPeriod"/>
                      </a:pPr>
                      <a:r>
                        <a:rPr lang="zh-TW" altLang="zh-TW" sz="2400" b="1" dirty="0" smtClean="0">
                          <a:latin typeface="Times New Roman" pitchFamily="18" charset="0"/>
                          <a:ea typeface="標楷體" pitchFamily="65" charset="-120"/>
                          <a:cs typeface="Times New Roman" pitchFamily="18" charset="0"/>
                        </a:rPr>
                        <a:t>規</a:t>
                      </a:r>
                      <a:r>
                        <a:rPr lang="zh-TW" altLang="en-US" sz="2400" b="1" dirty="0" smtClean="0">
                          <a:latin typeface="Times New Roman" pitchFamily="18" charset="0"/>
                          <a:ea typeface="標楷體" pitchFamily="65" charset="-120"/>
                          <a:cs typeface="Times New Roman" pitchFamily="18" charset="0"/>
                        </a:rPr>
                        <a:t>劃</a:t>
                      </a:r>
                      <a:r>
                        <a:rPr lang="zh-TW" altLang="zh-TW" sz="2400" b="1" dirty="0" smtClean="0">
                          <a:latin typeface="Times New Roman" pitchFamily="18" charset="0"/>
                          <a:ea typeface="標楷體" pitchFamily="65" charset="-120"/>
                          <a:cs typeface="Times New Roman" pitchFamily="18" charset="0"/>
                        </a:rPr>
                        <a:t>八大轉運</a:t>
                      </a:r>
                      <a:r>
                        <a:rPr lang="zh-TW" altLang="en-US" sz="2400" b="1" dirty="0" smtClean="0">
                          <a:latin typeface="Times New Roman" pitchFamily="18" charset="0"/>
                          <a:ea typeface="標楷體" pitchFamily="65" charset="-120"/>
                          <a:cs typeface="Times New Roman" pitchFamily="18" charset="0"/>
                        </a:rPr>
                        <a:t>中心</a:t>
                      </a:r>
                      <a:r>
                        <a:rPr lang="zh-TW" altLang="zh-TW" sz="2400" dirty="0" smtClean="0">
                          <a:latin typeface="Times New Roman" pitchFamily="18" charset="0"/>
                          <a:ea typeface="標楷體" pitchFamily="65" charset="-120"/>
                          <a:cs typeface="Times New Roman" pitchFamily="18" charset="0"/>
                        </a:rPr>
                        <a:t>：包含豐原火車站、台中火車站、水湳、霧峰、烏日、沙鹿、大甲、朝馬等八大轉運中心，並以此為主要轉乘點，藉以縮短為短程路線，來分散原本在路線、時間規劃上都太長的公車。</a:t>
                      </a:r>
                    </a:p>
                    <a:p>
                      <a:pPr marL="587375" indent="-457200" algn="just">
                        <a:buFont typeface="+mj-ea"/>
                        <a:buAutoNum type="ea1ChtPeriod"/>
                      </a:pPr>
                      <a:r>
                        <a:rPr lang="zh-TW" altLang="zh-TW" sz="2400" b="1" dirty="0" smtClean="0">
                          <a:latin typeface="Times New Roman" pitchFamily="18" charset="0"/>
                          <a:ea typeface="標楷體" pitchFamily="65" charset="-120"/>
                          <a:cs typeface="Times New Roman" pitchFamily="18" charset="0"/>
                        </a:rPr>
                        <a:t>推</a:t>
                      </a:r>
                      <a:r>
                        <a:rPr lang="zh-TW" altLang="en-US" sz="2400" b="1" dirty="0" smtClean="0">
                          <a:latin typeface="Times New Roman" pitchFamily="18" charset="0"/>
                          <a:ea typeface="標楷體" pitchFamily="65" charset="-120"/>
                          <a:cs typeface="Times New Roman" pitchFamily="18" charset="0"/>
                        </a:rPr>
                        <a:t>動</a:t>
                      </a:r>
                      <a:r>
                        <a:rPr lang="zh-TW" altLang="zh-TW" sz="2400" b="1" dirty="0" smtClean="0">
                          <a:latin typeface="Times New Roman" pitchFamily="18" charset="0"/>
                          <a:ea typeface="標楷體" pitchFamily="65" charset="-120"/>
                          <a:cs typeface="Times New Roman" pitchFamily="18" charset="0"/>
                        </a:rPr>
                        <a:t>健康公車與環城公車</a:t>
                      </a:r>
                      <a:r>
                        <a:rPr lang="zh-TW"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市府</a:t>
                      </a:r>
                      <a:r>
                        <a:rPr lang="zh-TW" altLang="zh-TW" sz="2400" dirty="0" smtClean="0">
                          <a:latin typeface="Times New Roman" pitchFamily="18" charset="0"/>
                          <a:ea typeface="標楷體" pitchFamily="65" charset="-120"/>
                          <a:cs typeface="Times New Roman" pitchFamily="18" charset="0"/>
                        </a:rPr>
                        <a:t>未來更將以區域劃分推出「健康公車」，提供接駁市民前往區域醫院的服務，讓需要醫療服務的市民免去看病需人接送的交通困擾。未來更將開闢大甲環線、豐原環線或台</a:t>
                      </a:r>
                      <a:r>
                        <a:rPr lang="en-US" altLang="zh-TW" sz="2400" dirty="0" smtClean="0">
                          <a:latin typeface="Times New Roman" pitchFamily="18" charset="0"/>
                          <a:ea typeface="標楷體" pitchFamily="65" charset="-120"/>
                          <a:cs typeface="Times New Roman" pitchFamily="18" charset="0"/>
                        </a:rPr>
                        <a:t>74</a:t>
                      </a:r>
                      <a:r>
                        <a:rPr lang="zh-TW" altLang="zh-TW" sz="2400" dirty="0" smtClean="0">
                          <a:latin typeface="Times New Roman" pitchFamily="18" charset="0"/>
                          <a:ea typeface="標楷體" pitchFamily="65" charset="-120"/>
                          <a:cs typeface="Times New Roman" pitchFamily="18" charset="0"/>
                        </a:rPr>
                        <a:t>環線等「環城公車」路線，加強橫向大眾運輸連結，力求真正達到在地化、市民導向的公共運輸政策。</a:t>
                      </a:r>
                    </a:p>
                  </a:txBody>
                  <a:tcPr/>
                </a:tc>
              </a:tr>
            </a:tbl>
          </a:graphicData>
        </a:graphic>
      </p:graphicFrame>
    </p:spTree>
    <p:extLst>
      <p:ext uri="{BB962C8B-B14F-4D97-AF65-F5344CB8AC3E}">
        <p14:creationId xmlns:p14="http://schemas.microsoft.com/office/powerpoint/2010/main" val="646736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17</a:t>
            </a:fld>
            <a:endParaRPr lang="zh-TW"/>
          </a:p>
        </p:txBody>
      </p:sp>
      <p:graphicFrame>
        <p:nvGraphicFramePr>
          <p:cNvPr id="5" name="表格 4"/>
          <p:cNvGraphicFramePr>
            <a:graphicFrameLocks noGrp="1"/>
          </p:cNvGraphicFramePr>
          <p:nvPr>
            <p:extLst>
              <p:ext uri="{D42A27DB-BD31-4B8C-83A1-F6EECF244321}">
                <p14:modId xmlns:p14="http://schemas.microsoft.com/office/powerpoint/2010/main" val="2027613349"/>
              </p:ext>
            </p:extLst>
          </p:nvPr>
        </p:nvGraphicFramePr>
        <p:xfrm>
          <a:off x="179512" y="1268760"/>
          <a:ext cx="8784976" cy="4389120"/>
        </p:xfrm>
        <a:graphic>
          <a:graphicData uri="http://schemas.openxmlformats.org/drawingml/2006/table">
            <a:tbl>
              <a:tblPr firstRow="1" bandRow="1">
                <a:tableStyleId>{707E58F4-944E-4687-ADD1-A24F6D3B7DF2}</a:tableStyleId>
              </a:tblPr>
              <a:tblGrid>
                <a:gridCol w="878497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Q8</a:t>
                      </a:r>
                      <a:r>
                        <a:rPr lang="zh-TW" altLang="en-US" sz="2400" b="1" dirty="0" smtClean="0">
                          <a:latin typeface="Times New Roman" pitchFamily="18" charset="0"/>
                          <a:ea typeface="標楷體"/>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開放</a:t>
                      </a:r>
                      <a:r>
                        <a:rPr lang="en-US" altLang="zh-TW" sz="2400" b="1" dirty="0" smtClean="0">
                          <a:latin typeface="Times New Roman" pitchFamily="18" charset="0"/>
                          <a:ea typeface="標楷體" panose="03000509000000000000" pitchFamily="65" charset="-120"/>
                          <a:cs typeface="Times New Roman" pitchFamily="18" charset="0"/>
                        </a:rPr>
                        <a:t>9</a:t>
                      </a:r>
                      <a:r>
                        <a:rPr lang="zh-TW" altLang="en-US" sz="2400" b="1" dirty="0" smtClean="0">
                          <a:latin typeface="Times New Roman" pitchFamily="18" charset="0"/>
                          <a:ea typeface="標楷體" panose="03000509000000000000" pitchFamily="65" charset="-120"/>
                          <a:cs typeface="Times New Roman" pitchFamily="18" charset="0"/>
                        </a:rPr>
                        <a:t>條</a:t>
                      </a:r>
                      <a:r>
                        <a:rPr lang="zh-TW" altLang="zh-TW" sz="2400" b="1" dirty="0" smtClean="0">
                          <a:latin typeface="Times New Roman" pitchFamily="18" charset="0"/>
                          <a:ea typeface="標楷體" panose="03000509000000000000" pitchFamily="65" charset="-120"/>
                          <a:cs typeface="Times New Roman" pitchFamily="18" charset="0"/>
                        </a:rPr>
                        <a:t>公車進專用道後，會不會造成駕駛搖車搶客？</a:t>
                      </a:r>
                      <a:endParaRPr lang="en-US" altLang="zh-TW" sz="2400" b="1" dirty="0" smtClean="0">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市府</a:t>
                      </a:r>
                      <a:r>
                        <a:rPr lang="zh-TW" altLang="zh-TW" sz="2400" b="0" i="0" u="none" strike="noStrike" cap="none" baseline="0" dirty="0" smtClean="0">
                          <a:solidFill>
                            <a:schemeClr val="dk1"/>
                          </a:solidFill>
                          <a:latin typeface="標楷體"/>
                          <a:ea typeface="標楷體"/>
                          <a:cs typeface="Arial"/>
                          <a:sym typeface="Arial"/>
                        </a:rPr>
                        <a:t>已和客運業者簽訂契約，若無乘客上、下車需迅速駛離候車站，若查證屬實有滯留載客者將依契約處罰並記點，最嚴重者將取消業者專用道路權並開放其它業者經營，因此</a:t>
                      </a:r>
                      <a:r>
                        <a:rPr lang="zh-TW" altLang="en-US"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將不致有因駕駛搖車造成班次延遲情事。</a:t>
                      </a:r>
                      <a:endParaRPr lang="zh-TW" altLang="en-US" sz="2400" b="0" i="0" u="none" strike="noStrike" cap="none" baseline="0" dirty="0">
                        <a:solidFill>
                          <a:schemeClr val="dk1"/>
                        </a:solidFill>
                        <a:latin typeface="標楷體"/>
                        <a:ea typeface="標楷體"/>
                        <a:cs typeface="Arial"/>
                        <a:sym typeface="Arial"/>
                      </a:endParaRPr>
                    </a:p>
                  </a:txBody>
                  <a:tcPr/>
                </a:tc>
              </a:tr>
              <a:tr h="370840">
                <a:tc>
                  <a:txBody>
                    <a:bodyPr/>
                    <a:lstStyle/>
                    <a:p>
                      <a:pPr marL="722313" marR="0" indent="-722313"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Q9</a:t>
                      </a:r>
                      <a:r>
                        <a:rPr lang="zh-TW" altLang="en-US" sz="2400" b="1" dirty="0" smtClean="0">
                          <a:solidFill>
                            <a:schemeClr val="bg1"/>
                          </a:solidFill>
                          <a:latin typeface="Times New Roman" pitchFamily="18" charset="0"/>
                          <a:ea typeface="標楷體"/>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優化公車專用道的雙節公車是否會停靠臺灣大道一段</a:t>
                      </a: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原中正路</a:t>
                      </a: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站牌？</a:t>
                      </a:r>
                      <a:endParaRPr lang="zh-TW" altLang="en-US" sz="2400" dirty="0">
                        <a:solidFill>
                          <a:schemeClr val="bg1"/>
                        </a:solidFill>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未來行駛專用道之公車於專用道內候車站，站站皆會停靠。另在未有專用道之臺灣大道一段</a:t>
                      </a:r>
                      <a:r>
                        <a:rPr lang="en-US" altLang="zh-TW"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原中正路</a:t>
                      </a:r>
                      <a:r>
                        <a:rPr lang="en-US" altLang="zh-TW"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路段，雙節公車會比照一般公車，只要有民眾招手或按下車鈴便會停靠，提高中區民眾乘車之便利性。</a:t>
                      </a:r>
                      <a:endParaRPr lang="zh-TW" altLang="en-US" sz="2400" b="0" i="0" u="none" strike="noStrike" cap="none" baseline="0" dirty="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458153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18</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3556190166"/>
              </p:ext>
            </p:extLst>
          </p:nvPr>
        </p:nvGraphicFramePr>
        <p:xfrm>
          <a:off x="251520" y="1196752"/>
          <a:ext cx="8640960" cy="4754880"/>
        </p:xfrm>
        <a:graphic>
          <a:graphicData uri="http://schemas.openxmlformats.org/drawingml/2006/table">
            <a:tbl>
              <a:tblPr firstRow="1" bandRow="1">
                <a:tableStyleId>{707E58F4-944E-4687-ADD1-A24F6D3B7DF2}</a:tableStyleId>
              </a:tblPr>
              <a:tblGrid>
                <a:gridCol w="864096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Q10</a:t>
                      </a:r>
                      <a:r>
                        <a:rPr lang="zh-TW" altLang="en-US" sz="2400" b="1" dirty="0" smtClean="0">
                          <a:latin typeface="Times New Roman" pitchFamily="18" charset="0"/>
                          <a:ea typeface="標楷體"/>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藍字為首接駁公車是否停駛？</a:t>
                      </a:r>
                      <a:endParaRPr lang="en-US" altLang="zh-TW" sz="2400" b="1" dirty="0" smtClean="0">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藍字為首公車共</a:t>
                      </a:r>
                      <a:r>
                        <a:rPr lang="en-US" altLang="zh-TW" sz="2400" b="0" i="0" u="none" strike="noStrike" cap="none" baseline="0" dirty="0" smtClean="0">
                          <a:solidFill>
                            <a:schemeClr val="dk1"/>
                          </a:solidFill>
                          <a:latin typeface="標楷體"/>
                          <a:ea typeface="標楷體"/>
                          <a:cs typeface="Arial"/>
                          <a:sym typeface="Arial"/>
                        </a:rPr>
                        <a:t>11</a:t>
                      </a:r>
                      <a:r>
                        <a:rPr lang="zh-TW" altLang="zh-TW" sz="2400" b="0" i="0" u="none" strike="noStrike" cap="none" baseline="0" dirty="0" smtClean="0">
                          <a:solidFill>
                            <a:schemeClr val="dk1"/>
                          </a:solidFill>
                          <a:latin typeface="標楷體"/>
                          <a:ea typeface="標楷體"/>
                          <a:cs typeface="Arial"/>
                          <a:sym typeface="Arial"/>
                        </a:rPr>
                        <a:t>條路線，其中新闢的藍</a:t>
                      </a:r>
                      <a:r>
                        <a:rPr lang="en-US" altLang="zh-TW" sz="2400" b="0" i="0" u="none" strike="noStrike" cap="none" baseline="0" dirty="0" smtClean="0">
                          <a:solidFill>
                            <a:schemeClr val="dk1"/>
                          </a:solidFill>
                          <a:latin typeface="標楷體"/>
                          <a:ea typeface="標楷體"/>
                          <a:cs typeface="Arial"/>
                          <a:sym typeface="Arial"/>
                        </a:rPr>
                        <a:t>1</a:t>
                      </a:r>
                      <a:r>
                        <a:rPr lang="zh-TW" altLang="zh-TW" sz="2400" b="0" i="0" u="none" strike="noStrike" cap="none" baseline="0" dirty="0" smtClean="0">
                          <a:solidFill>
                            <a:schemeClr val="dk1"/>
                          </a:solidFill>
                          <a:latin typeface="標楷體"/>
                          <a:ea typeface="標楷體"/>
                          <a:cs typeface="Arial"/>
                          <a:sym typeface="Arial"/>
                        </a:rPr>
                        <a:t>、藍</a:t>
                      </a:r>
                      <a:r>
                        <a:rPr lang="en-US" altLang="zh-TW" sz="2400" b="0" i="0" u="none" strike="noStrike" cap="none" baseline="0" dirty="0" smtClean="0">
                          <a:solidFill>
                            <a:schemeClr val="dk1"/>
                          </a:solidFill>
                          <a:latin typeface="標楷體"/>
                          <a:ea typeface="標楷體"/>
                          <a:cs typeface="Arial"/>
                          <a:sym typeface="Arial"/>
                        </a:rPr>
                        <a:t>2</a:t>
                      </a:r>
                      <a:r>
                        <a:rPr lang="zh-TW" altLang="zh-TW" sz="2400" b="0" i="0" u="none" strike="noStrike" cap="none" baseline="0" dirty="0" smtClean="0">
                          <a:solidFill>
                            <a:schemeClr val="dk1"/>
                          </a:solidFill>
                          <a:latin typeface="標楷體"/>
                          <a:ea typeface="標楷體"/>
                          <a:cs typeface="Arial"/>
                          <a:sym typeface="Arial"/>
                        </a:rPr>
                        <a:t>、藍</a:t>
                      </a:r>
                      <a:r>
                        <a:rPr lang="en-US" altLang="zh-TW" sz="2400" b="0" i="0" u="none" strike="noStrike" cap="none" baseline="0" dirty="0" smtClean="0">
                          <a:solidFill>
                            <a:schemeClr val="dk1"/>
                          </a:solidFill>
                          <a:latin typeface="標楷體"/>
                          <a:ea typeface="標楷體"/>
                          <a:cs typeface="Arial"/>
                          <a:sym typeface="Arial"/>
                        </a:rPr>
                        <a:t>3</a:t>
                      </a:r>
                      <a:r>
                        <a:rPr lang="zh-TW" altLang="zh-TW" sz="2400" b="0" i="0" u="none" strike="noStrike" cap="none" baseline="0" dirty="0" smtClean="0">
                          <a:solidFill>
                            <a:schemeClr val="dk1"/>
                          </a:solidFill>
                          <a:latin typeface="標楷體"/>
                          <a:ea typeface="標楷體"/>
                          <a:cs typeface="Arial"/>
                          <a:sym typeface="Arial"/>
                        </a:rPr>
                        <a:t>及藍</a:t>
                      </a:r>
                      <a:r>
                        <a:rPr lang="en-US" altLang="zh-TW" sz="2400" b="0" i="0" u="none" strike="noStrike" cap="none" baseline="0" dirty="0" smtClean="0">
                          <a:solidFill>
                            <a:schemeClr val="dk1"/>
                          </a:solidFill>
                          <a:latin typeface="標楷體"/>
                          <a:ea typeface="標楷體"/>
                          <a:cs typeface="Arial"/>
                          <a:sym typeface="Arial"/>
                        </a:rPr>
                        <a:t>5</a:t>
                      </a:r>
                      <a:r>
                        <a:rPr lang="zh-TW" altLang="zh-TW" sz="2400" b="0" i="0" u="none" strike="noStrike" cap="none" baseline="0" dirty="0" smtClean="0">
                          <a:solidFill>
                            <a:schemeClr val="dk1"/>
                          </a:solidFill>
                          <a:latin typeface="標楷體"/>
                          <a:ea typeface="標楷體"/>
                          <a:cs typeface="Arial"/>
                          <a:sym typeface="Arial"/>
                        </a:rPr>
                        <a:t>仍繼續服務，藍</a:t>
                      </a:r>
                      <a:r>
                        <a:rPr lang="en-US" altLang="zh-TW" sz="2400" b="0" i="0" u="none" strike="noStrike" cap="none" baseline="0" dirty="0" smtClean="0">
                          <a:solidFill>
                            <a:schemeClr val="dk1"/>
                          </a:solidFill>
                          <a:latin typeface="標楷體"/>
                          <a:ea typeface="標楷體"/>
                          <a:cs typeface="Arial"/>
                          <a:sym typeface="Arial"/>
                        </a:rPr>
                        <a:t>6</a:t>
                      </a:r>
                      <a:r>
                        <a:rPr lang="zh-TW" altLang="zh-TW" sz="2400" b="0" i="0" u="none" strike="noStrike" cap="none" baseline="0" dirty="0" smtClean="0">
                          <a:solidFill>
                            <a:schemeClr val="dk1"/>
                          </a:solidFill>
                          <a:latin typeface="標楷體"/>
                          <a:ea typeface="標楷體"/>
                          <a:cs typeface="Arial"/>
                          <a:sym typeface="Arial"/>
                        </a:rPr>
                        <a:t>、藍</a:t>
                      </a:r>
                      <a:r>
                        <a:rPr lang="en-US" altLang="zh-TW" sz="2400" b="0" i="0" u="none" strike="noStrike" cap="none" baseline="0" dirty="0" smtClean="0">
                          <a:solidFill>
                            <a:schemeClr val="dk1"/>
                          </a:solidFill>
                          <a:latin typeface="標楷體"/>
                          <a:ea typeface="標楷體"/>
                          <a:cs typeface="Arial"/>
                          <a:sym typeface="Arial"/>
                        </a:rPr>
                        <a:t>7</a:t>
                      </a:r>
                      <a:r>
                        <a:rPr lang="zh-TW" altLang="zh-TW" sz="2400" b="0" i="0" u="none" strike="noStrike" cap="none" baseline="0" dirty="0" smtClean="0">
                          <a:solidFill>
                            <a:schemeClr val="dk1"/>
                          </a:solidFill>
                          <a:latin typeface="標楷體"/>
                          <a:ea typeface="標楷體"/>
                          <a:cs typeface="Arial"/>
                          <a:sym typeface="Arial"/>
                        </a:rPr>
                        <a:t>及藍</a:t>
                      </a:r>
                      <a:r>
                        <a:rPr lang="en-US" altLang="zh-TW" sz="2400" b="0" i="0" u="none" strike="noStrike" cap="none" baseline="0" dirty="0" smtClean="0">
                          <a:solidFill>
                            <a:schemeClr val="dk1"/>
                          </a:solidFill>
                          <a:latin typeface="標楷體"/>
                          <a:ea typeface="標楷體"/>
                          <a:cs typeface="Arial"/>
                          <a:sym typeface="Arial"/>
                        </a:rPr>
                        <a:t>12</a:t>
                      </a:r>
                      <a:r>
                        <a:rPr lang="zh-TW" altLang="zh-TW" sz="2400" b="0" i="0" u="none" strike="noStrike" cap="none" baseline="0" dirty="0" smtClean="0">
                          <a:solidFill>
                            <a:schemeClr val="dk1"/>
                          </a:solidFill>
                          <a:latin typeface="標楷體"/>
                          <a:ea typeface="標楷體"/>
                          <a:cs typeface="Arial"/>
                          <a:sym typeface="Arial"/>
                        </a:rPr>
                        <a:t>分別整併進</a:t>
                      </a:r>
                      <a:r>
                        <a:rPr lang="en-US" altLang="zh-TW" sz="2400" b="0" i="0" u="none" strike="noStrike" cap="none" baseline="0" dirty="0" smtClean="0">
                          <a:solidFill>
                            <a:schemeClr val="dk1"/>
                          </a:solidFill>
                          <a:latin typeface="標楷體"/>
                          <a:ea typeface="標楷體"/>
                          <a:cs typeface="Arial"/>
                          <a:sym typeface="Arial"/>
                        </a:rPr>
                        <a:t>305</a:t>
                      </a:r>
                      <a:r>
                        <a:rPr lang="zh-TW" altLang="zh-TW" sz="2400" b="0" i="0" u="none" strike="noStrike" cap="none" baseline="0" dirty="0" smtClean="0">
                          <a:solidFill>
                            <a:schemeClr val="dk1"/>
                          </a:solidFill>
                          <a:latin typeface="標楷體"/>
                          <a:ea typeface="標楷體"/>
                          <a:cs typeface="Arial"/>
                          <a:sym typeface="Arial"/>
                        </a:rPr>
                        <a:t>、</a:t>
                      </a:r>
                      <a:r>
                        <a:rPr lang="en-US" altLang="zh-TW" sz="2400" b="0" i="0" u="none" strike="noStrike" cap="none" baseline="0" dirty="0" smtClean="0">
                          <a:solidFill>
                            <a:schemeClr val="dk1"/>
                          </a:solidFill>
                          <a:latin typeface="標楷體"/>
                          <a:ea typeface="標楷體"/>
                          <a:cs typeface="Arial"/>
                          <a:sym typeface="Arial"/>
                        </a:rPr>
                        <a:t>304</a:t>
                      </a:r>
                      <a:r>
                        <a:rPr lang="zh-TW" altLang="zh-TW" sz="2400" b="0" i="0" u="none" strike="noStrike" cap="none" baseline="0" dirty="0" smtClean="0">
                          <a:solidFill>
                            <a:schemeClr val="dk1"/>
                          </a:solidFill>
                          <a:latin typeface="標楷體"/>
                          <a:ea typeface="標楷體"/>
                          <a:cs typeface="Arial"/>
                          <a:sym typeface="Arial"/>
                        </a:rPr>
                        <a:t>及</a:t>
                      </a:r>
                      <a:r>
                        <a:rPr lang="en-US" altLang="zh-TW" sz="2400" b="0" i="0" u="none" strike="noStrike" cap="none" baseline="0" dirty="0" smtClean="0">
                          <a:solidFill>
                            <a:schemeClr val="dk1"/>
                          </a:solidFill>
                          <a:latin typeface="標楷體"/>
                          <a:ea typeface="標楷體"/>
                          <a:cs typeface="Arial"/>
                          <a:sym typeface="Arial"/>
                        </a:rPr>
                        <a:t>303</a:t>
                      </a:r>
                      <a:r>
                        <a:rPr lang="zh-TW" altLang="zh-TW" sz="2400" b="0" i="0" u="none" strike="noStrike" cap="none" baseline="0" dirty="0" smtClean="0">
                          <a:solidFill>
                            <a:schemeClr val="dk1"/>
                          </a:solidFill>
                          <a:latin typeface="標楷體"/>
                          <a:ea typeface="標楷體"/>
                          <a:cs typeface="Arial"/>
                          <a:sym typeface="Arial"/>
                        </a:rPr>
                        <a:t>，另藍</a:t>
                      </a:r>
                      <a:r>
                        <a:rPr lang="en-US" altLang="zh-TW" sz="2400" b="0" i="0" u="none" strike="noStrike" cap="none" baseline="0" dirty="0" smtClean="0">
                          <a:solidFill>
                            <a:schemeClr val="dk1"/>
                          </a:solidFill>
                          <a:latin typeface="標楷體"/>
                          <a:ea typeface="標楷體"/>
                          <a:cs typeface="Arial"/>
                          <a:sym typeface="Arial"/>
                        </a:rPr>
                        <a:t>9</a:t>
                      </a:r>
                      <a:r>
                        <a:rPr lang="zh-TW" altLang="zh-TW" sz="2400" b="0" i="0" u="none" strike="noStrike" cap="none" baseline="0" dirty="0" smtClean="0">
                          <a:solidFill>
                            <a:schemeClr val="dk1"/>
                          </a:solidFill>
                          <a:latin typeface="標楷體"/>
                          <a:ea typeface="標楷體"/>
                          <a:cs typeface="Arial"/>
                          <a:sym typeface="Arial"/>
                        </a:rPr>
                        <a:t>、藍</a:t>
                      </a:r>
                      <a:r>
                        <a:rPr lang="en-US" altLang="zh-TW" sz="2400" b="0" i="0" u="none" strike="noStrike" cap="none" baseline="0" dirty="0" smtClean="0">
                          <a:solidFill>
                            <a:schemeClr val="dk1"/>
                          </a:solidFill>
                          <a:latin typeface="標楷體"/>
                          <a:ea typeface="標楷體"/>
                          <a:cs typeface="Arial"/>
                          <a:sym typeface="Arial"/>
                        </a:rPr>
                        <a:t>10</a:t>
                      </a:r>
                      <a:r>
                        <a:rPr lang="zh-TW" altLang="zh-TW" sz="2400" b="0" i="0" u="none" strike="noStrike" cap="none" baseline="0" dirty="0" smtClean="0">
                          <a:solidFill>
                            <a:schemeClr val="dk1"/>
                          </a:solidFill>
                          <a:latin typeface="標楷體"/>
                          <a:ea typeface="標楷體"/>
                          <a:cs typeface="Arial"/>
                          <a:sym typeface="Arial"/>
                        </a:rPr>
                        <a:t>、藍</a:t>
                      </a:r>
                      <a:r>
                        <a:rPr lang="en-US" altLang="zh-TW" sz="2400" b="0" i="0" u="none" strike="noStrike" cap="none" baseline="0" dirty="0" smtClean="0">
                          <a:solidFill>
                            <a:schemeClr val="dk1"/>
                          </a:solidFill>
                          <a:latin typeface="標楷體"/>
                          <a:ea typeface="標楷體"/>
                          <a:cs typeface="Arial"/>
                          <a:sym typeface="Arial"/>
                        </a:rPr>
                        <a:t>11</a:t>
                      </a:r>
                      <a:r>
                        <a:rPr lang="zh-TW" altLang="zh-TW" sz="2400" b="0" i="0" u="none" strike="noStrike" cap="none" baseline="0" dirty="0" smtClean="0">
                          <a:solidFill>
                            <a:schemeClr val="dk1"/>
                          </a:solidFill>
                          <a:latin typeface="標楷體"/>
                          <a:ea typeface="標楷體"/>
                          <a:cs typeface="Arial"/>
                          <a:sym typeface="Arial"/>
                        </a:rPr>
                        <a:t>及藍</a:t>
                      </a:r>
                      <a:r>
                        <a:rPr lang="en-US" altLang="zh-TW" sz="2400" b="0" i="0" u="none" strike="noStrike" cap="none" baseline="0" dirty="0" smtClean="0">
                          <a:solidFill>
                            <a:schemeClr val="dk1"/>
                          </a:solidFill>
                          <a:latin typeface="標楷體"/>
                          <a:ea typeface="標楷體"/>
                          <a:cs typeface="Arial"/>
                          <a:sym typeface="Arial"/>
                        </a:rPr>
                        <a:t>13</a:t>
                      </a:r>
                      <a:r>
                        <a:rPr lang="zh-TW" altLang="zh-TW" sz="2400" b="0" i="0" u="none" strike="noStrike" cap="none" baseline="0" dirty="0" smtClean="0">
                          <a:solidFill>
                            <a:schemeClr val="dk1"/>
                          </a:solidFill>
                          <a:latin typeface="標楷體"/>
                          <a:ea typeface="標楷體"/>
                          <a:cs typeface="Arial"/>
                          <a:sym typeface="Arial"/>
                        </a:rPr>
                        <a:t>等</a:t>
                      </a:r>
                      <a:r>
                        <a:rPr lang="en-US" altLang="zh-TW" sz="2400" b="0" i="0" u="none" strike="noStrike" cap="none" baseline="0" dirty="0" smtClean="0">
                          <a:solidFill>
                            <a:schemeClr val="dk1"/>
                          </a:solidFill>
                          <a:latin typeface="標楷體"/>
                          <a:ea typeface="標楷體"/>
                          <a:cs typeface="Arial"/>
                          <a:sym typeface="Arial"/>
                        </a:rPr>
                        <a:t>4</a:t>
                      </a:r>
                      <a:r>
                        <a:rPr lang="zh-TW" altLang="zh-TW" sz="2400" b="0" i="0" u="none" strike="noStrike" cap="none" baseline="0" dirty="0" smtClean="0">
                          <a:solidFill>
                            <a:schemeClr val="dk1"/>
                          </a:solidFill>
                          <a:latin typeface="標楷體"/>
                          <a:ea typeface="標楷體"/>
                          <a:cs typeface="Arial"/>
                          <a:sym typeface="Arial"/>
                        </a:rPr>
                        <a:t>條也没有停駛，採裁切公告開放給業者經營，在還没業者經營的過渡期現有市公車業者</a:t>
                      </a:r>
                      <a:r>
                        <a:rPr lang="zh-TW" altLang="en-US" sz="2400" b="0" i="0" u="none" strike="noStrike" cap="none" baseline="0" dirty="0" smtClean="0">
                          <a:solidFill>
                            <a:schemeClr val="dk1"/>
                          </a:solidFill>
                          <a:latin typeface="標楷體"/>
                          <a:ea typeface="標楷體"/>
                          <a:cs typeface="Arial"/>
                          <a:sym typeface="Arial"/>
                        </a:rPr>
                        <a:t>會持續</a:t>
                      </a:r>
                      <a:r>
                        <a:rPr lang="zh-TW" altLang="zh-TW" sz="2400" b="0" i="0" u="none" strike="noStrike" cap="none" baseline="0" dirty="0" smtClean="0">
                          <a:solidFill>
                            <a:schemeClr val="dk1"/>
                          </a:solidFill>
                          <a:latin typeface="標楷體"/>
                          <a:ea typeface="標楷體"/>
                          <a:cs typeface="Arial"/>
                          <a:sym typeface="Arial"/>
                        </a:rPr>
                        <a:t>代駛，服務不中止。</a:t>
                      </a:r>
                      <a:endParaRPr lang="zh-TW" altLang="en-US" sz="2400" b="0" i="0" u="none" strike="noStrike" cap="none" baseline="0" dirty="0">
                        <a:solidFill>
                          <a:schemeClr val="dk1"/>
                        </a:solidFill>
                        <a:latin typeface="標楷體"/>
                        <a:ea typeface="標楷體"/>
                        <a:cs typeface="Arial"/>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Q11</a:t>
                      </a:r>
                      <a:r>
                        <a:rPr lang="zh-TW" altLang="en-US" sz="2400" b="1" dirty="0" smtClean="0">
                          <a:solidFill>
                            <a:schemeClr val="bg1"/>
                          </a:solidFill>
                          <a:latin typeface="Times New Roman" pitchFamily="18" charset="0"/>
                          <a:ea typeface="標楷體"/>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靜宜到火車站間的行駛時間</a:t>
                      </a:r>
                      <a:r>
                        <a:rPr lang="zh-TW" altLang="en-US" sz="2400" b="1" dirty="0" smtClean="0">
                          <a:solidFill>
                            <a:schemeClr val="bg1"/>
                          </a:solidFill>
                          <a:latin typeface="Times New Roman" pitchFamily="18" charset="0"/>
                          <a:ea typeface="標楷體" panose="03000509000000000000" pitchFamily="65" charset="-120"/>
                          <a:cs typeface="Times New Roman" pitchFamily="18" charset="0"/>
                        </a:rPr>
                        <a:t>將大為</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增長？</a:t>
                      </a:r>
                      <a:endParaRPr lang="en-US" altLang="zh-TW" sz="2400" b="1" dirty="0" smtClean="0">
                        <a:solidFill>
                          <a:schemeClr val="bg1"/>
                        </a:solidFill>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經專業顧問團隊模擬顯示，專用道尖峰小時約</a:t>
                      </a:r>
                      <a:r>
                        <a:rPr lang="en-US" altLang="zh-TW" sz="2400" b="0" i="0" u="none" strike="noStrike" cap="none" baseline="0" dirty="0" smtClean="0">
                          <a:solidFill>
                            <a:schemeClr val="dk1"/>
                          </a:solidFill>
                          <a:latin typeface="標楷體"/>
                          <a:ea typeface="標楷體"/>
                          <a:cs typeface="Arial"/>
                          <a:sym typeface="Arial"/>
                        </a:rPr>
                        <a:t>40~42</a:t>
                      </a:r>
                      <a:r>
                        <a:rPr lang="zh-TW" altLang="zh-TW" sz="2400" b="0" i="0" u="none" strike="noStrike" cap="none" baseline="0" dirty="0" smtClean="0">
                          <a:solidFill>
                            <a:schemeClr val="dk1"/>
                          </a:solidFill>
                          <a:latin typeface="標楷體"/>
                          <a:ea typeface="標楷體"/>
                          <a:cs typeface="Arial"/>
                          <a:sym typeface="Arial"/>
                        </a:rPr>
                        <a:t>班次時，仍可維持快速輸運功能，故</a:t>
                      </a:r>
                      <a:r>
                        <a:rPr lang="zh-TW" altLang="en-US" sz="2400" b="0" i="0" u="none" strike="noStrike" cap="none" baseline="0" dirty="0" smtClean="0">
                          <a:solidFill>
                            <a:schemeClr val="dk1"/>
                          </a:solidFill>
                          <a:latin typeface="標楷體"/>
                          <a:ea typeface="標楷體"/>
                          <a:cs typeface="Arial"/>
                          <a:sym typeface="Arial"/>
                        </a:rPr>
                        <a:t>市府</a:t>
                      </a:r>
                      <a:r>
                        <a:rPr lang="zh-TW" altLang="zh-TW" sz="2400" b="0" i="0" u="none" strike="noStrike" cap="none" baseline="0" dirty="0" smtClean="0">
                          <a:solidFill>
                            <a:schemeClr val="dk1"/>
                          </a:solidFill>
                          <a:latin typeface="標楷體"/>
                          <a:ea typeface="標楷體"/>
                          <a:cs typeface="Arial"/>
                          <a:sym typeface="Arial"/>
                        </a:rPr>
                        <a:t>採專用道公車班次總量管制方式，增加班次來提高專用道的使用效率，並縮短民眾候車時間，公車仍有行駛專用道之優勢，行駛時間不會有太大改變。</a:t>
                      </a:r>
                      <a:endParaRPr lang="zh-TW" altLang="en-US" sz="2400" b="0" i="0" u="none" strike="noStrike" cap="none" baseline="0" dirty="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3873473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6153"/>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19</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3718798215"/>
              </p:ext>
            </p:extLst>
          </p:nvPr>
        </p:nvGraphicFramePr>
        <p:xfrm>
          <a:off x="251520" y="1052736"/>
          <a:ext cx="8568952" cy="5120640"/>
        </p:xfrm>
        <a:graphic>
          <a:graphicData uri="http://schemas.openxmlformats.org/drawingml/2006/table">
            <a:tbl>
              <a:tblPr firstRow="1" bandRow="1">
                <a:tableStyleId>{707E58F4-944E-4687-ADD1-A24F6D3B7DF2}</a:tableStyleId>
              </a:tblPr>
              <a:tblGrid>
                <a:gridCol w="856895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Q12</a:t>
                      </a:r>
                      <a:r>
                        <a:rPr lang="zh-TW" altLang="en-US" sz="2400" b="1" dirty="0" smtClean="0">
                          <a:latin typeface="Times New Roman" pitchFamily="18" charset="0"/>
                          <a:ea typeface="標楷體"/>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往海線乘客在車站會不知道在哪裡等車？</a:t>
                      </a:r>
                      <a:endParaRPr lang="en-US" altLang="zh-TW" sz="2400" b="1" dirty="0" smtClean="0">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市府</a:t>
                      </a:r>
                      <a:r>
                        <a:rPr lang="zh-TW" altLang="zh-TW" sz="2400" b="0" i="0" u="none" strike="noStrike" cap="none" baseline="0" dirty="0" smtClean="0">
                          <a:solidFill>
                            <a:schemeClr val="dk1"/>
                          </a:solidFill>
                          <a:latin typeface="標楷體"/>
                          <a:ea typeface="標楷體"/>
                          <a:cs typeface="Arial"/>
                          <a:sym typeface="Arial"/>
                        </a:rPr>
                        <a:t>已規範使用專用道的車輛，在抵達站台區時，倘前方無其他車輛停靠時，亦需停靠於站台最前端位置，供乘客上、下車使用，並配合於各站台建置之公車預估到站</a:t>
                      </a:r>
                      <a:r>
                        <a:rPr lang="en-US" altLang="zh-TW" sz="2400" b="0" i="0" u="none" strike="noStrike" cap="none" baseline="0" dirty="0" smtClean="0">
                          <a:solidFill>
                            <a:schemeClr val="dk1"/>
                          </a:solidFill>
                          <a:latin typeface="標楷體"/>
                          <a:ea typeface="標楷體"/>
                          <a:cs typeface="Arial"/>
                          <a:sym typeface="Arial"/>
                        </a:rPr>
                        <a:t>LED</a:t>
                      </a:r>
                      <a:r>
                        <a:rPr lang="zh-TW" altLang="zh-TW" sz="2400" b="0" i="0" u="none" strike="noStrike" cap="none" baseline="0" dirty="0" smtClean="0">
                          <a:solidFill>
                            <a:schemeClr val="dk1"/>
                          </a:solidFill>
                          <a:latin typeface="標楷體"/>
                          <a:ea typeface="標楷體"/>
                          <a:cs typeface="Arial"/>
                          <a:sym typeface="Arial"/>
                        </a:rPr>
                        <a:t>顯示器，將可提供候車民眾掌握欲搭乘之車輛進站之時間及停靠位置，並會請駕駛在進站前車外廣播提醒乘客，並於相關路線候車處加強宣導事宜。</a:t>
                      </a:r>
                      <a:endParaRPr lang="en-US" altLang="zh-TW" sz="2400" b="0" i="0" u="none" strike="noStrike" cap="none" baseline="0" dirty="0" smtClean="0">
                        <a:solidFill>
                          <a:schemeClr val="dk1"/>
                        </a:solidFill>
                        <a:latin typeface="標楷體"/>
                        <a:ea typeface="標楷體"/>
                        <a:cs typeface="Arial"/>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Q13</a:t>
                      </a:r>
                      <a:r>
                        <a:rPr lang="zh-TW" altLang="en-US" sz="2400" b="1" dirty="0" smtClean="0">
                          <a:solidFill>
                            <a:schemeClr val="bg1"/>
                          </a:solidFill>
                          <a:latin typeface="Times New Roman" pitchFamily="18" charset="0"/>
                          <a:ea typeface="標楷體"/>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乘坐輪椅的乘客以後不知道怎麼候車？</a:t>
                      </a:r>
                      <a:endParaRPr lang="en-US" altLang="zh-TW" sz="2400" b="1" dirty="0" smtClean="0">
                        <a:solidFill>
                          <a:schemeClr val="bg1"/>
                        </a:solidFill>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未來進入專用道之公車路線，車輛配置一律使用低底板公車，方便乘坐輪椅的乘客使用。</a:t>
                      </a:r>
                      <a:r>
                        <a:rPr lang="zh-TW" altLang="en-US" sz="2400" b="0" i="0" u="none" strike="noStrike" cap="none" baseline="0" dirty="0" smtClean="0">
                          <a:solidFill>
                            <a:schemeClr val="dk1"/>
                          </a:solidFill>
                          <a:latin typeface="標楷體"/>
                          <a:ea typeface="標楷體"/>
                          <a:cs typeface="Arial"/>
                          <a:sym typeface="Arial"/>
                        </a:rPr>
                        <a:t>另市府</a:t>
                      </a:r>
                      <a:r>
                        <a:rPr lang="zh-TW" altLang="zh-TW" sz="2400" b="0" i="0" u="none" strike="noStrike" cap="none" baseline="0" dirty="0" smtClean="0">
                          <a:solidFill>
                            <a:schemeClr val="dk1"/>
                          </a:solidFill>
                          <a:latin typeface="標楷體"/>
                          <a:ea typeface="標楷體"/>
                          <a:cs typeface="Arial"/>
                          <a:sym typeface="Arial"/>
                        </a:rPr>
                        <a:t>已要求所有進入專用道的駕駛，務必完成輪椅乘客服務之</a:t>
                      </a:r>
                      <a:r>
                        <a:rPr lang="en-US" altLang="zh-TW" sz="2400" b="0" i="0" u="none" strike="noStrike" cap="none" baseline="0" dirty="0" smtClean="0">
                          <a:solidFill>
                            <a:schemeClr val="dk1"/>
                          </a:solidFill>
                          <a:latin typeface="標楷體"/>
                          <a:ea typeface="標楷體"/>
                          <a:cs typeface="Arial"/>
                          <a:sym typeface="Arial"/>
                        </a:rPr>
                        <a:t>SOP</a:t>
                      </a:r>
                      <a:r>
                        <a:rPr lang="zh-TW" altLang="zh-TW" sz="2400" b="0" i="0" u="none" strike="noStrike" cap="none" baseline="0" dirty="0" smtClean="0">
                          <a:solidFill>
                            <a:schemeClr val="dk1"/>
                          </a:solidFill>
                          <a:latin typeface="標楷體"/>
                          <a:ea typeface="標楷體"/>
                          <a:cs typeface="Arial"/>
                          <a:sym typeface="Arial"/>
                        </a:rPr>
                        <a:t>操作訓練，並注意是否有輪椅乘車需求，讓輪椅乘客均可藉由渡板上車，提供最佳的公車無障礙搭乘體驗。</a:t>
                      </a:r>
                      <a:endParaRPr lang="zh-TW" altLang="en-US" sz="2400" b="0" i="0" u="none" strike="noStrike" cap="none" baseline="0" dirty="0" smtClean="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77597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2</a:t>
            </a:fld>
            <a:endParaRPr lang="zh-TW"/>
          </a:p>
        </p:txBody>
      </p:sp>
      <p:graphicFrame>
        <p:nvGraphicFramePr>
          <p:cNvPr id="5" name="表格 4"/>
          <p:cNvGraphicFramePr>
            <a:graphicFrameLocks noGrp="1"/>
          </p:cNvGraphicFramePr>
          <p:nvPr>
            <p:extLst>
              <p:ext uri="{D42A27DB-BD31-4B8C-83A1-F6EECF244321}">
                <p14:modId xmlns:p14="http://schemas.microsoft.com/office/powerpoint/2010/main" val="3245939255"/>
              </p:ext>
            </p:extLst>
          </p:nvPr>
        </p:nvGraphicFramePr>
        <p:xfrm>
          <a:off x="3059832" y="1325200"/>
          <a:ext cx="4248472" cy="3976008"/>
        </p:xfrm>
        <a:graphic>
          <a:graphicData uri="http://schemas.openxmlformats.org/drawingml/2006/table">
            <a:tbl>
              <a:tblPr firstRow="1" bandRow="1">
                <a:tableStyleId>{5940675A-B579-460E-94D1-54222C63F5DA}</a:tableStyleId>
              </a:tblPr>
              <a:tblGrid>
                <a:gridCol w="4248472"/>
              </a:tblGrid>
              <a:tr h="994002">
                <a:tc>
                  <a:txBody>
                    <a:bodyPr/>
                    <a:lstStyle/>
                    <a:p>
                      <a:r>
                        <a:rPr lang="zh-TW" altLang="en-US" sz="3200" b="1" dirty="0" smtClean="0">
                          <a:solidFill>
                            <a:srgbClr val="020202"/>
                          </a:solidFill>
                          <a:latin typeface="微軟正黑體" pitchFamily="34" charset="-120"/>
                          <a:ea typeface="微軟正黑體" pitchFamily="34" charset="-120"/>
                        </a:rPr>
                        <a:t>何謂優化公車專用道</a:t>
                      </a:r>
                      <a:endParaRPr lang="zh-TW" altLang="en-US" sz="3200" b="1" dirty="0">
                        <a:solidFill>
                          <a:srgbClr val="020202"/>
                        </a:solidFill>
                        <a:latin typeface="微軟正黑體" pitchFamily="34" charset="-120"/>
                        <a:ea typeface="微軟正黑體" pitchFamily="34" charset="-120"/>
                      </a:endParaRP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tcPr>
                </a:tc>
              </a:tr>
              <a:tr h="994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rgbClr val="020202"/>
                          </a:solidFill>
                          <a:latin typeface="微軟正黑體" pitchFamily="34" charset="-120"/>
                          <a:ea typeface="微軟正黑體" pitchFamily="34" charset="-120"/>
                        </a:rPr>
                        <a:t>路線規劃</a:t>
                      </a:r>
                      <a:endParaRPr lang="zh-TW" altLang="en-US" sz="3200" b="1" dirty="0">
                        <a:solidFill>
                          <a:srgbClr val="020202"/>
                        </a:solidFill>
                        <a:latin typeface="微軟正黑體" pitchFamily="34" charset="-120"/>
                        <a:ea typeface="微軟正黑體" pitchFamily="34" charset="-120"/>
                      </a:endParaRP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tcPr>
                </a:tc>
              </a:tr>
              <a:tr h="994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rgbClr val="020202"/>
                          </a:solidFill>
                          <a:latin typeface="微軟正黑體" pitchFamily="34" charset="-120"/>
                          <a:ea typeface="微軟正黑體" pitchFamily="34" charset="-120"/>
                        </a:rPr>
                        <a:t>配套措施</a:t>
                      </a:r>
                      <a:endParaRPr lang="zh-TW" altLang="en-US" sz="3200" b="1" dirty="0">
                        <a:solidFill>
                          <a:srgbClr val="020202"/>
                        </a:solidFill>
                        <a:latin typeface="微軟正黑體" pitchFamily="34" charset="-120"/>
                        <a:ea typeface="微軟正黑體" pitchFamily="34" charset="-120"/>
                      </a:endParaRP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tcPr>
                </a:tc>
              </a:tr>
              <a:tr h="994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rgbClr val="020202"/>
                          </a:solidFill>
                          <a:latin typeface="微軟正黑體" pitchFamily="34" charset="-120"/>
                          <a:ea typeface="微軟正黑體" pitchFamily="34" charset="-120"/>
                        </a:rPr>
                        <a:t>常見問題</a:t>
                      </a:r>
                      <a:r>
                        <a:rPr lang="en-US" altLang="zh-TW" sz="3200" b="1" dirty="0" smtClean="0">
                          <a:solidFill>
                            <a:srgbClr val="020202"/>
                          </a:solidFill>
                          <a:latin typeface="微軟正黑體" pitchFamily="34" charset="-120"/>
                          <a:ea typeface="微軟正黑體" pitchFamily="34" charset="-120"/>
                        </a:rPr>
                        <a:t>Q&amp;A</a:t>
                      </a:r>
                      <a:endParaRPr lang="zh-TW" altLang="en-US" sz="3200" b="1" dirty="0">
                        <a:solidFill>
                          <a:srgbClr val="020202"/>
                        </a:solidFill>
                        <a:latin typeface="微軟正黑體" pitchFamily="34" charset="-120"/>
                        <a:ea typeface="微軟正黑體" pitchFamily="34" charset="-120"/>
                      </a:endParaRP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橢圓 5"/>
          <p:cNvSpPr/>
          <p:nvPr/>
        </p:nvSpPr>
        <p:spPr bwMode="auto">
          <a:xfrm>
            <a:off x="2223372" y="1469216"/>
            <a:ext cx="807658" cy="807658"/>
          </a:xfrm>
          <a:prstGeom prst="ellipse">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zh-TW" altLang="en-US" sz="2400" b="1" dirty="0">
                <a:solidFill>
                  <a:srgbClr val="020202"/>
                </a:solidFill>
                <a:latin typeface="微軟正黑體" pitchFamily="34" charset="-120"/>
                <a:ea typeface="微軟正黑體" pitchFamily="34" charset="-120"/>
              </a:rPr>
              <a:t>壹</a:t>
            </a:r>
          </a:p>
        </p:txBody>
      </p:sp>
      <p:sp>
        <p:nvSpPr>
          <p:cNvPr id="7" name="橢圓 6"/>
          <p:cNvSpPr/>
          <p:nvPr/>
        </p:nvSpPr>
        <p:spPr bwMode="auto">
          <a:xfrm>
            <a:off x="2223372" y="2420890"/>
            <a:ext cx="807658" cy="807658"/>
          </a:xfrm>
          <a:prstGeom prst="ellipse">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zh-TW" altLang="en-US" sz="2400" b="1" dirty="0">
                <a:solidFill>
                  <a:srgbClr val="020202"/>
                </a:solidFill>
                <a:latin typeface="微軟正黑體" pitchFamily="34" charset="-120"/>
                <a:ea typeface="微軟正黑體" pitchFamily="34" charset="-120"/>
              </a:rPr>
              <a:t>貳</a:t>
            </a:r>
            <a:endParaRPr lang="zh-TW" altLang="en-US" sz="2400" b="1" dirty="0" smtClean="0">
              <a:solidFill>
                <a:srgbClr val="020202"/>
              </a:solidFill>
              <a:latin typeface="標楷體" pitchFamily="65" charset="-120"/>
              <a:ea typeface="標楷體" pitchFamily="65" charset="-120"/>
            </a:endParaRPr>
          </a:p>
        </p:txBody>
      </p:sp>
      <p:sp>
        <p:nvSpPr>
          <p:cNvPr id="8" name="橢圓 7"/>
          <p:cNvSpPr/>
          <p:nvPr/>
        </p:nvSpPr>
        <p:spPr bwMode="auto">
          <a:xfrm>
            <a:off x="2223372" y="3413432"/>
            <a:ext cx="807658" cy="807658"/>
          </a:xfrm>
          <a:prstGeom prst="ellipse">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zh-TW" altLang="en-US" sz="2400" b="1" dirty="0">
                <a:solidFill>
                  <a:srgbClr val="020202"/>
                </a:solidFill>
                <a:latin typeface="微軟正黑體" pitchFamily="34" charset="-120"/>
                <a:ea typeface="微軟正黑體" pitchFamily="34" charset="-120"/>
              </a:rPr>
              <a:t>參</a:t>
            </a:r>
            <a:endParaRPr lang="zh-TW" altLang="en-US" sz="2400" b="1" dirty="0" smtClean="0">
              <a:solidFill>
                <a:srgbClr val="020202"/>
              </a:solidFill>
              <a:latin typeface="標楷體" pitchFamily="65" charset="-120"/>
              <a:ea typeface="標楷體" pitchFamily="65" charset="-120"/>
            </a:endParaRPr>
          </a:p>
        </p:txBody>
      </p:sp>
      <p:sp>
        <p:nvSpPr>
          <p:cNvPr id="9" name="橢圓 8"/>
          <p:cNvSpPr/>
          <p:nvPr/>
        </p:nvSpPr>
        <p:spPr bwMode="auto">
          <a:xfrm>
            <a:off x="2223372" y="4421544"/>
            <a:ext cx="807658" cy="807658"/>
          </a:xfrm>
          <a:prstGeom prst="ellipse">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zh-TW" altLang="en-US" sz="2400" b="1" dirty="0">
                <a:solidFill>
                  <a:srgbClr val="020202"/>
                </a:solidFill>
                <a:latin typeface="微軟正黑體" pitchFamily="34" charset="-120"/>
                <a:ea typeface="微軟正黑體" pitchFamily="34" charset="-120"/>
              </a:rPr>
              <a:t>肆</a:t>
            </a:r>
            <a:endParaRPr lang="zh-TW" altLang="en-US" sz="2400" b="1" dirty="0" smtClean="0">
              <a:solidFill>
                <a:srgbClr val="020202"/>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20</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388903186"/>
              </p:ext>
            </p:extLst>
          </p:nvPr>
        </p:nvGraphicFramePr>
        <p:xfrm>
          <a:off x="179512" y="1196752"/>
          <a:ext cx="8712968" cy="3840480"/>
        </p:xfrm>
        <a:graphic>
          <a:graphicData uri="http://schemas.openxmlformats.org/drawingml/2006/table">
            <a:tbl>
              <a:tblPr firstRow="1" bandRow="1">
                <a:tableStyleId>{707E58F4-944E-4687-ADD1-A24F6D3B7DF2}</a:tableStyleId>
              </a:tblPr>
              <a:tblGrid>
                <a:gridCol w="8712968"/>
              </a:tblGrid>
              <a:tr h="370840">
                <a:tc>
                  <a:txBody>
                    <a:bodyPr/>
                    <a:lstStyle/>
                    <a:p>
                      <a:pPr marL="804863" marR="0" indent="-804863"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Q14</a:t>
                      </a:r>
                      <a:r>
                        <a:rPr lang="zh-TW" altLang="en-US" sz="2400" b="1" dirty="0" smtClean="0">
                          <a:latin typeface="Times New Roman" pitchFamily="18" charset="0"/>
                          <a:ea typeface="標楷體" pitchFamily="65" charset="-120"/>
                          <a:cs typeface="Times New Roman" pitchFamily="18" charset="0"/>
                        </a:rPr>
                        <a:t>：</a:t>
                      </a:r>
                      <a:r>
                        <a:rPr lang="zh-TW" altLang="zh-TW" sz="2400" b="1" i="0" u="none" strike="noStrike" cap="none" baseline="0" dirty="0" smtClean="0">
                          <a:solidFill>
                            <a:schemeClr val="lt1"/>
                          </a:solidFill>
                          <a:latin typeface="標楷體" panose="03000509000000000000" pitchFamily="65" charset="-120"/>
                          <a:ea typeface="標楷體" panose="03000509000000000000" pitchFamily="65" charset="-120"/>
                          <a:cs typeface="Arial"/>
                          <a:sym typeface="Arial"/>
                        </a:rPr>
                        <a:t>臺灣大道慢車道公車移入專用道後，由於專用道上候車站之站距較長，原慢車道上小站民眾要去海線怎麼搭車</a:t>
                      </a:r>
                      <a:r>
                        <a:rPr lang="en-US" altLang="zh-TW" sz="2400" b="1" i="0" u="none" strike="noStrike" cap="none" baseline="0" dirty="0" smtClean="0">
                          <a:solidFill>
                            <a:schemeClr val="lt1"/>
                          </a:solidFill>
                          <a:latin typeface="標楷體" panose="03000509000000000000" pitchFamily="65" charset="-120"/>
                          <a:ea typeface="標楷體" panose="03000509000000000000" pitchFamily="65" charset="-120"/>
                          <a:cs typeface="Arial"/>
                          <a:sym typeface="Arial"/>
                        </a:rPr>
                        <a:t>?</a:t>
                      </a:r>
                      <a:endParaRPr lang="en-US" altLang="zh-TW" sz="2400" b="1" dirty="0" smtClean="0">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原臺灣大道</a:t>
                      </a:r>
                      <a:r>
                        <a:rPr lang="en-US" altLang="zh-TW" sz="2400" b="0" i="0" u="none" strike="noStrike" cap="none" baseline="0" dirty="0" smtClean="0">
                          <a:solidFill>
                            <a:schemeClr val="dk1"/>
                          </a:solidFill>
                          <a:latin typeface="標楷體"/>
                          <a:ea typeface="標楷體"/>
                          <a:cs typeface="Arial"/>
                          <a:sym typeface="Arial"/>
                        </a:rPr>
                        <a:t>BRT</a:t>
                      </a:r>
                      <a:r>
                        <a:rPr lang="zh-TW" altLang="zh-TW" sz="2400" b="0" i="0" u="none" strike="noStrike" cap="none" baseline="0" dirty="0" smtClean="0">
                          <a:solidFill>
                            <a:schemeClr val="dk1"/>
                          </a:solidFill>
                          <a:latin typeface="標楷體"/>
                          <a:ea typeface="標楷體"/>
                          <a:cs typeface="Arial"/>
                          <a:sym typeface="Arial"/>
                        </a:rPr>
                        <a:t>車站平均站距約</a:t>
                      </a:r>
                      <a:r>
                        <a:rPr lang="en-US" altLang="zh-TW" sz="2400" b="0" i="0" u="none" strike="noStrike" cap="none" baseline="0" dirty="0" smtClean="0">
                          <a:solidFill>
                            <a:schemeClr val="dk1"/>
                          </a:solidFill>
                          <a:latin typeface="標楷體"/>
                          <a:ea typeface="標楷體"/>
                          <a:cs typeface="Arial"/>
                          <a:sym typeface="Arial"/>
                        </a:rPr>
                        <a:t>800</a:t>
                      </a:r>
                      <a:r>
                        <a:rPr lang="zh-TW" altLang="zh-TW" sz="2400" b="0" i="0" u="none" strike="noStrike" cap="none" baseline="0" dirty="0" smtClean="0">
                          <a:solidFill>
                            <a:schemeClr val="dk1"/>
                          </a:solidFill>
                          <a:latin typeface="標楷體"/>
                          <a:ea typeface="標楷體"/>
                          <a:cs typeface="Arial"/>
                          <a:sym typeface="Arial"/>
                        </a:rPr>
                        <a:t>公尺，故沿線平均步行距離約</a:t>
                      </a:r>
                      <a:r>
                        <a:rPr lang="en-US" altLang="zh-TW" sz="2400" b="0" i="0" u="none" strike="noStrike" cap="none" baseline="0" dirty="0" smtClean="0">
                          <a:solidFill>
                            <a:schemeClr val="dk1"/>
                          </a:solidFill>
                          <a:latin typeface="標楷體"/>
                          <a:ea typeface="標楷體"/>
                          <a:cs typeface="Arial"/>
                          <a:sym typeface="Arial"/>
                        </a:rPr>
                        <a:t>400</a:t>
                      </a:r>
                      <a:r>
                        <a:rPr lang="zh-TW" altLang="zh-TW" sz="2400" b="0" i="0" u="none" strike="noStrike" cap="none" baseline="0" dirty="0" smtClean="0">
                          <a:solidFill>
                            <a:schemeClr val="dk1"/>
                          </a:solidFill>
                          <a:latin typeface="標楷體"/>
                          <a:ea typeface="標楷體"/>
                          <a:cs typeface="Arial"/>
                          <a:sym typeface="Arial"/>
                        </a:rPr>
                        <a:t>公尺，尚在合理步行範圍內，惟為服務老幼及行動不便人士，特將原服務大肚、龍井地區之</a:t>
                      </a:r>
                      <a:r>
                        <a:rPr lang="en-US" altLang="zh-TW" sz="2400" b="0" i="0" u="none" strike="noStrike" cap="none" baseline="0" dirty="0" smtClean="0">
                          <a:solidFill>
                            <a:schemeClr val="dk1"/>
                          </a:solidFill>
                          <a:latin typeface="標楷體"/>
                          <a:ea typeface="標楷體"/>
                          <a:cs typeface="Arial"/>
                          <a:sym typeface="Arial"/>
                        </a:rPr>
                        <a:t>3</a:t>
                      </a:r>
                      <a:r>
                        <a:rPr lang="zh-TW" altLang="zh-TW" sz="2400" b="0" i="0" u="none" strike="noStrike" cap="none" baseline="0" dirty="0" smtClean="0">
                          <a:solidFill>
                            <a:schemeClr val="dk1"/>
                          </a:solidFill>
                          <a:latin typeface="標楷體"/>
                          <a:ea typeface="標楷體"/>
                          <a:cs typeface="Arial"/>
                          <a:sym typeface="Arial"/>
                        </a:rPr>
                        <a:t>條公車復駛</a:t>
                      </a:r>
                      <a:r>
                        <a:rPr lang="en-US" altLang="zh-TW" sz="2400" b="0" i="0" u="none" strike="noStrike" cap="none" baseline="0" dirty="0" smtClean="0">
                          <a:solidFill>
                            <a:schemeClr val="dk1"/>
                          </a:solidFill>
                          <a:latin typeface="標楷體"/>
                          <a:ea typeface="標楷體"/>
                          <a:cs typeface="Arial"/>
                          <a:sym typeface="Arial"/>
                        </a:rPr>
                        <a:t>(323~325)</a:t>
                      </a:r>
                      <a:r>
                        <a:rPr lang="zh-TW" altLang="zh-TW" sz="2400" b="0" i="0" u="none" strike="noStrike" cap="none" baseline="0" dirty="0" smtClean="0">
                          <a:solidFill>
                            <a:schemeClr val="dk1"/>
                          </a:solidFill>
                          <a:latin typeface="標楷體"/>
                          <a:ea typeface="標楷體"/>
                          <a:cs typeface="Arial"/>
                          <a:sym typeface="Arial"/>
                        </a:rPr>
                        <a:t>，並全程行駛慢車道，配合原</a:t>
                      </a:r>
                      <a:r>
                        <a:rPr lang="en-US" altLang="zh-TW" sz="2400" b="0" i="0" u="none" strike="noStrike" cap="none" baseline="0" dirty="0" smtClean="0">
                          <a:solidFill>
                            <a:schemeClr val="dk1"/>
                          </a:solidFill>
                          <a:latin typeface="標楷體"/>
                          <a:ea typeface="標楷體"/>
                          <a:cs typeface="Arial"/>
                          <a:sym typeface="Arial"/>
                        </a:rPr>
                        <a:t>48</a:t>
                      </a:r>
                      <a:r>
                        <a:rPr lang="zh-TW" altLang="zh-TW" sz="2400" b="0" i="0" u="none" strike="noStrike" cap="none" baseline="0" dirty="0" smtClean="0">
                          <a:solidFill>
                            <a:schemeClr val="dk1"/>
                          </a:solidFill>
                          <a:latin typeface="標楷體"/>
                          <a:ea typeface="標楷體"/>
                          <a:cs typeface="Arial"/>
                          <a:sym typeface="Arial"/>
                        </a:rPr>
                        <a:t>路</a:t>
                      </a:r>
                      <a:r>
                        <a:rPr lang="en-US" altLang="zh-TW"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台中火車站</a:t>
                      </a:r>
                      <a:r>
                        <a:rPr lang="en-US" altLang="zh-TW"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嶺東科大</a:t>
                      </a:r>
                      <a:r>
                        <a:rPr lang="en-US" altLang="zh-TW"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每天</a:t>
                      </a:r>
                      <a:r>
                        <a:rPr lang="en-US" altLang="zh-TW" sz="2400" b="0" i="0" u="none" strike="noStrike" cap="none" baseline="0" dirty="0" smtClean="0">
                          <a:solidFill>
                            <a:schemeClr val="dk1"/>
                          </a:solidFill>
                          <a:latin typeface="標楷體"/>
                          <a:ea typeface="標楷體"/>
                          <a:cs typeface="Arial"/>
                          <a:sym typeface="Arial"/>
                        </a:rPr>
                        <a:t>46</a:t>
                      </a:r>
                      <a:r>
                        <a:rPr lang="zh-TW" altLang="zh-TW" sz="2400" b="0" i="0" u="none" strike="noStrike" cap="none" baseline="0" dirty="0" smtClean="0">
                          <a:solidFill>
                            <a:schemeClr val="dk1"/>
                          </a:solidFill>
                          <a:latin typeface="標楷體"/>
                          <a:ea typeface="標楷體"/>
                          <a:cs typeface="Arial"/>
                          <a:sym typeface="Arial"/>
                        </a:rPr>
                        <a:t>班次，慢車道班距尖峰約每</a:t>
                      </a:r>
                      <a:r>
                        <a:rPr lang="en-US" altLang="zh-TW" sz="2400" b="0" i="0" u="none" strike="noStrike" cap="none" baseline="0" dirty="0" smtClean="0">
                          <a:solidFill>
                            <a:schemeClr val="dk1"/>
                          </a:solidFill>
                          <a:latin typeface="標楷體"/>
                          <a:ea typeface="標楷體"/>
                          <a:cs typeface="Arial"/>
                          <a:sym typeface="Arial"/>
                        </a:rPr>
                        <a:t>8~10</a:t>
                      </a:r>
                      <a:r>
                        <a:rPr lang="zh-TW" altLang="zh-TW" sz="2400" b="0" i="0" u="none" strike="noStrike" cap="none" baseline="0" dirty="0" smtClean="0">
                          <a:solidFill>
                            <a:schemeClr val="dk1"/>
                          </a:solidFill>
                          <a:latin typeface="標楷體"/>
                          <a:ea typeface="標楷體"/>
                          <a:cs typeface="Arial"/>
                          <a:sym typeface="Arial"/>
                        </a:rPr>
                        <a:t>分鐘、離峰約每</a:t>
                      </a:r>
                      <a:r>
                        <a:rPr lang="en-US" altLang="zh-TW" sz="2400" b="0" i="0" u="none" strike="noStrike" cap="none" baseline="0" dirty="0" smtClean="0">
                          <a:solidFill>
                            <a:schemeClr val="dk1"/>
                          </a:solidFill>
                          <a:latin typeface="標楷體"/>
                          <a:ea typeface="標楷體"/>
                          <a:cs typeface="Arial"/>
                          <a:sym typeface="Arial"/>
                        </a:rPr>
                        <a:t>12~15</a:t>
                      </a:r>
                      <a:r>
                        <a:rPr lang="zh-TW" altLang="zh-TW" sz="2400" b="0" i="0" u="none" strike="noStrike" cap="none" baseline="0" dirty="0" smtClean="0">
                          <a:solidFill>
                            <a:schemeClr val="dk1"/>
                          </a:solidFill>
                          <a:latin typeface="標楷體"/>
                          <a:ea typeface="標楷體"/>
                          <a:cs typeface="Arial"/>
                          <a:sym typeface="Arial"/>
                        </a:rPr>
                        <a:t>分鐘</a:t>
                      </a:r>
                      <a:r>
                        <a:rPr lang="en-US" altLang="zh-TW"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若加入原行駛臺灣大道一小段便轉出的公車，則候車時間可再縮短</a:t>
                      </a:r>
                      <a:r>
                        <a:rPr lang="en-US" altLang="zh-TW" sz="2400" b="0" i="0" u="none" strike="noStrike" cap="none" baseline="0" dirty="0" smtClean="0">
                          <a:solidFill>
                            <a:schemeClr val="dk1"/>
                          </a:solidFill>
                          <a:latin typeface="標楷體"/>
                          <a:ea typeface="標楷體"/>
                          <a:cs typeface="Arial"/>
                          <a:sym typeface="Arial"/>
                        </a:rPr>
                        <a:t>)</a:t>
                      </a:r>
                      <a:r>
                        <a:rPr lang="zh-TW" altLang="zh-TW" sz="2400" b="0" i="0" u="none" strike="noStrike" cap="none" baseline="0" dirty="0" smtClean="0">
                          <a:solidFill>
                            <a:schemeClr val="dk1"/>
                          </a:solidFill>
                          <a:latin typeface="標楷體"/>
                          <a:ea typeface="標楷體"/>
                          <a:cs typeface="Arial"/>
                          <a:sym typeface="Arial"/>
                        </a:rPr>
                        <a:t>，民眾可就近搭一小段公車後，再至專用道上搭乘幹線公車到海線各地</a:t>
                      </a:r>
                      <a:r>
                        <a:rPr lang="zh-TW" altLang="en-US" sz="2400" b="0" i="0" u="none" strike="noStrike" cap="none" baseline="0" dirty="0" smtClean="0">
                          <a:solidFill>
                            <a:schemeClr val="dk1"/>
                          </a:solidFill>
                          <a:latin typeface="標楷體"/>
                          <a:ea typeface="標楷體"/>
                          <a:cs typeface="Arial"/>
                          <a:sym typeface="Arial"/>
                        </a:rPr>
                        <a:t>。</a:t>
                      </a:r>
                      <a:endParaRPr lang="en-US" altLang="zh-TW" sz="2400" b="0" i="0" u="none" strike="noStrike" cap="none" baseline="0" dirty="0" smtClean="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944655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3" name="文字版面配置區 2"/>
          <p:cNvSpPr>
            <a:spLocks noGrp="1"/>
          </p:cNvSpPr>
          <p:nvPr>
            <p:ph type="body" idx="1"/>
          </p:nvPr>
        </p:nvSpPr>
        <p:spPr>
          <a:xfrm>
            <a:off x="457200" y="1196752"/>
            <a:ext cx="8229600" cy="5136231"/>
          </a:xfrm>
        </p:spPr>
        <p:txBody>
          <a:bodyPr/>
          <a:lstStyle/>
          <a:p>
            <a:pPr marL="717550" indent="-588963">
              <a:buNone/>
            </a:pPr>
            <a:r>
              <a:rPr lang="zh-TW" altLang="en-US" sz="2400" b="1" dirty="0" smtClean="0">
                <a:latin typeface="Times New Roman" pitchFamily="18" charset="0"/>
                <a:ea typeface="標楷體" panose="03000509000000000000" pitchFamily="65" charset="-120"/>
                <a:cs typeface="Times New Roman" pitchFamily="18" charset="0"/>
              </a:rPr>
              <a:t>答：</a:t>
            </a:r>
            <a:endParaRPr lang="en-US" altLang="zh-TW" sz="2400" dirty="0" smtClean="0">
              <a:latin typeface="Times New Roman" pitchFamily="18" charset="0"/>
              <a:ea typeface="標楷體" panose="03000509000000000000" pitchFamily="65" charset="-120"/>
              <a:cs typeface="Times New Roman" pitchFamily="18" charset="0"/>
            </a:endParaRPr>
          </a:p>
          <a:p>
            <a:pPr marL="717550" indent="-588963">
              <a:buNone/>
            </a:pPr>
            <a:r>
              <a:rPr lang="zh-TW" altLang="en-US" sz="2400" dirty="0" smtClean="0">
                <a:latin typeface="Times New Roman" pitchFamily="18" charset="0"/>
                <a:ea typeface="標楷體" panose="03000509000000000000" pitchFamily="65" charset="-120"/>
                <a:cs typeface="Times New Roman" pitchFamily="18" charset="0"/>
              </a:rPr>
              <a:t>答：</a:t>
            </a:r>
            <a:endParaRPr lang="zh-TW" altLang="en-US" sz="2400" dirty="0">
              <a:latin typeface="Times New Roman" pitchFamily="18" charset="0"/>
              <a:ea typeface="標楷體" panose="03000509000000000000" pitchFamily="65" charset="-120"/>
              <a:cs typeface="Times New Roman"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21</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3442110069"/>
              </p:ext>
            </p:extLst>
          </p:nvPr>
        </p:nvGraphicFramePr>
        <p:xfrm>
          <a:off x="179512" y="1196752"/>
          <a:ext cx="8784976" cy="5303520"/>
        </p:xfrm>
        <a:graphic>
          <a:graphicData uri="http://schemas.openxmlformats.org/drawingml/2006/table">
            <a:tbl>
              <a:tblPr firstRow="1" bandRow="1">
                <a:tableStyleId>{707E58F4-944E-4687-ADD1-A24F6D3B7DF2}</a:tableStyleId>
              </a:tblPr>
              <a:tblGrid>
                <a:gridCol w="878497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Q15</a:t>
                      </a:r>
                      <a:r>
                        <a:rPr lang="zh-TW" altLang="en-US" sz="2400" b="1" dirty="0" smtClean="0">
                          <a:latin typeface="Times New Roman" pitchFamily="18" charset="0"/>
                          <a:ea typeface="標楷體" pitchFamily="65" charset="-120"/>
                          <a:cs typeface="Times New Roman" pitchFamily="18" charset="0"/>
                        </a:rPr>
                        <a:t>：</a:t>
                      </a:r>
                      <a:r>
                        <a:rPr lang="zh-TW" altLang="zh-TW" sz="2400" b="1" dirty="0" smtClean="0">
                          <a:latin typeface="Times New Roman" pitchFamily="18" charset="0"/>
                          <a:ea typeface="標楷體" panose="03000509000000000000" pitchFamily="65" charset="-120"/>
                          <a:cs typeface="Times New Roman" pitchFamily="18" charset="0"/>
                        </a:rPr>
                        <a:t>未持電子票證民眾如何購票？</a:t>
                      </a:r>
                      <a:endParaRPr lang="zh-TW" altLang="en-US" sz="2400" dirty="0"/>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前門上車向駕駛員索取代幣卡刷卡即可，下車時再至前門刷卡並依刷卡機螢幕顯示金額投入錢箱</a:t>
                      </a:r>
                      <a:r>
                        <a:rPr lang="zh-TW" altLang="en-US" sz="2400" b="0" i="0" u="none" strike="noStrike" cap="none" baseline="0" dirty="0" smtClean="0">
                          <a:solidFill>
                            <a:schemeClr val="dk1"/>
                          </a:solidFill>
                          <a:latin typeface="標楷體"/>
                          <a:ea typeface="標楷體"/>
                          <a:cs typeface="Arial"/>
                          <a:sym typeface="Arial"/>
                        </a:rPr>
                        <a:t>即可</a:t>
                      </a:r>
                      <a:r>
                        <a:rPr lang="zh-TW" altLang="zh-TW" sz="2400" b="0" i="0" u="none" strike="noStrike" cap="none" baseline="0" dirty="0" smtClean="0">
                          <a:solidFill>
                            <a:schemeClr val="dk1"/>
                          </a:solidFill>
                          <a:latin typeface="標楷體"/>
                          <a:ea typeface="標楷體"/>
                          <a:cs typeface="Arial"/>
                          <a:sym typeface="Arial"/>
                        </a:rPr>
                        <a:t>。</a:t>
                      </a:r>
                      <a:endParaRPr lang="zh-TW" altLang="en-US" sz="2400" b="0" i="0" u="none" strike="noStrike" cap="none" baseline="0" dirty="0">
                        <a:solidFill>
                          <a:schemeClr val="dk1"/>
                        </a:solidFill>
                        <a:latin typeface="標楷體"/>
                        <a:ea typeface="標楷體"/>
                        <a:cs typeface="Arial"/>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Q16</a:t>
                      </a:r>
                      <a:r>
                        <a:rPr lang="zh-TW" altLang="en-US" sz="2400" b="1" dirty="0" smtClean="0">
                          <a:solidFill>
                            <a:schemeClr val="bg1"/>
                          </a:solidFill>
                          <a:latin typeface="Times New Roman" pitchFamily="18" charset="0"/>
                          <a:ea typeface="標楷體" pitchFamily="65" charset="-120"/>
                          <a:cs typeface="Times New Roman" pitchFamily="18" charset="0"/>
                        </a:rPr>
                        <a:t>：</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如何杜絕逃票？</a:t>
                      </a:r>
                      <a:endParaRPr lang="zh-TW" altLang="en-US" sz="2400" dirty="0">
                        <a:solidFill>
                          <a:schemeClr val="bg1"/>
                        </a:solidFill>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駕駛員</a:t>
                      </a:r>
                      <a:r>
                        <a:rPr lang="zh-TW" altLang="en-US" sz="2400" b="0" i="0" u="none" strike="noStrike" cap="none" baseline="0" dirty="0" smtClean="0">
                          <a:solidFill>
                            <a:schemeClr val="dk1"/>
                          </a:solidFill>
                          <a:latin typeface="標楷體"/>
                          <a:ea typeface="標楷體"/>
                          <a:cs typeface="Arial"/>
                          <a:sym typeface="Arial"/>
                        </a:rPr>
                        <a:t>會透過監視畫面</a:t>
                      </a:r>
                      <a:r>
                        <a:rPr lang="zh-TW" altLang="zh-TW" sz="2400" b="0" i="0" u="none" strike="noStrike" cap="none" baseline="0" dirty="0" smtClean="0">
                          <a:solidFill>
                            <a:schemeClr val="dk1"/>
                          </a:solidFill>
                          <a:latin typeface="標楷體"/>
                          <a:ea typeface="標楷體"/>
                          <a:cs typeface="Arial"/>
                          <a:sym typeface="Arial"/>
                        </a:rPr>
                        <a:t>留意刷卡情形，必要時只開前門下車，未刷者下次搭乘即無法享有免費乘車，另外</a:t>
                      </a:r>
                      <a:r>
                        <a:rPr lang="zh-TW" altLang="en-US" sz="2400" b="0" i="0" u="none" strike="noStrike" cap="none" baseline="0" dirty="0" smtClean="0">
                          <a:solidFill>
                            <a:schemeClr val="dk1"/>
                          </a:solidFill>
                          <a:latin typeface="標楷體"/>
                          <a:ea typeface="標楷體"/>
                          <a:cs typeface="Arial"/>
                          <a:sym typeface="Arial"/>
                        </a:rPr>
                        <a:t>客運業者也會</a:t>
                      </a:r>
                      <a:r>
                        <a:rPr lang="zh-TW" altLang="zh-TW" sz="2400" b="0" i="0" u="none" strike="noStrike" cap="none" baseline="0" dirty="0" smtClean="0">
                          <a:solidFill>
                            <a:schemeClr val="dk1"/>
                          </a:solidFill>
                          <a:latin typeface="標楷體"/>
                          <a:ea typeface="標楷體"/>
                          <a:cs typeface="Arial"/>
                          <a:sym typeface="Arial"/>
                        </a:rPr>
                        <a:t>派員車上</a:t>
                      </a:r>
                      <a:r>
                        <a:rPr lang="zh-TW" altLang="en-US" sz="2400" b="0" i="0" u="none" strike="noStrike" cap="none" baseline="0" dirty="0" smtClean="0">
                          <a:solidFill>
                            <a:schemeClr val="dk1"/>
                          </a:solidFill>
                          <a:latin typeface="標楷體"/>
                          <a:ea typeface="標楷體"/>
                          <a:cs typeface="Arial"/>
                          <a:sym typeface="Arial"/>
                        </a:rPr>
                        <a:t>監看乘客刷卡情形，</a:t>
                      </a:r>
                      <a:r>
                        <a:rPr lang="zh-TW" altLang="zh-TW" sz="2400" b="0" i="0" u="none" strike="noStrike" cap="none" baseline="0" dirty="0" smtClean="0">
                          <a:solidFill>
                            <a:schemeClr val="dk1"/>
                          </a:solidFill>
                          <a:latin typeface="標楷體"/>
                          <a:ea typeface="標楷體"/>
                          <a:cs typeface="Arial"/>
                          <a:sym typeface="Arial"/>
                        </a:rPr>
                        <a:t>杜絕逃票。</a:t>
                      </a:r>
                      <a:endParaRPr lang="en-US" altLang="zh-TW" sz="2400" b="0" i="0" u="none" strike="noStrike" cap="none" baseline="0" dirty="0" smtClean="0">
                        <a:solidFill>
                          <a:schemeClr val="dk1"/>
                        </a:solidFill>
                        <a:latin typeface="標楷體"/>
                        <a:ea typeface="標楷體"/>
                        <a:cs typeface="Arial"/>
                        <a:sym typeface="Arial"/>
                      </a:endParaRPr>
                    </a:p>
                  </a:txBody>
                  <a:tcPr/>
                </a:tc>
              </a:tr>
              <a:tr h="370840">
                <a:tc>
                  <a:txBody>
                    <a:bodyPr/>
                    <a:lstStyle/>
                    <a:p>
                      <a:pPr marL="895350" marR="0" indent="-89535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Q17</a:t>
                      </a:r>
                      <a:r>
                        <a:rPr lang="zh-TW" altLang="en-US" sz="2400" b="1" dirty="0" smtClean="0">
                          <a:solidFill>
                            <a:schemeClr val="bg1"/>
                          </a:solidFill>
                          <a:latin typeface="Times New Roman" pitchFamily="18" charset="0"/>
                          <a:ea typeface="標楷體" panose="03000509000000000000" pitchFamily="65" charset="-120"/>
                          <a:cs typeface="Times New Roman" pitchFamily="18" charset="0"/>
                        </a:rPr>
                        <a:t>：公車專用道上路後臺灣大道沿線各路口交通號誌有因應做調整嗎</a:t>
                      </a:r>
                      <a:r>
                        <a:rPr lang="zh-TW" altLang="zh-TW" sz="2400" b="1" dirty="0" smtClean="0">
                          <a:solidFill>
                            <a:schemeClr val="bg1"/>
                          </a:solidFill>
                          <a:latin typeface="Times New Roman" pitchFamily="18" charset="0"/>
                          <a:ea typeface="標楷體" panose="03000509000000000000" pitchFamily="65" charset="-120"/>
                          <a:cs typeface="Times New Roman" pitchFamily="18" charset="0"/>
                        </a:rPr>
                        <a:t>？</a:t>
                      </a:r>
                      <a:endParaRPr lang="zh-TW" altLang="en-US" sz="2400" dirty="0">
                        <a:solidFill>
                          <a:schemeClr val="bg1"/>
                        </a:solidFill>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目前本府規劃因應優化公車專用道上路，先規劃臺灣大道</a:t>
                      </a:r>
                      <a:r>
                        <a:rPr lang="en-US" altLang="zh-TW" sz="2400" b="0" i="0" u="none" strike="noStrike" cap="none" baseline="0" dirty="0" smtClean="0">
                          <a:solidFill>
                            <a:schemeClr val="dk1"/>
                          </a:solidFill>
                          <a:latin typeface="標楷體"/>
                          <a:ea typeface="標楷體"/>
                          <a:cs typeface="Arial"/>
                          <a:sym typeface="Arial"/>
                        </a:rPr>
                        <a:t>8</a:t>
                      </a:r>
                      <a:r>
                        <a:rPr lang="zh-TW" altLang="en-US" sz="2400" b="0" i="0" u="none" strike="noStrike" cap="none" baseline="0" dirty="0" smtClean="0">
                          <a:solidFill>
                            <a:schemeClr val="dk1"/>
                          </a:solidFill>
                          <a:latin typeface="標楷體"/>
                          <a:ea typeface="標楷體"/>
                          <a:cs typeface="Arial"/>
                          <a:sym typeface="Arial"/>
                        </a:rPr>
                        <a:t>處路口實施禁止快車道匯出慢車道改善快慢車道變換問題，後續將會視沿線管制措施實施狀況調整交通號誌與標誌標線等工程措施。</a:t>
                      </a:r>
                      <a:endParaRPr lang="zh-TW" altLang="en-US" sz="2400" b="0" i="0" u="none" strike="noStrike" cap="none" baseline="0" dirty="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3873473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3" name="文字版面配置區 2"/>
          <p:cNvSpPr>
            <a:spLocks noGrp="1"/>
          </p:cNvSpPr>
          <p:nvPr>
            <p:ph type="body" idx="1"/>
          </p:nvPr>
        </p:nvSpPr>
        <p:spPr>
          <a:xfrm>
            <a:off x="457200" y="1196752"/>
            <a:ext cx="8229600" cy="5136231"/>
          </a:xfrm>
        </p:spPr>
        <p:txBody>
          <a:bodyPr/>
          <a:lstStyle/>
          <a:p>
            <a:pPr marL="717550" indent="-588963">
              <a:buNone/>
            </a:pPr>
            <a:r>
              <a:rPr lang="zh-TW" altLang="en-US" sz="2400" b="1" dirty="0" smtClean="0">
                <a:latin typeface="Times New Roman" pitchFamily="18" charset="0"/>
                <a:ea typeface="標楷體" panose="03000509000000000000" pitchFamily="65" charset="-120"/>
                <a:cs typeface="Times New Roman" pitchFamily="18" charset="0"/>
              </a:rPr>
              <a:t>答：</a:t>
            </a:r>
            <a:endParaRPr lang="en-US" altLang="zh-TW" sz="2400" dirty="0" smtClean="0">
              <a:latin typeface="Times New Roman" pitchFamily="18" charset="0"/>
              <a:ea typeface="標楷體" panose="03000509000000000000" pitchFamily="65" charset="-120"/>
              <a:cs typeface="Times New Roman" pitchFamily="18" charset="0"/>
            </a:endParaRPr>
          </a:p>
          <a:p>
            <a:pPr marL="717550" indent="-588963">
              <a:buNone/>
            </a:pPr>
            <a:r>
              <a:rPr lang="zh-TW" altLang="en-US" sz="2400" dirty="0" smtClean="0">
                <a:latin typeface="Times New Roman" pitchFamily="18" charset="0"/>
                <a:ea typeface="標楷體" panose="03000509000000000000" pitchFamily="65" charset="-120"/>
                <a:cs typeface="Times New Roman" pitchFamily="18" charset="0"/>
              </a:rPr>
              <a:t>答：</a:t>
            </a:r>
            <a:endParaRPr lang="zh-TW" altLang="en-US" sz="2400" dirty="0">
              <a:latin typeface="Times New Roman" pitchFamily="18" charset="0"/>
              <a:ea typeface="標楷體" panose="03000509000000000000" pitchFamily="65" charset="-120"/>
              <a:cs typeface="Times New Roman"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22</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2696333174"/>
              </p:ext>
            </p:extLst>
          </p:nvPr>
        </p:nvGraphicFramePr>
        <p:xfrm>
          <a:off x="179512" y="1196752"/>
          <a:ext cx="8784976" cy="5303520"/>
        </p:xfrm>
        <a:graphic>
          <a:graphicData uri="http://schemas.openxmlformats.org/drawingml/2006/table">
            <a:tbl>
              <a:tblPr firstRow="1" bandRow="1">
                <a:tableStyleId>{707E58F4-944E-4687-ADD1-A24F6D3B7DF2}</a:tableStyleId>
              </a:tblPr>
              <a:tblGrid>
                <a:gridCol w="878497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Q18</a:t>
                      </a:r>
                      <a:r>
                        <a:rPr lang="zh-TW" altLang="en-US" sz="2400" b="1" dirty="0" smtClean="0">
                          <a:latin typeface="Times New Roman" pitchFamily="18" charset="0"/>
                          <a:ea typeface="標楷體" pitchFamily="65" charset="-120"/>
                          <a:cs typeface="Times New Roman" pitchFamily="18" charset="0"/>
                        </a:rPr>
                        <a:t>：</a:t>
                      </a:r>
                      <a:r>
                        <a:rPr lang="zh-TW" altLang="zh-TW" sz="2400" b="1" i="0" u="none" strike="noStrike" cap="none" baseline="0" dirty="0" smtClean="0">
                          <a:solidFill>
                            <a:schemeClr val="lt1"/>
                          </a:solidFill>
                          <a:latin typeface="Times New Roman" pitchFamily="18" charset="0"/>
                          <a:ea typeface="標楷體" panose="03000509000000000000" pitchFamily="65" charset="-120"/>
                          <a:cs typeface="Times New Roman" pitchFamily="18" charset="0"/>
                          <a:sym typeface="Arial"/>
                        </a:rPr>
                        <a:t>車輛、車站、車道驗收問題何時解決？</a:t>
                      </a:r>
                      <a:endParaRPr lang="zh-TW" altLang="en-US" sz="2400" dirty="0"/>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zh-TW" sz="2400" b="0" i="0" u="none" strike="noStrike" cap="none" baseline="0" dirty="0" smtClean="0">
                          <a:solidFill>
                            <a:schemeClr val="dk1"/>
                          </a:solidFill>
                          <a:latin typeface="標楷體"/>
                          <a:ea typeface="標楷體"/>
                          <a:cs typeface="Arial"/>
                          <a:sym typeface="Arial"/>
                        </a:rPr>
                        <a:t>目前所有車輛均已完成驗收作業，而車站、車道部分，本局亦已督促專業營建管理公司（</a:t>
                      </a:r>
                      <a:r>
                        <a:rPr lang="en-US" altLang="zh-TW" sz="2400" b="0" i="0" u="none" strike="noStrike" cap="none" baseline="0" dirty="0" smtClean="0">
                          <a:solidFill>
                            <a:schemeClr val="dk1"/>
                          </a:solidFill>
                          <a:latin typeface="標楷體"/>
                          <a:ea typeface="標楷體"/>
                          <a:cs typeface="Arial"/>
                          <a:sym typeface="Arial"/>
                        </a:rPr>
                        <a:t>PCM</a:t>
                      </a:r>
                      <a:r>
                        <a:rPr lang="zh-TW" altLang="zh-TW" sz="2400" b="0" i="0" u="none" strike="noStrike" cap="none" baseline="0" dirty="0" smtClean="0">
                          <a:solidFill>
                            <a:schemeClr val="dk1"/>
                          </a:solidFill>
                          <a:latin typeface="標楷體"/>
                          <a:ea typeface="標楷體"/>
                          <a:cs typeface="Arial"/>
                          <a:sym typeface="Arial"/>
                        </a:rPr>
                        <a:t>廠商）要求承包廠商盡速申請竣工，在確認竣工後</a:t>
                      </a:r>
                      <a:r>
                        <a:rPr lang="zh-TW" altLang="zh-TW" sz="2400" b="0" i="0" u="none" strike="noStrike" cap="none" baseline="0" dirty="0" smtClean="0">
                          <a:solidFill>
                            <a:schemeClr val="dk1"/>
                          </a:solidFill>
                          <a:latin typeface="標楷體"/>
                          <a:ea typeface="標楷體"/>
                          <a:cs typeface="Arial"/>
                          <a:sym typeface="Arial"/>
                        </a:rPr>
                        <a:t>，</a:t>
                      </a:r>
                      <a:r>
                        <a:rPr lang="zh-TW" altLang="en-US" sz="2400" b="0" i="0" u="none" strike="noStrike" cap="none" baseline="0" dirty="0" smtClean="0">
                          <a:solidFill>
                            <a:schemeClr val="dk1"/>
                          </a:solidFill>
                          <a:latin typeface="標楷體"/>
                          <a:ea typeface="標楷體"/>
                          <a:cs typeface="Arial"/>
                          <a:sym typeface="Arial"/>
                        </a:rPr>
                        <a:t>市府交通</a:t>
                      </a:r>
                      <a:r>
                        <a:rPr lang="zh-TW" altLang="zh-TW" sz="2400" b="0" i="0" u="none" strike="noStrike" cap="none" baseline="0" dirty="0" smtClean="0">
                          <a:solidFill>
                            <a:schemeClr val="dk1"/>
                          </a:solidFill>
                          <a:latin typeface="標楷體"/>
                          <a:ea typeface="標楷體"/>
                          <a:cs typeface="Arial"/>
                          <a:sym typeface="Arial"/>
                        </a:rPr>
                        <a:t>局</a:t>
                      </a:r>
                      <a:r>
                        <a:rPr lang="zh-TW" altLang="zh-TW" sz="2400" b="0" i="0" u="none" strike="noStrike" cap="none" baseline="0" dirty="0" smtClean="0">
                          <a:solidFill>
                            <a:schemeClr val="dk1"/>
                          </a:solidFill>
                          <a:latin typeface="標楷體"/>
                          <a:ea typeface="標楷體"/>
                          <a:cs typeface="Arial"/>
                          <a:sym typeface="Arial"/>
                        </a:rPr>
                        <a:t>將立即</a:t>
                      </a:r>
                      <a:r>
                        <a:rPr lang="zh-TW" altLang="zh-TW" sz="2400" b="0" i="0" u="none" strike="noStrike" cap="none" baseline="0" dirty="0" smtClean="0">
                          <a:solidFill>
                            <a:schemeClr val="dk1"/>
                          </a:solidFill>
                          <a:latin typeface="標楷體"/>
                          <a:ea typeface="標楷體"/>
                          <a:cs typeface="Arial"/>
                          <a:sym typeface="Arial"/>
                        </a:rPr>
                        <a:t>辦理</a:t>
                      </a:r>
                      <a:r>
                        <a:rPr lang="zh-TW" altLang="en-US" sz="2400" b="0" i="0" u="none" strike="noStrike" cap="none" baseline="0" dirty="0" smtClean="0">
                          <a:solidFill>
                            <a:schemeClr val="dk1"/>
                          </a:solidFill>
                          <a:latin typeface="標楷體"/>
                          <a:ea typeface="標楷體"/>
                          <a:cs typeface="Arial"/>
                          <a:sym typeface="Arial"/>
                        </a:rPr>
                        <a:t>試運轉及</a:t>
                      </a:r>
                      <a:r>
                        <a:rPr lang="zh-TW" altLang="zh-TW" sz="2400" b="0" i="0" u="none" strike="noStrike" cap="none" baseline="0" dirty="0" smtClean="0">
                          <a:solidFill>
                            <a:schemeClr val="dk1"/>
                          </a:solidFill>
                          <a:latin typeface="標楷體"/>
                          <a:ea typeface="標楷體"/>
                          <a:cs typeface="Arial"/>
                          <a:sym typeface="Arial"/>
                        </a:rPr>
                        <a:t>驗收</a:t>
                      </a:r>
                      <a:r>
                        <a:rPr lang="zh-TW" altLang="zh-TW" sz="2400" b="0" i="0" u="none" strike="noStrike" cap="none" baseline="0" dirty="0" smtClean="0">
                          <a:solidFill>
                            <a:schemeClr val="dk1"/>
                          </a:solidFill>
                          <a:latin typeface="標楷體"/>
                          <a:ea typeface="標楷體"/>
                          <a:cs typeface="Arial"/>
                          <a:sym typeface="Arial"/>
                        </a:rPr>
                        <a:t>作業，讓工程順利完成結案。</a:t>
                      </a:r>
                      <a:endParaRPr lang="zh-TW" altLang="en-US" sz="2400" b="0" i="0" u="none" strike="noStrike" cap="none" baseline="0" dirty="0">
                        <a:solidFill>
                          <a:schemeClr val="dk1"/>
                        </a:solidFill>
                        <a:latin typeface="標楷體"/>
                        <a:ea typeface="標楷體"/>
                        <a:cs typeface="Arial"/>
                        <a:sym typeface="Aria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Q19</a:t>
                      </a:r>
                      <a:r>
                        <a:rPr lang="zh-TW" altLang="en-US" sz="2400" b="1" dirty="0" smtClean="0">
                          <a:solidFill>
                            <a:schemeClr val="bg1"/>
                          </a:solidFill>
                          <a:latin typeface="Times New Roman" pitchFamily="18" charset="0"/>
                          <a:ea typeface="標楷體" pitchFamily="65" charset="-120"/>
                          <a:cs typeface="Times New Roman" pitchFamily="18" charset="0"/>
                        </a:rPr>
                        <a:t>：專用道站體夏季日曬造成悶熱如何解決？</a:t>
                      </a:r>
                      <a:endParaRPr lang="en-US" altLang="zh-TW" sz="2400" b="1" dirty="0" smtClean="0">
                        <a:solidFill>
                          <a:schemeClr val="bg1"/>
                        </a:solidFill>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經查優化公車專用道內候車站為開放式，非屬封閉式候車站，可透過自然通風降低悶熱情形。另臺中火車站已加裝隔熱貼紙，亦可減輕日曬悶熱。</a:t>
                      </a:r>
                      <a:endParaRPr lang="en-US" altLang="zh-TW" sz="2400" b="0" i="0" u="none" strike="noStrike" cap="none" baseline="0" dirty="0" smtClean="0">
                        <a:solidFill>
                          <a:schemeClr val="dk1"/>
                        </a:solidFill>
                        <a:latin typeface="標楷體"/>
                        <a:ea typeface="標楷體"/>
                        <a:cs typeface="Arial"/>
                        <a:sym typeface="Arial"/>
                      </a:endParaRPr>
                    </a:p>
                  </a:txBody>
                  <a:tcPr/>
                </a:tc>
              </a:tr>
              <a:tr h="370840">
                <a:tc>
                  <a:txBody>
                    <a:bodyPr/>
                    <a:lstStyle/>
                    <a:p>
                      <a:pPr marL="895350" marR="0" indent="-89535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Q20</a:t>
                      </a:r>
                      <a:r>
                        <a:rPr lang="zh-TW" altLang="en-US" sz="2400" b="1" dirty="0" smtClean="0">
                          <a:solidFill>
                            <a:schemeClr val="bg1"/>
                          </a:solidFill>
                          <a:latin typeface="Times New Roman" pitchFamily="18" charset="0"/>
                          <a:ea typeface="標楷體" panose="03000509000000000000" pitchFamily="65" charset="-120"/>
                          <a:cs typeface="Times New Roman" pitchFamily="18" charset="0"/>
                        </a:rPr>
                        <a:t>：</a:t>
                      </a:r>
                      <a:r>
                        <a:rPr lang="zh-TW" altLang="en-US" sz="2400" b="1" dirty="0" smtClean="0">
                          <a:solidFill>
                            <a:schemeClr val="bg1"/>
                          </a:solidFill>
                          <a:latin typeface="標楷體" panose="03000509000000000000" pitchFamily="65" charset="-120"/>
                          <a:ea typeface="標楷體" panose="03000509000000000000" pitchFamily="65" charset="-120"/>
                        </a:rPr>
                        <a:t>目前專用道路面常出現坑洞，未來更多大客車行駛，如何維護路面平整？</a:t>
                      </a:r>
                      <a:endParaRPr lang="en-US" altLang="zh-TW" sz="2400" b="1" dirty="0" smtClean="0">
                        <a:solidFill>
                          <a:schemeClr val="bg1"/>
                        </a:solidFill>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目前工程尚未完成驗收，施工廠商負有保固責任，保固期間仍由廠商做好路面平整工作。</a:t>
                      </a:r>
                      <a:endParaRPr lang="en-US" altLang="zh-TW" sz="2400" b="0" i="0" u="none" strike="noStrike" cap="none" baseline="0" dirty="0" smtClean="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3405464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23</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204399711"/>
              </p:ext>
            </p:extLst>
          </p:nvPr>
        </p:nvGraphicFramePr>
        <p:xfrm>
          <a:off x="179512" y="1196752"/>
          <a:ext cx="8712968" cy="4754880"/>
        </p:xfrm>
        <a:graphic>
          <a:graphicData uri="http://schemas.openxmlformats.org/drawingml/2006/table">
            <a:tbl>
              <a:tblPr firstRow="1" bandRow="1">
                <a:tableStyleId>{707E58F4-944E-4687-ADD1-A24F6D3B7DF2}</a:tableStyleId>
              </a:tblPr>
              <a:tblGrid>
                <a:gridCol w="871296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itchFamily="18" charset="0"/>
                          <a:ea typeface="標楷體" panose="03000509000000000000" pitchFamily="65" charset="-120"/>
                          <a:cs typeface="Times New Roman" pitchFamily="18" charset="0"/>
                        </a:rPr>
                        <a:t>Q21</a:t>
                      </a:r>
                      <a:r>
                        <a:rPr lang="zh-TW" altLang="en-US" sz="2400" b="1" dirty="0" smtClean="0">
                          <a:latin typeface="Times New Roman" pitchFamily="18" charset="0"/>
                          <a:ea typeface="標楷體" pitchFamily="65" charset="-120"/>
                          <a:cs typeface="Times New Roman" pitchFamily="18" charset="0"/>
                        </a:rPr>
                        <a:t>：</a:t>
                      </a:r>
                      <a:r>
                        <a:rPr lang="zh-TW" altLang="en-US" sz="2400" b="1" dirty="0" smtClean="0">
                          <a:latin typeface="標楷體" panose="03000509000000000000" pitchFamily="65" charset="-120"/>
                          <a:ea typeface="標楷體" panose="03000509000000000000" pitchFamily="65" charset="-120"/>
                        </a:rPr>
                        <a:t>規劃實施</a:t>
                      </a:r>
                      <a:r>
                        <a:rPr lang="zh-TW" altLang="zh-TW" sz="2400" b="1" dirty="0" smtClean="0">
                          <a:latin typeface="標楷體" panose="03000509000000000000" pitchFamily="65" charset="-120"/>
                          <a:ea typeface="標楷體" panose="03000509000000000000" pitchFamily="65" charset="-120"/>
                        </a:rPr>
                        <a:t>快車道禁止匯出慢車道</a:t>
                      </a:r>
                      <a:r>
                        <a:rPr lang="zh-TW" altLang="en-US" sz="2400" b="1" dirty="0" smtClean="0">
                          <a:latin typeface="標楷體" panose="03000509000000000000" pitchFamily="65" charset="-120"/>
                          <a:ea typeface="標楷體" panose="03000509000000000000" pitchFamily="65" charset="-120"/>
                        </a:rPr>
                        <a:t>管制的理由為何</a:t>
                      </a:r>
                      <a:r>
                        <a:rPr lang="en-US" altLang="zh-TW" sz="2400" b="1" dirty="0" smtClean="0">
                          <a:latin typeface="標楷體" panose="03000509000000000000" pitchFamily="65" charset="-120"/>
                          <a:ea typeface="標楷體" panose="03000509000000000000" pitchFamily="65" charset="-120"/>
                        </a:rPr>
                        <a:t>?</a:t>
                      </a:r>
                      <a:endParaRPr lang="en-US" altLang="zh-TW" sz="2400" b="1" dirty="0" smtClean="0">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經市府交通局分析</a:t>
                      </a:r>
                      <a:r>
                        <a:rPr lang="zh-TW" altLang="en-US" sz="2400" b="0" i="0" u="none" strike="noStrike" cap="none" baseline="0" dirty="0" smtClean="0">
                          <a:solidFill>
                            <a:schemeClr val="dk1"/>
                          </a:solidFill>
                          <a:latin typeface="標楷體"/>
                          <a:ea typeface="標楷體"/>
                          <a:cs typeface="Arial"/>
                          <a:sym typeface="Arial"/>
                        </a:rPr>
                        <a:t>每個路口交通事故件數得知臺灣大道快車道車輛速度較快橫越專用道及分隔島時，其漸變長度若不足，車輛於路口處緊急煞停與併入行為，易造成擦撞事故，所以依據公路路線設計規範，逐一檢討路口漸變長度不足者，並配合警察局的交通事故資料研擬規劃出</a:t>
                      </a:r>
                      <a:r>
                        <a:rPr lang="en-US" altLang="zh-TW" sz="2400" b="0" i="0" u="none" strike="noStrike" cap="none" baseline="0" dirty="0" smtClean="0">
                          <a:solidFill>
                            <a:schemeClr val="dk1"/>
                          </a:solidFill>
                          <a:latin typeface="標楷體"/>
                          <a:ea typeface="標楷體"/>
                          <a:cs typeface="Arial"/>
                          <a:sym typeface="Arial"/>
                        </a:rPr>
                        <a:t>8</a:t>
                      </a:r>
                      <a:r>
                        <a:rPr lang="zh-TW" altLang="en-US" sz="2400" b="0" i="0" u="none" strike="noStrike" cap="none" baseline="0" dirty="0" smtClean="0">
                          <a:solidFill>
                            <a:schemeClr val="dk1"/>
                          </a:solidFill>
                          <a:latin typeface="標楷體"/>
                          <a:ea typeface="標楷體"/>
                          <a:cs typeface="Arial"/>
                          <a:sym typeface="Arial"/>
                        </a:rPr>
                        <a:t>處路口實施快車道禁止匯出慢車道管制措施。</a:t>
                      </a:r>
                      <a:endParaRPr lang="en-US" altLang="zh-TW" sz="2400" b="0" i="0" u="none" strike="noStrike" cap="none" baseline="0" dirty="0" smtClean="0">
                        <a:solidFill>
                          <a:schemeClr val="dk1"/>
                        </a:solidFill>
                        <a:latin typeface="標楷體"/>
                        <a:ea typeface="標楷體"/>
                        <a:cs typeface="Arial"/>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Q22</a:t>
                      </a:r>
                      <a:r>
                        <a:rPr lang="zh-TW" altLang="en-US" sz="2400" b="1" dirty="0" smtClean="0">
                          <a:solidFill>
                            <a:schemeClr val="bg1"/>
                          </a:solidFill>
                          <a:latin typeface="Times New Roman" pitchFamily="18" charset="0"/>
                          <a:ea typeface="標楷體" pitchFamily="65" charset="-120"/>
                          <a:cs typeface="Times New Roman" pitchFamily="18" charset="0"/>
                        </a:rPr>
                        <a:t>：</a:t>
                      </a:r>
                      <a:r>
                        <a:rPr lang="zh-TW" altLang="en-US" sz="2400" b="1" dirty="0" smtClean="0">
                          <a:solidFill>
                            <a:schemeClr val="bg1"/>
                          </a:solidFill>
                          <a:latin typeface="標楷體" panose="03000509000000000000" pitchFamily="65" charset="-120"/>
                          <a:ea typeface="標楷體" panose="03000509000000000000" pitchFamily="65" charset="-120"/>
                        </a:rPr>
                        <a:t>我怎麼知道這個路口有沒有</a:t>
                      </a:r>
                      <a:r>
                        <a:rPr lang="zh-TW" altLang="zh-TW" sz="2400" b="1" dirty="0" smtClean="0">
                          <a:solidFill>
                            <a:schemeClr val="bg1"/>
                          </a:solidFill>
                          <a:latin typeface="標楷體" panose="03000509000000000000" pitchFamily="65" charset="-120"/>
                          <a:ea typeface="標楷體" panose="03000509000000000000" pitchFamily="65" charset="-120"/>
                        </a:rPr>
                        <a:t>禁止匯出慢車道</a:t>
                      </a:r>
                      <a:r>
                        <a:rPr lang="zh-TW" altLang="en-US" sz="2400" b="1" dirty="0" smtClean="0">
                          <a:solidFill>
                            <a:schemeClr val="bg1"/>
                          </a:solidFill>
                          <a:latin typeface="標楷體" panose="03000509000000000000" pitchFamily="65" charset="-120"/>
                          <a:ea typeface="標楷體" panose="03000509000000000000" pitchFamily="65" charset="-120"/>
                        </a:rPr>
                        <a:t>管制</a:t>
                      </a:r>
                      <a:r>
                        <a:rPr lang="en-US" altLang="zh-TW" sz="2400" b="1" dirty="0" smtClean="0">
                          <a:solidFill>
                            <a:schemeClr val="bg1"/>
                          </a:solidFill>
                          <a:latin typeface="標楷體" panose="03000509000000000000" pitchFamily="65" charset="-120"/>
                          <a:ea typeface="標楷體" panose="03000509000000000000" pitchFamily="65" charset="-120"/>
                        </a:rPr>
                        <a:t>?</a:t>
                      </a:r>
                      <a:endParaRPr lang="en-US" altLang="zh-TW" sz="2400" b="1" dirty="0" smtClean="0">
                        <a:solidFill>
                          <a:schemeClr val="bg1"/>
                        </a:solidFill>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實施管制的路口於快慢車道分隔島設置有禁止匯出標誌牌面、禁止匯出告示牌面警告駕駛人前方路口禁止匯出慢車道，路面上亦繪設有黃色禁止匯出標字與公車專用道車道包絡線供駕駛人判別是否可以匯出慢車道</a:t>
                      </a:r>
                      <a:r>
                        <a:rPr lang="zh-TW" altLang="zh-TW" sz="2400" b="0" i="0" u="none" strike="noStrike" cap="none" baseline="0" dirty="0" smtClean="0">
                          <a:solidFill>
                            <a:schemeClr val="dk1"/>
                          </a:solidFill>
                          <a:latin typeface="標楷體"/>
                          <a:ea typeface="標楷體"/>
                          <a:cs typeface="Arial"/>
                          <a:sym typeface="Arial"/>
                        </a:rPr>
                        <a:t>。</a:t>
                      </a:r>
                      <a:endParaRPr lang="en-US" altLang="zh-TW" sz="2400" b="0" i="0" u="none" strike="noStrike" cap="none" baseline="0" dirty="0" smtClean="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3590424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a:noFill/>
          <a:ln>
            <a:noFill/>
          </a:ln>
        </p:spPr>
        <p:txBody>
          <a:bodyPr lIns="91425" tIns="91425" rIns="91425" bIns="91425" anchor="ctr" anchorCtr="0"/>
          <a:lstStyle/>
          <a:p>
            <a:pPr algn="ctr"/>
            <a:r>
              <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常見問答</a:t>
            </a:r>
            <a:r>
              <a:rPr lang="en-US"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Q&amp;A</a:t>
            </a:r>
            <a:endParaRPr lang="zh-TW" altLang="en-US"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24</a:t>
            </a:fld>
            <a:endParaRPr lang="zh-TW"/>
          </a:p>
        </p:txBody>
      </p:sp>
      <p:graphicFrame>
        <p:nvGraphicFramePr>
          <p:cNvPr id="4" name="表格 3"/>
          <p:cNvGraphicFramePr>
            <a:graphicFrameLocks noGrp="1"/>
          </p:cNvGraphicFramePr>
          <p:nvPr>
            <p:extLst>
              <p:ext uri="{D42A27DB-BD31-4B8C-83A1-F6EECF244321}">
                <p14:modId xmlns:p14="http://schemas.microsoft.com/office/powerpoint/2010/main" val="4178906554"/>
              </p:ext>
            </p:extLst>
          </p:nvPr>
        </p:nvGraphicFramePr>
        <p:xfrm>
          <a:off x="179512" y="1196752"/>
          <a:ext cx="8712968" cy="4389120"/>
        </p:xfrm>
        <a:graphic>
          <a:graphicData uri="http://schemas.openxmlformats.org/drawingml/2006/table">
            <a:tbl>
              <a:tblPr firstRow="1" bandRow="1">
                <a:tableStyleId>{707E58F4-944E-4687-ADD1-A24F6D3B7DF2}</a:tableStyleId>
              </a:tblPr>
              <a:tblGrid>
                <a:gridCol w="871296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Q23</a:t>
                      </a:r>
                      <a:r>
                        <a:rPr lang="zh-TW" altLang="en-US" sz="2400" b="1" dirty="0" smtClean="0">
                          <a:solidFill>
                            <a:schemeClr val="bg1"/>
                          </a:solidFill>
                          <a:latin typeface="Times New Roman" pitchFamily="18" charset="0"/>
                          <a:ea typeface="標楷體" pitchFamily="65" charset="-120"/>
                          <a:cs typeface="Times New Roman" pitchFamily="18" charset="0"/>
                        </a:rPr>
                        <a:t>：光明陸橋壅塞影響專用道公車班距該如何解決？</a:t>
                      </a:r>
                      <a:endParaRPr lang="zh-TW" altLang="en-US" sz="2400" dirty="0">
                        <a:solidFill>
                          <a:schemeClr val="bg1"/>
                        </a:solidFill>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400" b="0" i="0" u="none" strike="noStrike" cap="none" baseline="0" dirty="0" smtClean="0">
                          <a:solidFill>
                            <a:schemeClr val="dk1"/>
                          </a:solidFill>
                          <a:latin typeface="標楷體"/>
                          <a:ea typeface="標楷體"/>
                          <a:cs typeface="Arial"/>
                          <a:sym typeface="Arial"/>
                        </a:rPr>
                        <a:t>市府交通局已針對台灣大道與朝富路口研擬交通改善措施，除透過上下高速公路與穿越車流之分流外，並就路口號誌時相與時制進行調整，同時，在此路口禁止</a:t>
                      </a:r>
                      <a:r>
                        <a:rPr lang="zh-TW" altLang="en-US" sz="2400" b="0" i="0" u="none" strike="noStrike" cap="none" baseline="0" dirty="0" smtClean="0">
                          <a:solidFill>
                            <a:schemeClr val="dk1"/>
                          </a:solidFill>
                          <a:latin typeface="標楷體"/>
                          <a:ea typeface="標楷體"/>
                          <a:cs typeface="Arial"/>
                          <a:sym typeface="Arial"/>
                        </a:rPr>
                        <a:t>快車道匯出</a:t>
                      </a:r>
                      <a:r>
                        <a:rPr lang="zh-TW" altLang="en-US" sz="2400" b="0" i="0" u="none" strike="noStrike" cap="none" baseline="0" dirty="0" smtClean="0">
                          <a:solidFill>
                            <a:schemeClr val="dk1"/>
                          </a:solidFill>
                          <a:latin typeface="標楷體"/>
                          <a:ea typeface="標楷體"/>
                          <a:cs typeface="Arial"/>
                          <a:sym typeface="Arial"/>
                        </a:rPr>
                        <a:t>慢車道，以增加台灣大道之路口疏解容量，改善交通壅塞情形，並降低對專用道公車行駛時間與班距的影響。</a:t>
                      </a:r>
                      <a:endParaRPr lang="zh-TW" altLang="en-US" sz="2400" b="0" i="0" u="none" strike="noStrike" cap="none" baseline="0" dirty="0">
                        <a:solidFill>
                          <a:schemeClr val="dk1"/>
                        </a:solidFill>
                        <a:latin typeface="標楷體"/>
                        <a:ea typeface="標楷體"/>
                        <a:cs typeface="Arial"/>
                        <a:sym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1" dirty="0" smtClean="0">
                          <a:solidFill>
                            <a:schemeClr val="bg1"/>
                          </a:solidFill>
                          <a:latin typeface="Times New Roman" pitchFamily="18" charset="0"/>
                          <a:ea typeface="標楷體" panose="03000509000000000000" pitchFamily="65" charset="-120"/>
                          <a:cs typeface="Times New Roman" pitchFamily="18" charset="0"/>
                        </a:rPr>
                        <a:t>Q24</a:t>
                      </a:r>
                      <a:r>
                        <a:rPr lang="zh-TW" altLang="en-US" sz="2400" b="1" dirty="0" smtClean="0">
                          <a:solidFill>
                            <a:schemeClr val="bg1"/>
                          </a:solidFill>
                          <a:latin typeface="Times New Roman" pitchFamily="18" charset="0"/>
                          <a:ea typeface="標楷體" pitchFamily="65" charset="-120"/>
                          <a:cs typeface="Times New Roman" pitchFamily="18" charset="0"/>
                        </a:rPr>
                        <a:t>：原本西區民權路前往海線的公車是否取消？</a:t>
                      </a:r>
                      <a:endParaRPr lang="en-US" altLang="zh-TW" sz="2400" b="1" dirty="0" smtClean="0">
                        <a:solidFill>
                          <a:schemeClr val="bg1"/>
                        </a:solidFill>
                        <a:latin typeface="Times New Roman" pitchFamily="18" charset="0"/>
                        <a:ea typeface="標楷體" panose="03000509000000000000" pitchFamily="65" charset="-120"/>
                        <a:cs typeface="Times New Roman" pitchFamily="18" charset="0"/>
                      </a:endParaRPr>
                    </a:p>
                  </a:txBody>
                  <a:tcPr>
                    <a:solidFill>
                      <a:schemeClr val="accent1">
                        <a:lumMod val="75000"/>
                      </a:schemeClr>
                    </a:solidFill>
                  </a:tcPr>
                </a:tc>
              </a:tr>
              <a:tr h="370840">
                <a:tc>
                  <a:txBody>
                    <a:bodyPr/>
                    <a:lstStyle/>
                    <a:p>
                      <a:pPr marL="72390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i="0" u="none" strike="noStrike" cap="none" baseline="0" dirty="0" smtClean="0">
                          <a:solidFill>
                            <a:schemeClr val="dk1"/>
                          </a:solidFill>
                          <a:latin typeface="標楷體"/>
                          <a:ea typeface="標楷體"/>
                          <a:cs typeface="Arial"/>
                          <a:sym typeface="Arial"/>
                        </a:rPr>
                        <a:t>7</a:t>
                      </a:r>
                      <a:r>
                        <a:rPr lang="zh-TW" altLang="en-US" sz="2400" b="0" i="0" u="none" strike="noStrike" cap="none" baseline="0" dirty="0" smtClean="0">
                          <a:solidFill>
                            <a:schemeClr val="dk1"/>
                          </a:solidFill>
                          <a:latin typeface="標楷體"/>
                          <a:ea typeface="標楷體"/>
                          <a:cs typeface="Arial"/>
                          <a:sym typeface="Arial"/>
                        </a:rPr>
                        <a:t>月</a:t>
                      </a:r>
                      <a:r>
                        <a:rPr lang="en-US" altLang="zh-TW" sz="2400" b="0" i="0" u="none" strike="noStrike" cap="none" baseline="0" dirty="0" smtClean="0">
                          <a:solidFill>
                            <a:schemeClr val="dk1"/>
                          </a:solidFill>
                          <a:latin typeface="標楷體"/>
                          <a:ea typeface="標楷體"/>
                          <a:cs typeface="Arial"/>
                          <a:sym typeface="Arial"/>
                        </a:rPr>
                        <a:t>8</a:t>
                      </a:r>
                      <a:r>
                        <a:rPr lang="zh-TW" altLang="en-US" sz="2400" b="0" i="0" u="none" strike="noStrike" cap="none" baseline="0" dirty="0" smtClean="0">
                          <a:solidFill>
                            <a:schemeClr val="dk1"/>
                          </a:solidFill>
                          <a:latin typeface="標楷體"/>
                          <a:ea typeface="標楷體"/>
                          <a:cs typeface="Arial"/>
                          <a:sym typeface="Arial"/>
                        </a:rPr>
                        <a:t>日起增加</a:t>
                      </a:r>
                      <a:r>
                        <a:rPr lang="en-US" altLang="zh-TW" sz="2400" b="0" i="0" u="none" strike="noStrike" cap="none" baseline="0" dirty="0" smtClean="0">
                          <a:solidFill>
                            <a:schemeClr val="dk1"/>
                          </a:solidFill>
                          <a:latin typeface="標楷體"/>
                          <a:ea typeface="標楷體"/>
                          <a:cs typeface="Arial"/>
                          <a:sym typeface="Arial"/>
                        </a:rPr>
                        <a:t>323</a:t>
                      </a:r>
                      <a:r>
                        <a:rPr lang="zh-TW" altLang="en-US" sz="2400" b="0" i="0" u="none" strike="noStrike" cap="none" baseline="0" dirty="0" smtClean="0">
                          <a:solidFill>
                            <a:schemeClr val="dk1"/>
                          </a:solidFill>
                          <a:latin typeface="標楷體"/>
                          <a:ea typeface="標楷體"/>
                          <a:cs typeface="Arial"/>
                          <a:sym typeface="Arial"/>
                        </a:rPr>
                        <a:t>、</a:t>
                      </a:r>
                      <a:r>
                        <a:rPr lang="en-US" altLang="zh-TW" sz="2400" b="0" i="0" u="none" strike="noStrike" cap="none" baseline="0" dirty="0" smtClean="0">
                          <a:solidFill>
                            <a:schemeClr val="dk1"/>
                          </a:solidFill>
                          <a:latin typeface="標楷體"/>
                          <a:ea typeface="標楷體"/>
                          <a:cs typeface="Arial"/>
                          <a:sym typeface="Arial"/>
                        </a:rPr>
                        <a:t>324</a:t>
                      </a:r>
                      <a:r>
                        <a:rPr lang="zh-TW" altLang="en-US" sz="2400" b="0" i="0" u="none" strike="noStrike" cap="none" baseline="0" dirty="0" smtClean="0">
                          <a:solidFill>
                            <a:schemeClr val="dk1"/>
                          </a:solidFill>
                          <a:latin typeface="標楷體"/>
                          <a:ea typeface="標楷體"/>
                          <a:cs typeface="Arial"/>
                          <a:sym typeface="Arial"/>
                        </a:rPr>
                        <a:t>、</a:t>
                      </a:r>
                      <a:r>
                        <a:rPr lang="en-US" altLang="zh-TW" sz="2400" b="0" i="0" u="none" strike="noStrike" cap="none" baseline="0" dirty="0" smtClean="0">
                          <a:solidFill>
                            <a:schemeClr val="dk1"/>
                          </a:solidFill>
                          <a:latin typeface="標楷體"/>
                          <a:ea typeface="標楷體"/>
                          <a:cs typeface="Arial"/>
                          <a:sym typeface="Arial"/>
                        </a:rPr>
                        <a:t>325</a:t>
                      </a:r>
                      <a:r>
                        <a:rPr lang="zh-TW" altLang="en-US" sz="2400" b="0" i="0" u="none" strike="noStrike" cap="none" baseline="0" dirty="0" smtClean="0">
                          <a:solidFill>
                            <a:schemeClr val="dk1"/>
                          </a:solidFill>
                          <a:latin typeface="標楷體"/>
                          <a:ea typeface="標楷體"/>
                          <a:cs typeface="Arial"/>
                          <a:sym typeface="Arial"/>
                        </a:rPr>
                        <a:t>路等</a:t>
                      </a:r>
                      <a:r>
                        <a:rPr lang="en-US" altLang="zh-TW" sz="2400" b="0" i="0" u="none" strike="noStrike" cap="none" baseline="0" dirty="0" smtClean="0">
                          <a:solidFill>
                            <a:schemeClr val="dk1"/>
                          </a:solidFill>
                          <a:latin typeface="標楷體"/>
                          <a:ea typeface="標楷體"/>
                          <a:cs typeface="Arial"/>
                          <a:sym typeface="Arial"/>
                        </a:rPr>
                        <a:t>3</a:t>
                      </a:r>
                      <a:r>
                        <a:rPr lang="zh-TW" altLang="en-US" sz="2400" b="0" i="0" u="none" strike="noStrike" cap="none" baseline="0" dirty="0" smtClean="0">
                          <a:solidFill>
                            <a:schemeClr val="dk1"/>
                          </a:solidFill>
                          <a:latin typeface="標楷體"/>
                          <a:ea typeface="標楷體"/>
                          <a:cs typeface="Arial"/>
                          <a:sym typeface="Arial"/>
                        </a:rPr>
                        <a:t>條路線全程行駛臺灣大道慢車道並行駛西區民權路，以服務原搭乘</a:t>
                      </a:r>
                      <a:r>
                        <a:rPr lang="en-US" altLang="zh-TW" sz="2400" b="0" i="0" u="none" strike="noStrike" cap="none" baseline="0" dirty="0" smtClean="0">
                          <a:solidFill>
                            <a:schemeClr val="dk1"/>
                          </a:solidFill>
                          <a:latin typeface="標楷體"/>
                          <a:ea typeface="標楷體"/>
                          <a:cs typeface="Arial"/>
                          <a:sym typeface="Arial"/>
                        </a:rPr>
                        <a:t>57</a:t>
                      </a:r>
                      <a:r>
                        <a:rPr lang="zh-TW" altLang="en-US" sz="2400" b="0" i="0" u="none" strike="noStrike" cap="none" baseline="0" dirty="0" smtClean="0">
                          <a:solidFill>
                            <a:schemeClr val="dk1"/>
                          </a:solidFill>
                          <a:latin typeface="標楷體"/>
                          <a:ea typeface="標楷體"/>
                          <a:cs typeface="Arial"/>
                          <a:sym typeface="Arial"/>
                        </a:rPr>
                        <a:t>、</a:t>
                      </a:r>
                      <a:r>
                        <a:rPr lang="en-US" altLang="zh-TW" sz="2400" b="0" i="0" u="none" strike="noStrike" cap="none" baseline="0" dirty="0" smtClean="0">
                          <a:solidFill>
                            <a:schemeClr val="dk1"/>
                          </a:solidFill>
                          <a:latin typeface="標楷體"/>
                          <a:ea typeface="標楷體"/>
                          <a:cs typeface="Arial"/>
                          <a:sym typeface="Arial"/>
                        </a:rPr>
                        <a:t>86</a:t>
                      </a:r>
                      <a:r>
                        <a:rPr lang="zh-TW" altLang="en-US" sz="2400" b="0" i="0" u="none" strike="noStrike" cap="none" baseline="0" dirty="0" smtClean="0">
                          <a:solidFill>
                            <a:schemeClr val="dk1"/>
                          </a:solidFill>
                          <a:latin typeface="標楷體"/>
                          <a:ea typeface="標楷體"/>
                          <a:cs typeface="Arial"/>
                          <a:sym typeface="Arial"/>
                        </a:rPr>
                        <a:t>、</a:t>
                      </a:r>
                      <a:r>
                        <a:rPr lang="en-US" altLang="zh-TW" sz="2400" b="0" i="0" u="none" strike="noStrike" cap="none" baseline="0" dirty="0" smtClean="0">
                          <a:solidFill>
                            <a:schemeClr val="dk1"/>
                          </a:solidFill>
                          <a:latin typeface="標楷體"/>
                          <a:ea typeface="標楷體"/>
                          <a:cs typeface="Arial"/>
                          <a:sym typeface="Arial"/>
                        </a:rPr>
                        <a:t>169</a:t>
                      </a:r>
                      <a:r>
                        <a:rPr lang="zh-TW" altLang="en-US" sz="2400" b="0" i="0" u="none" strike="noStrike" cap="none" baseline="0" dirty="0" smtClean="0">
                          <a:solidFill>
                            <a:schemeClr val="dk1"/>
                          </a:solidFill>
                          <a:latin typeface="標楷體"/>
                          <a:ea typeface="標楷體"/>
                          <a:cs typeface="Arial"/>
                          <a:sym typeface="Arial"/>
                        </a:rPr>
                        <a:t>等公車路線往海線之民眾，未來將視實際搭乘需要調整路線服務慢車道民眾。</a:t>
                      </a:r>
                      <a:endParaRPr lang="en-US" altLang="zh-TW" sz="2400" b="0" i="0" u="none" strike="noStrike" cap="none" baseline="0" dirty="0" smtClean="0">
                        <a:solidFill>
                          <a:schemeClr val="dk1"/>
                        </a:solidFill>
                        <a:latin typeface="標楷體"/>
                        <a:ea typeface="標楷體"/>
                        <a:cs typeface="Arial"/>
                        <a:sym typeface="Arial"/>
                      </a:endParaRPr>
                    </a:p>
                  </a:txBody>
                  <a:tcPr/>
                </a:tc>
              </a:tr>
            </a:tbl>
          </a:graphicData>
        </a:graphic>
      </p:graphicFrame>
    </p:spTree>
    <p:extLst>
      <p:ext uri="{BB962C8B-B14F-4D97-AF65-F5344CB8AC3E}">
        <p14:creationId xmlns:p14="http://schemas.microsoft.com/office/powerpoint/2010/main" val="236212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p:spPr>
        <p:txBody>
          <a:bodyPr/>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rPr>
              <a:t>何謂優化公車專用道</a:t>
            </a:r>
            <a:r>
              <a:rPr lang="en-US" altLang="zh-TW" sz="2800" b="1" dirty="0" smtClean="0">
                <a:solidFill>
                  <a:schemeClr val="dk2"/>
                </a:solidFill>
                <a:latin typeface="微軟正黑體" pitchFamily="34" charset="-120"/>
                <a:ea typeface="微軟正黑體" pitchFamily="34" charset="-120"/>
              </a:rPr>
              <a:t>(1/2)</a:t>
            </a:r>
            <a:endParaRPr lang="zh-TW" altLang="en-US" sz="2800" b="1" dirty="0">
              <a:solidFill>
                <a:schemeClr val="dk2"/>
              </a:solidFill>
              <a:latin typeface="微軟正黑體" pitchFamily="34" charset="-120"/>
              <a:ea typeface="微軟正黑體" pitchFamily="34" charset="-120"/>
            </a:endParaRPr>
          </a:p>
        </p:txBody>
      </p:sp>
      <p:sp>
        <p:nvSpPr>
          <p:cNvPr id="3" name="文字版面配置區 2"/>
          <p:cNvSpPr>
            <a:spLocks noGrp="1"/>
          </p:cNvSpPr>
          <p:nvPr>
            <p:ph type="body" idx="1"/>
          </p:nvPr>
        </p:nvSpPr>
        <p:spPr>
          <a:xfrm>
            <a:off x="179512" y="1267544"/>
            <a:ext cx="8784976" cy="5257800"/>
          </a:xfrm>
          <a:noFill/>
        </p:spPr>
        <p:txBody>
          <a:bodyPr/>
          <a:lstStyle/>
          <a:p>
            <a:pPr marL="360363" lvl="0" indent="-230188">
              <a:lnSpc>
                <a:spcPts val="3000"/>
              </a:lnSpc>
              <a:buFont typeface="Wingdings" panose="05000000000000000000" pitchFamily="2" charset="2"/>
              <a:buChar char="l"/>
            </a:pPr>
            <a:r>
              <a:rPr lang="zh-TW" altLang="en-US" sz="2800" dirty="0" smtClean="0">
                <a:latin typeface="Times New Roman" pitchFamily="18" charset="0"/>
                <a:ea typeface="標楷體" panose="03000509000000000000" pitchFamily="65" charset="-120"/>
                <a:cs typeface="Times New Roman" pitchFamily="18" charset="0"/>
              </a:rPr>
              <a:t>市府</a:t>
            </a:r>
            <a:r>
              <a:rPr lang="zh-TW" altLang="en-US" sz="2800" dirty="0">
                <a:latin typeface="Times New Roman" pitchFamily="18" charset="0"/>
                <a:ea typeface="標楷體" panose="03000509000000000000" pitchFamily="65" charset="-120"/>
                <a:cs typeface="Times New Roman" pitchFamily="18" charset="0"/>
              </a:rPr>
              <a:t>為提供更有效率、方便、舒適的大眾運輸服務，</a:t>
            </a:r>
            <a:r>
              <a:rPr lang="zh-TW" altLang="en-US" sz="2800" dirty="0" smtClean="0">
                <a:latin typeface="Times New Roman" pitchFamily="18" charset="0"/>
                <a:ea typeface="標楷體" panose="03000509000000000000" pitchFamily="65" charset="-120"/>
                <a:cs typeface="Times New Roman" pitchFamily="18" charset="0"/>
              </a:rPr>
              <a:t>因此，自</a:t>
            </a:r>
            <a:r>
              <a:rPr lang="en-US" altLang="zh-TW" sz="2800" dirty="0">
                <a:latin typeface="Times New Roman" pitchFamily="18" charset="0"/>
                <a:ea typeface="標楷體" panose="03000509000000000000" pitchFamily="65" charset="-120"/>
                <a:cs typeface="Times New Roman" pitchFamily="18" charset="0"/>
              </a:rPr>
              <a:t>7</a:t>
            </a:r>
            <a:r>
              <a:rPr lang="zh-TW" altLang="en-US" sz="2800" dirty="0">
                <a:latin typeface="Times New Roman" pitchFamily="18" charset="0"/>
                <a:ea typeface="標楷體" panose="03000509000000000000" pitchFamily="65" charset="-120"/>
                <a:cs typeface="Times New Roman" pitchFamily="18" charset="0"/>
              </a:rPr>
              <a:t>月</a:t>
            </a:r>
            <a:r>
              <a:rPr lang="en-US" altLang="zh-TW" sz="2800" dirty="0">
                <a:latin typeface="Times New Roman" pitchFamily="18" charset="0"/>
                <a:ea typeface="標楷體" panose="03000509000000000000" pitchFamily="65" charset="-120"/>
                <a:cs typeface="Times New Roman" pitchFamily="18" charset="0"/>
              </a:rPr>
              <a:t>8</a:t>
            </a:r>
            <a:r>
              <a:rPr lang="zh-TW" altLang="en-US" sz="2800" dirty="0">
                <a:latin typeface="Times New Roman" pitchFamily="18" charset="0"/>
                <a:ea typeface="標楷體" panose="03000509000000000000" pitchFamily="65" charset="-120"/>
                <a:cs typeface="Times New Roman" pitchFamily="18" charset="0"/>
              </a:rPr>
              <a:t>日起</a:t>
            </a:r>
            <a:r>
              <a:rPr lang="zh-TW" altLang="en-US" sz="2800" dirty="0" smtClean="0">
                <a:latin typeface="Times New Roman" pitchFamily="18" charset="0"/>
                <a:ea typeface="標楷體" panose="03000509000000000000" pitchFamily="65" charset="-120"/>
                <a:cs typeface="Times New Roman" pitchFamily="18" charset="0"/>
              </a:rPr>
              <a:t>推動</a:t>
            </a:r>
            <a:r>
              <a:rPr lang="zh-TW" altLang="en-US" sz="2800" dirty="0">
                <a:latin typeface="Times New Roman" pitchFamily="18" charset="0"/>
                <a:ea typeface="標楷體" panose="03000509000000000000" pitchFamily="65" charset="-120"/>
                <a:cs typeface="Times New Roman" pitchFamily="18" charset="0"/>
              </a:rPr>
              <a:t>臺灣大道</a:t>
            </a:r>
            <a:r>
              <a:rPr lang="zh-TW" altLang="en-US" sz="2800" dirty="0" smtClean="0">
                <a:latin typeface="Times New Roman" pitchFamily="18" charset="0"/>
                <a:ea typeface="標楷體" panose="03000509000000000000" pitchFamily="65" charset="-120"/>
                <a:cs typeface="Times New Roman" pitchFamily="18" charset="0"/>
              </a:rPr>
              <a:t>優</a:t>
            </a:r>
            <a:r>
              <a:rPr lang="zh-TW" altLang="en-US" sz="2800" dirty="0">
                <a:latin typeface="Times New Roman" pitchFamily="18" charset="0"/>
                <a:ea typeface="標楷體" panose="03000509000000000000" pitchFamily="65" charset="-120"/>
                <a:cs typeface="Times New Roman" pitchFamily="18" charset="0"/>
              </a:rPr>
              <a:t>化公車專用道，其四項特色</a:t>
            </a:r>
            <a:r>
              <a:rPr lang="zh-TW" altLang="en-US" sz="2800" dirty="0" smtClean="0">
                <a:latin typeface="Times New Roman" pitchFamily="18" charset="0"/>
                <a:ea typeface="標楷體" panose="03000509000000000000" pitchFamily="65" charset="-120"/>
                <a:cs typeface="Times New Roman" pitchFamily="18" charset="0"/>
              </a:rPr>
              <a:t>如下</a:t>
            </a:r>
            <a:r>
              <a:rPr lang="zh-TW" altLang="zh-TW" sz="2800" dirty="0" smtClean="0">
                <a:latin typeface="Times New Roman" pitchFamily="18" charset="0"/>
                <a:ea typeface="標楷體" panose="03000509000000000000" pitchFamily="65" charset="-120"/>
                <a:cs typeface="Times New Roman" pitchFamily="18" charset="0"/>
              </a:rPr>
              <a:t>：</a:t>
            </a:r>
            <a:endParaRPr lang="zh-TW" altLang="zh-TW" sz="2800" dirty="0">
              <a:latin typeface="Times New Roman" pitchFamily="18" charset="0"/>
              <a:ea typeface="標楷體" panose="03000509000000000000" pitchFamily="65" charset="-120"/>
              <a:cs typeface="Times New Roman" pitchFamily="18" charset="0"/>
            </a:endParaRPr>
          </a:p>
          <a:p>
            <a:pPr marL="719138" lvl="1" indent="-344488" algn="just">
              <a:lnSpc>
                <a:spcPts val="3000"/>
              </a:lnSpc>
              <a:spcBef>
                <a:spcPts val="1200"/>
              </a:spcBef>
              <a:buNone/>
            </a:pPr>
            <a:r>
              <a:rPr lang="en-US" altLang="zh-TW" sz="2800" dirty="0" smtClean="0">
                <a:latin typeface="Times New Roman" pitchFamily="18" charset="0"/>
                <a:ea typeface="標楷體" panose="03000509000000000000" pitchFamily="65" charset="-120"/>
                <a:cs typeface="Times New Roman" pitchFamily="18" charset="0"/>
              </a:rPr>
              <a:t>1.</a:t>
            </a:r>
            <a:r>
              <a:rPr lang="zh-TW" altLang="en-US" sz="2800" b="1" dirty="0">
                <a:latin typeface="Times New Roman" pitchFamily="18" charset="0"/>
                <a:ea typeface="標楷體" panose="03000509000000000000" pitchFamily="65" charset="-120"/>
                <a:cs typeface="Times New Roman" pitchFamily="18" charset="0"/>
              </a:rPr>
              <a:t>班次</a:t>
            </a:r>
            <a:r>
              <a:rPr lang="zh-TW" altLang="en-US" sz="2800" b="1" dirty="0" smtClean="0">
                <a:latin typeface="Times New Roman" pitchFamily="18" charset="0"/>
                <a:ea typeface="標楷體" panose="03000509000000000000" pitchFamily="65" charset="-120"/>
                <a:cs typeface="Times New Roman" pitchFamily="18" charset="0"/>
              </a:rPr>
              <a:t>加倍</a:t>
            </a:r>
            <a:r>
              <a:rPr lang="zh-TW" altLang="zh-TW" sz="2800" b="1" dirty="0">
                <a:latin typeface="Times New Roman" pitchFamily="18" charset="0"/>
                <a:ea typeface="標楷體" panose="03000509000000000000" pitchFamily="65" charset="-120"/>
                <a:cs typeface="Times New Roman" pitchFamily="18" charset="0"/>
              </a:rPr>
              <a:t>：</a:t>
            </a:r>
            <a:r>
              <a:rPr lang="zh-TW" altLang="zh-TW" sz="2800" dirty="0">
                <a:latin typeface="Times New Roman" pitchFamily="18" charset="0"/>
                <a:ea typeface="標楷體" panose="03000509000000000000" pitchFamily="65" charset="-120"/>
                <a:cs typeface="Times New Roman" pitchFamily="18" charset="0"/>
              </a:rPr>
              <a:t>提高專用道的使用效率</a:t>
            </a:r>
            <a:r>
              <a:rPr lang="zh-TW" altLang="zh-TW" sz="2800" dirty="0" smtClean="0">
                <a:latin typeface="Times New Roman" pitchFamily="18" charset="0"/>
                <a:ea typeface="標楷體" panose="03000509000000000000" pitchFamily="65" charset="-120"/>
                <a:cs typeface="Times New Roman" pitchFamily="18" charset="0"/>
              </a:rPr>
              <a:t>，開放雙</a:t>
            </a:r>
            <a:r>
              <a:rPr lang="zh-TW" altLang="zh-TW" sz="2800" dirty="0">
                <a:latin typeface="Times New Roman" pitchFamily="18" charset="0"/>
                <a:ea typeface="標楷體" panose="03000509000000000000" pitchFamily="65" charset="-120"/>
                <a:cs typeface="Times New Roman" pitchFamily="18" charset="0"/>
              </a:rPr>
              <a:t>節公車與一般公車</a:t>
            </a:r>
            <a:r>
              <a:rPr lang="zh-TW" altLang="zh-TW" sz="2800" dirty="0" smtClean="0">
                <a:latin typeface="Times New Roman" pitchFamily="18" charset="0"/>
                <a:ea typeface="標楷體" panose="03000509000000000000" pitchFamily="65" charset="-120"/>
                <a:cs typeface="Times New Roman" pitchFamily="18" charset="0"/>
              </a:rPr>
              <a:t>行駛</a:t>
            </a:r>
            <a:r>
              <a:rPr lang="zh-TW" altLang="en-US" sz="2800" dirty="0" smtClean="0">
                <a:latin typeface="Times New Roman" pitchFamily="18" charset="0"/>
                <a:ea typeface="標楷體" panose="03000509000000000000" pitchFamily="65" charset="-120"/>
                <a:cs typeface="Times New Roman" pitchFamily="18" charset="0"/>
              </a:rPr>
              <a:t>，共有</a:t>
            </a:r>
            <a:r>
              <a:rPr lang="en-US" altLang="zh-TW" sz="2800" dirty="0" smtClean="0">
                <a:latin typeface="Times New Roman" pitchFamily="18" charset="0"/>
                <a:ea typeface="標楷體" panose="03000509000000000000" pitchFamily="65" charset="-120"/>
                <a:cs typeface="Times New Roman" pitchFamily="18" charset="0"/>
              </a:rPr>
              <a:t>9</a:t>
            </a:r>
            <a:r>
              <a:rPr lang="zh-TW" altLang="en-US" sz="2800" dirty="0" smtClean="0">
                <a:latin typeface="Times New Roman" pitchFamily="18" charset="0"/>
                <a:ea typeface="標楷體" panose="03000509000000000000" pitchFamily="65" charset="-120"/>
                <a:cs typeface="Times New Roman" pitchFamily="18" charset="0"/>
              </a:rPr>
              <a:t>條公車路線進入專用道</a:t>
            </a:r>
            <a:r>
              <a:rPr lang="en-US" altLang="zh-TW" sz="2800" dirty="0" smtClean="0">
                <a:latin typeface="Times New Roman" pitchFamily="18" charset="0"/>
                <a:ea typeface="標楷體" panose="03000509000000000000" pitchFamily="65" charset="-120"/>
                <a:cs typeface="Times New Roman" pitchFamily="18" charset="0"/>
              </a:rPr>
              <a:t>(300~308)</a:t>
            </a:r>
            <a:r>
              <a:rPr lang="zh-TW" altLang="zh-TW" sz="2800" dirty="0" smtClean="0">
                <a:latin typeface="Times New Roman" pitchFamily="18" charset="0"/>
                <a:ea typeface="標楷體" panose="03000509000000000000" pitchFamily="65" charset="-120"/>
                <a:cs typeface="Times New Roman" pitchFamily="18" charset="0"/>
              </a:rPr>
              <a:t>，</a:t>
            </a:r>
            <a:r>
              <a:rPr lang="zh-TW" altLang="zh-TW" sz="2800" dirty="0">
                <a:latin typeface="Times New Roman" pitchFamily="18" charset="0"/>
                <a:ea typeface="標楷體" panose="03000509000000000000" pitchFamily="65" charset="-120"/>
                <a:cs typeface="Times New Roman" pitchFamily="18" charset="0"/>
              </a:rPr>
              <a:t>每日總行駛班次</a:t>
            </a:r>
            <a:r>
              <a:rPr lang="zh-TW" altLang="zh-TW" sz="2800" dirty="0" smtClean="0">
                <a:latin typeface="Times New Roman" pitchFamily="18" charset="0"/>
                <a:ea typeface="標楷體" panose="03000509000000000000" pitchFamily="65" charset="-120"/>
                <a:cs typeface="Times New Roman" pitchFamily="18" charset="0"/>
              </a:rPr>
              <a:t>將</a:t>
            </a:r>
            <a:r>
              <a:rPr lang="zh-TW" altLang="en-US" sz="2800" dirty="0" smtClean="0">
                <a:latin typeface="Times New Roman" pitchFamily="18" charset="0"/>
                <a:ea typeface="標楷體" panose="03000509000000000000" pitchFamily="65" charset="-120"/>
                <a:cs typeface="Times New Roman" pitchFamily="18" charset="0"/>
              </a:rPr>
              <a:t>倍</a:t>
            </a:r>
            <a:r>
              <a:rPr lang="zh-TW" altLang="zh-TW" sz="2800" dirty="0" smtClean="0">
                <a:latin typeface="Times New Roman" pitchFamily="18" charset="0"/>
                <a:ea typeface="標楷體" panose="03000509000000000000" pitchFamily="65" charset="-120"/>
                <a:cs typeface="Times New Roman" pitchFamily="18" charset="0"/>
              </a:rPr>
              <a:t>增，</a:t>
            </a:r>
            <a:r>
              <a:rPr lang="zh-TW" altLang="zh-TW" sz="2800" dirty="0">
                <a:latin typeface="Times New Roman" pitchFamily="18" charset="0"/>
                <a:ea typeface="標楷體" panose="03000509000000000000" pitchFamily="65" charset="-120"/>
                <a:cs typeface="Times New Roman" pitchFamily="18" charset="0"/>
              </a:rPr>
              <a:t>民眾候車時間縮短一半以上</a:t>
            </a:r>
            <a:r>
              <a:rPr lang="zh-TW" altLang="zh-TW" sz="2800" dirty="0" smtClean="0">
                <a:latin typeface="Times New Roman" pitchFamily="18" charset="0"/>
                <a:ea typeface="標楷體" panose="03000509000000000000" pitchFamily="65" charset="-120"/>
                <a:cs typeface="Times New Roman" pitchFamily="18" charset="0"/>
              </a:rPr>
              <a:t>，讓</a:t>
            </a:r>
            <a:r>
              <a:rPr lang="zh-TW" altLang="zh-TW" sz="2800" dirty="0">
                <a:latin typeface="Times New Roman" pitchFamily="18" charset="0"/>
                <a:ea typeface="標楷體" panose="03000509000000000000" pitchFamily="65" charset="-120"/>
                <a:cs typeface="Times New Roman" pitchFamily="18" charset="0"/>
              </a:rPr>
              <a:t>公車一方面保有行駛專用道之優勢，也提升汽、機車族群的使用安全</a:t>
            </a:r>
            <a:r>
              <a:rPr lang="zh-TW" altLang="zh-TW" sz="2800" dirty="0" smtClean="0">
                <a:latin typeface="Times New Roman" pitchFamily="18" charset="0"/>
                <a:ea typeface="標楷體" panose="03000509000000000000" pitchFamily="65" charset="-120"/>
                <a:cs typeface="Times New Roman" pitchFamily="18" charset="0"/>
              </a:rPr>
              <a:t>。</a:t>
            </a:r>
            <a:endParaRPr lang="en-US" altLang="zh-TW" sz="2800" dirty="0" smtClean="0">
              <a:latin typeface="Times New Roman" pitchFamily="18" charset="0"/>
              <a:ea typeface="標楷體" panose="03000509000000000000" pitchFamily="65" charset="-120"/>
              <a:cs typeface="Times New Roman" pitchFamily="18" charset="0"/>
            </a:endParaRPr>
          </a:p>
          <a:p>
            <a:pPr marL="719138" lvl="1" indent="-344488" algn="just">
              <a:lnSpc>
                <a:spcPts val="3000"/>
              </a:lnSpc>
              <a:spcBef>
                <a:spcPts val="1200"/>
              </a:spcBef>
              <a:buNone/>
            </a:pPr>
            <a:r>
              <a:rPr lang="en-US" altLang="zh-TW" sz="2800" b="1" dirty="0">
                <a:latin typeface="Times New Roman" pitchFamily="18" charset="0"/>
                <a:ea typeface="標楷體" panose="03000509000000000000" pitchFamily="65" charset="-120"/>
                <a:cs typeface="Times New Roman" pitchFamily="18" charset="0"/>
              </a:rPr>
              <a:t>2.</a:t>
            </a:r>
            <a:r>
              <a:rPr lang="zh-TW" altLang="en-US" sz="2800" b="1" dirty="0">
                <a:latin typeface="Times New Roman" pitchFamily="18" charset="0"/>
                <a:ea typeface="標楷體" panose="03000509000000000000" pitchFamily="65" charset="-120"/>
                <a:cs typeface="Times New Roman" pitchFamily="18" charset="0"/>
              </a:rPr>
              <a:t>中區增站</a:t>
            </a:r>
            <a:r>
              <a:rPr lang="zh-TW" altLang="zh-TW" sz="2800" b="1" dirty="0">
                <a:latin typeface="Times New Roman" pitchFamily="18" charset="0"/>
                <a:ea typeface="標楷體" panose="03000509000000000000" pitchFamily="65" charset="-120"/>
                <a:cs typeface="Times New Roman" pitchFamily="18" charset="0"/>
              </a:rPr>
              <a:t>：</a:t>
            </a:r>
            <a:r>
              <a:rPr lang="zh-TW" altLang="zh-TW" sz="2800" dirty="0">
                <a:latin typeface="Times New Roman" pitchFamily="18" charset="0"/>
                <a:ea typeface="標楷體" panose="03000509000000000000" pitchFamily="65" charset="-120"/>
                <a:cs typeface="Times New Roman" pitchFamily="18" charset="0"/>
              </a:rPr>
              <a:t>增加台灣大道一段（原中正路）</a:t>
            </a:r>
            <a:r>
              <a:rPr lang="en-US" altLang="zh-TW" sz="2800" dirty="0">
                <a:latin typeface="Times New Roman" pitchFamily="18" charset="0"/>
                <a:ea typeface="標楷體" panose="03000509000000000000" pitchFamily="65" charset="-120"/>
                <a:cs typeface="Times New Roman" pitchFamily="18" charset="0"/>
              </a:rPr>
              <a:t>6</a:t>
            </a:r>
            <a:r>
              <a:rPr lang="zh-TW" altLang="zh-TW" sz="2800" dirty="0">
                <a:latin typeface="Times New Roman" pitchFamily="18" charset="0"/>
                <a:ea typeface="標楷體" panose="03000509000000000000" pitchFamily="65" charset="-120"/>
                <a:cs typeface="Times New Roman" pitchFamily="18" charset="0"/>
              </a:rPr>
              <a:t>個停靠站位（原子街口、中華路口、仁愛醫院、第二市場、彰化銀行及第一廣場站），提升中區民眾之使用便利性。</a:t>
            </a:r>
          </a:p>
          <a:p>
            <a:pPr marL="719138" lvl="1" indent="-344488" algn="just">
              <a:lnSpc>
                <a:spcPts val="3000"/>
              </a:lnSpc>
              <a:spcBef>
                <a:spcPts val="1200"/>
              </a:spcBef>
              <a:buNone/>
            </a:pPr>
            <a:endParaRPr lang="zh-TW" altLang="zh-TW" sz="2800" dirty="0">
              <a:latin typeface="Times New Roman" pitchFamily="18" charset="0"/>
              <a:ea typeface="標楷體" panose="03000509000000000000" pitchFamily="65" charset="-120"/>
              <a:cs typeface="Times New Roman" pitchFamily="18" charset="0"/>
            </a:endParaRPr>
          </a:p>
        </p:txBody>
      </p:sp>
      <p:sp>
        <p:nvSpPr>
          <p:cNvPr id="7" name="投影片編號版面配置區 6"/>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3</a:t>
            </a:fld>
            <a:endParaRPr lang="zh-TW"/>
          </a:p>
        </p:txBody>
      </p:sp>
    </p:spTree>
    <p:extLst>
      <p:ext uri="{BB962C8B-B14F-4D97-AF65-F5344CB8AC3E}">
        <p14:creationId xmlns:p14="http://schemas.microsoft.com/office/powerpoint/2010/main" val="806196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90599"/>
          </a:xfrm>
        </p:spPr>
        <p:txBody>
          <a:bodyPr/>
          <a:lstStyle/>
          <a:p>
            <a:pPr algn="ctr"/>
            <a:r>
              <a:rPr lang="zh-TW" altLang="en-US"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rPr>
              <a:t>何謂優化公車專用道</a:t>
            </a:r>
            <a:r>
              <a:rPr lang="en-US" altLang="zh-TW" sz="2800" b="1" dirty="0" smtClean="0">
                <a:solidFill>
                  <a:schemeClr val="dk2"/>
                </a:solidFill>
                <a:latin typeface="微軟正黑體" pitchFamily="34" charset="-120"/>
                <a:ea typeface="微軟正黑體" pitchFamily="34" charset="-120"/>
              </a:rPr>
              <a:t>(2/2)</a:t>
            </a:r>
            <a:endParaRPr lang="zh-TW" altLang="en-US" sz="4000" b="1" dirty="0">
              <a:solidFill>
                <a:schemeClr val="dk2"/>
              </a:solidFill>
              <a:latin typeface="微軟正黑體" pitchFamily="34" charset="-120"/>
              <a:ea typeface="微軟正黑體" pitchFamily="34" charset="-120"/>
            </a:endParaRPr>
          </a:p>
        </p:txBody>
      </p:sp>
      <p:sp>
        <p:nvSpPr>
          <p:cNvPr id="3" name="文字版面配置區 2"/>
          <p:cNvSpPr>
            <a:spLocks noGrp="1"/>
          </p:cNvSpPr>
          <p:nvPr>
            <p:ph type="body" idx="1"/>
          </p:nvPr>
        </p:nvSpPr>
        <p:spPr>
          <a:xfrm>
            <a:off x="179512" y="1339552"/>
            <a:ext cx="8784976" cy="5257800"/>
          </a:xfrm>
          <a:noFill/>
        </p:spPr>
        <p:txBody>
          <a:bodyPr/>
          <a:lstStyle/>
          <a:p>
            <a:pPr marL="447675" lvl="0" indent="-319088" algn="just">
              <a:lnSpc>
                <a:spcPts val="3360"/>
              </a:lnSpc>
              <a:buNone/>
            </a:pPr>
            <a:r>
              <a:rPr lang="en-US" altLang="zh-TW" sz="2800" b="1" dirty="0" smtClean="0">
                <a:latin typeface="Times New Roman" pitchFamily="18" charset="0"/>
                <a:ea typeface="標楷體" panose="03000509000000000000" pitchFamily="65" charset="-120"/>
                <a:cs typeface="Times New Roman" pitchFamily="18" charset="0"/>
              </a:rPr>
              <a:t>3.</a:t>
            </a:r>
            <a:r>
              <a:rPr lang="zh-TW" altLang="en-US" sz="2800" b="1" dirty="0" smtClean="0">
                <a:latin typeface="Times New Roman" pitchFamily="18" charset="0"/>
                <a:ea typeface="標楷體" panose="03000509000000000000" pitchFamily="65" charset="-120"/>
                <a:cs typeface="Times New Roman" pitchFamily="18" charset="0"/>
              </a:rPr>
              <a:t>海</a:t>
            </a:r>
            <a:r>
              <a:rPr lang="zh-TW" altLang="en-US" sz="2800" b="1" dirty="0">
                <a:latin typeface="Times New Roman" pitchFamily="18" charset="0"/>
                <a:ea typeface="標楷體" panose="03000509000000000000" pitchFamily="65" charset="-120"/>
                <a:cs typeface="Times New Roman" pitchFamily="18" charset="0"/>
              </a:rPr>
              <a:t>線</a:t>
            </a:r>
            <a:r>
              <a:rPr lang="zh-TW" altLang="en-US" sz="2800" b="1" dirty="0" smtClean="0">
                <a:latin typeface="Times New Roman" pitchFamily="18" charset="0"/>
                <a:ea typeface="標楷體" panose="03000509000000000000" pitchFamily="65" charset="-120"/>
                <a:cs typeface="Times New Roman" pitchFamily="18" charset="0"/>
              </a:rPr>
              <a:t>直達</a:t>
            </a:r>
            <a:r>
              <a:rPr lang="zh-TW" altLang="zh-TW" sz="2800" b="1" dirty="0" smtClean="0">
                <a:latin typeface="Times New Roman" pitchFamily="18" charset="0"/>
                <a:ea typeface="標楷體" panose="03000509000000000000" pitchFamily="65" charset="-120"/>
                <a:cs typeface="Times New Roman" pitchFamily="18" charset="0"/>
              </a:rPr>
              <a:t>：</a:t>
            </a:r>
            <a:r>
              <a:rPr lang="en-US" altLang="zh-TW" sz="2800" dirty="0" smtClean="0">
                <a:latin typeface="Times New Roman" pitchFamily="18" charset="0"/>
                <a:ea typeface="標楷體" panose="03000509000000000000" pitchFamily="65" charset="-120"/>
                <a:cs typeface="Times New Roman" pitchFamily="18" charset="0"/>
              </a:rPr>
              <a:t>9</a:t>
            </a:r>
            <a:r>
              <a:rPr lang="zh-TW" altLang="en-US" sz="2800" dirty="0">
                <a:latin typeface="Times New Roman" pitchFamily="18" charset="0"/>
                <a:ea typeface="標楷體" panose="03000509000000000000" pitchFamily="65" charset="-120"/>
                <a:cs typeface="Times New Roman" pitchFamily="18" charset="0"/>
              </a:rPr>
              <a:t>條公車路線</a:t>
            </a:r>
            <a:r>
              <a:rPr lang="zh-TW" altLang="zh-TW" sz="2800" dirty="0" smtClean="0">
                <a:latin typeface="Times New Roman" pitchFamily="18" charset="0"/>
                <a:ea typeface="標楷體" panose="03000509000000000000" pitchFamily="65" charset="-120"/>
                <a:cs typeface="Times New Roman" pitchFamily="18" charset="0"/>
              </a:rPr>
              <a:t>公車全程行駛專用道，</a:t>
            </a:r>
            <a:r>
              <a:rPr lang="zh-TW" altLang="zh-TW" sz="2800" dirty="0">
                <a:latin typeface="Times New Roman" pitchFamily="18" charset="0"/>
                <a:ea typeface="標楷體" panose="03000509000000000000" pitchFamily="65" charset="-120"/>
                <a:cs typeface="Times New Roman" pitchFamily="18" charset="0"/>
              </a:rPr>
              <a:t>站站皆會停，其中</a:t>
            </a:r>
            <a:r>
              <a:rPr lang="en-US" altLang="zh-TW" sz="2800" dirty="0" smtClean="0">
                <a:latin typeface="Times New Roman" pitchFamily="18" charset="0"/>
                <a:ea typeface="標楷體" panose="03000509000000000000" pitchFamily="65" charset="-120"/>
                <a:cs typeface="Times New Roman" pitchFamily="18" charset="0"/>
              </a:rPr>
              <a:t>302</a:t>
            </a:r>
            <a:r>
              <a:rPr lang="zh-TW" altLang="zh-TW" sz="2800" dirty="0">
                <a:latin typeface="Times New Roman" pitchFamily="18" charset="0"/>
                <a:ea typeface="標楷體" panose="03000509000000000000" pitchFamily="65" charset="-120"/>
                <a:cs typeface="Times New Roman" pitchFamily="18" charset="0"/>
              </a:rPr>
              <a:t>、</a:t>
            </a:r>
            <a:r>
              <a:rPr lang="en-US" altLang="zh-TW" sz="2800" dirty="0">
                <a:latin typeface="Times New Roman" pitchFamily="18" charset="0"/>
                <a:ea typeface="標楷體" panose="03000509000000000000" pitchFamily="65" charset="-120"/>
                <a:cs typeface="Times New Roman" pitchFamily="18" charset="0"/>
              </a:rPr>
              <a:t>303</a:t>
            </a:r>
            <a:r>
              <a:rPr lang="zh-TW" altLang="zh-TW" sz="2800" dirty="0">
                <a:latin typeface="Times New Roman" pitchFamily="18" charset="0"/>
                <a:ea typeface="標楷體" panose="03000509000000000000" pitchFamily="65" charset="-120"/>
                <a:cs typeface="Times New Roman" pitchFamily="18" charset="0"/>
              </a:rPr>
              <a:t>、</a:t>
            </a:r>
            <a:r>
              <a:rPr lang="en-US" altLang="zh-TW" sz="2800" dirty="0">
                <a:latin typeface="Times New Roman" pitchFamily="18" charset="0"/>
                <a:ea typeface="標楷體" panose="03000509000000000000" pitchFamily="65" charset="-120"/>
                <a:cs typeface="Times New Roman" pitchFamily="18" charset="0"/>
              </a:rPr>
              <a:t>304</a:t>
            </a:r>
            <a:r>
              <a:rPr lang="zh-TW" altLang="zh-TW" sz="2800" dirty="0">
                <a:latin typeface="Times New Roman" pitchFamily="18" charset="0"/>
                <a:ea typeface="標楷體" panose="03000509000000000000" pitchFamily="65" charset="-120"/>
                <a:cs typeface="Times New Roman" pitchFamily="18" charset="0"/>
              </a:rPr>
              <a:t>、</a:t>
            </a:r>
            <a:r>
              <a:rPr lang="en-US" altLang="zh-TW" sz="2800" dirty="0">
                <a:latin typeface="Times New Roman" pitchFamily="18" charset="0"/>
                <a:ea typeface="標楷體" panose="03000509000000000000" pitchFamily="65" charset="-120"/>
                <a:cs typeface="Times New Roman" pitchFamily="18" charset="0"/>
              </a:rPr>
              <a:t>305</a:t>
            </a:r>
            <a:r>
              <a:rPr lang="zh-TW" altLang="zh-TW" sz="2800" dirty="0">
                <a:latin typeface="Times New Roman" pitchFamily="18" charset="0"/>
                <a:ea typeface="標楷體" panose="03000509000000000000" pitchFamily="65" charset="-120"/>
                <a:cs typeface="Times New Roman" pitchFamily="18" charset="0"/>
              </a:rPr>
              <a:t>、</a:t>
            </a:r>
            <a:r>
              <a:rPr lang="en-US" altLang="zh-TW" sz="2800" dirty="0">
                <a:latin typeface="Times New Roman" pitchFamily="18" charset="0"/>
                <a:ea typeface="標楷體" panose="03000509000000000000" pitchFamily="65" charset="-120"/>
                <a:cs typeface="Times New Roman" pitchFamily="18" charset="0"/>
              </a:rPr>
              <a:t>306</a:t>
            </a:r>
            <a:r>
              <a:rPr lang="zh-TW" altLang="zh-TW" sz="2800" dirty="0">
                <a:latin typeface="Times New Roman" pitchFamily="18" charset="0"/>
                <a:ea typeface="標楷體" panose="03000509000000000000" pitchFamily="65" charset="-120"/>
                <a:cs typeface="Times New Roman" pitchFamily="18" charset="0"/>
              </a:rPr>
              <a:t>、</a:t>
            </a:r>
            <a:r>
              <a:rPr lang="en-US" altLang="zh-TW" sz="2800" dirty="0">
                <a:latin typeface="Times New Roman" pitchFamily="18" charset="0"/>
                <a:ea typeface="標楷體" panose="03000509000000000000" pitchFamily="65" charset="-120"/>
                <a:cs typeface="Times New Roman" pitchFamily="18" charset="0"/>
              </a:rPr>
              <a:t>307</a:t>
            </a:r>
            <a:r>
              <a:rPr lang="zh-TW" altLang="zh-TW" sz="2800" dirty="0">
                <a:latin typeface="Times New Roman" pitchFamily="18" charset="0"/>
                <a:ea typeface="標楷體" panose="03000509000000000000" pitchFamily="65" charset="-120"/>
                <a:cs typeface="Times New Roman" pitchFamily="18" charset="0"/>
              </a:rPr>
              <a:t>、</a:t>
            </a:r>
            <a:r>
              <a:rPr lang="en-US" altLang="zh-TW" sz="2800" dirty="0" smtClean="0">
                <a:latin typeface="Times New Roman" pitchFamily="18" charset="0"/>
                <a:ea typeface="標楷體" panose="03000509000000000000" pitchFamily="65" charset="-120"/>
                <a:cs typeface="Times New Roman" pitchFamily="18" charset="0"/>
              </a:rPr>
              <a:t>308</a:t>
            </a:r>
            <a:r>
              <a:rPr lang="zh-TW" altLang="zh-TW" sz="2800" dirty="0">
                <a:latin typeface="Times New Roman" pitchFamily="18" charset="0"/>
                <a:ea typeface="標楷體" panose="03000509000000000000" pitchFamily="65" charset="-120"/>
                <a:cs typeface="Times New Roman" pitchFamily="18" charset="0"/>
              </a:rPr>
              <a:t>等</a:t>
            </a:r>
            <a:r>
              <a:rPr lang="en-US" altLang="zh-TW" sz="2800" dirty="0">
                <a:latin typeface="Times New Roman" pitchFamily="18" charset="0"/>
                <a:ea typeface="標楷體" panose="03000509000000000000" pitchFamily="65" charset="-120"/>
                <a:cs typeface="Times New Roman" pitchFamily="18" charset="0"/>
              </a:rPr>
              <a:t>7</a:t>
            </a:r>
            <a:r>
              <a:rPr lang="zh-TW" altLang="zh-TW" sz="2800" dirty="0">
                <a:latin typeface="Times New Roman" pitchFamily="18" charset="0"/>
                <a:ea typeface="標楷體" panose="03000509000000000000" pitchFamily="65" charset="-120"/>
                <a:cs typeface="Times New Roman" pitchFamily="18" charset="0"/>
              </a:rPr>
              <a:t>條路線端點更延駛至機場、清水、大甲及梧棲地區</a:t>
            </a:r>
            <a:r>
              <a:rPr lang="zh-TW" altLang="zh-TW" sz="2800" dirty="0" smtClean="0">
                <a:latin typeface="Times New Roman" pitchFamily="18" charset="0"/>
                <a:ea typeface="標楷體" panose="03000509000000000000" pitchFamily="65" charset="-120"/>
                <a:cs typeface="Times New Roman" pitchFamily="18" charset="0"/>
              </a:rPr>
              <a:t>，海</a:t>
            </a:r>
            <a:r>
              <a:rPr lang="zh-TW" altLang="zh-TW" sz="2800" dirty="0">
                <a:latin typeface="Times New Roman" pitchFamily="18" charset="0"/>
                <a:ea typeface="標楷體" panose="03000509000000000000" pitchFamily="65" charset="-120"/>
                <a:cs typeface="Times New Roman" pitchFamily="18" charset="0"/>
              </a:rPr>
              <a:t>線民眾可一車直達市區，免除在靜宜大學轉車的不便。</a:t>
            </a:r>
          </a:p>
          <a:p>
            <a:pPr marL="447675" indent="-319088" algn="just">
              <a:lnSpc>
                <a:spcPts val="3360"/>
              </a:lnSpc>
              <a:buNone/>
            </a:pPr>
            <a:r>
              <a:rPr lang="en-US" altLang="zh-TW" sz="2800" b="1" dirty="0" smtClean="0">
                <a:latin typeface="Times New Roman" pitchFamily="18" charset="0"/>
                <a:ea typeface="標楷體" panose="03000509000000000000" pitchFamily="65" charset="-120"/>
                <a:cs typeface="Times New Roman" pitchFamily="18" charset="0"/>
              </a:rPr>
              <a:t>4.</a:t>
            </a:r>
            <a:r>
              <a:rPr lang="zh-TW" altLang="en-US" sz="2800" b="1" dirty="0">
                <a:latin typeface="Times New Roman" pitchFamily="18" charset="0"/>
                <a:ea typeface="標楷體" panose="03000509000000000000" pitchFamily="65" charset="-120"/>
                <a:cs typeface="Times New Roman" pitchFamily="18" charset="0"/>
              </a:rPr>
              <a:t>車上</a:t>
            </a:r>
            <a:r>
              <a:rPr lang="zh-TW" altLang="en-US" sz="2800" b="1" dirty="0" smtClean="0">
                <a:latin typeface="Times New Roman" pitchFamily="18" charset="0"/>
                <a:ea typeface="標楷體" panose="03000509000000000000" pitchFamily="65" charset="-120"/>
                <a:cs typeface="Times New Roman" pitchFamily="18" charset="0"/>
              </a:rPr>
              <a:t>刷卡</a:t>
            </a:r>
            <a:r>
              <a:rPr lang="zh-TW" altLang="zh-TW" sz="2800" b="1" dirty="0">
                <a:latin typeface="Times New Roman" pitchFamily="18" charset="0"/>
                <a:ea typeface="標楷體" panose="03000509000000000000" pitchFamily="65" charset="-120"/>
                <a:cs typeface="Times New Roman" pitchFamily="18" charset="0"/>
              </a:rPr>
              <a:t>：</a:t>
            </a:r>
            <a:r>
              <a:rPr lang="zh-TW" altLang="zh-TW" sz="2800" dirty="0" smtClean="0">
                <a:latin typeface="Times New Roman" pitchFamily="18" charset="0"/>
                <a:ea typeface="標楷體" panose="03000509000000000000" pitchFamily="65" charset="-120"/>
                <a:cs typeface="Times New Roman" pitchFamily="18" charset="0"/>
              </a:rPr>
              <a:t>改成</a:t>
            </a:r>
            <a:r>
              <a:rPr lang="zh-TW" altLang="zh-TW" sz="2800" dirty="0">
                <a:latin typeface="Times New Roman" pitchFamily="18" charset="0"/>
                <a:ea typeface="標楷體" panose="03000509000000000000" pitchFamily="65" charset="-120"/>
                <a:cs typeface="Times New Roman" pitchFamily="18" charset="0"/>
              </a:rPr>
              <a:t>上、下車刷卡</a:t>
            </a:r>
            <a:r>
              <a:rPr lang="zh-TW" altLang="zh-TW" sz="2800" dirty="0" smtClean="0">
                <a:latin typeface="Times New Roman" pitchFamily="18" charset="0"/>
                <a:ea typeface="標楷體" panose="03000509000000000000" pitchFamily="65" charset="-120"/>
                <a:cs typeface="Times New Roman" pitchFamily="18" charset="0"/>
              </a:rPr>
              <a:t>，</a:t>
            </a:r>
            <a:r>
              <a:rPr lang="zh-TW" altLang="en-US" sz="2800" dirty="0" smtClean="0">
                <a:latin typeface="Times New Roman" pitchFamily="18" charset="0"/>
                <a:ea typeface="標楷體" panose="03000509000000000000" pitchFamily="65" charset="-120"/>
                <a:cs typeface="Times New Roman" pitchFamily="18" charset="0"/>
              </a:rPr>
              <a:t>且行駛</a:t>
            </a:r>
            <a:r>
              <a:rPr lang="zh-TW" altLang="zh-TW" sz="2800" dirty="0" smtClean="0">
                <a:latin typeface="Times New Roman" pitchFamily="18" charset="0"/>
                <a:ea typeface="標楷體" panose="03000509000000000000" pitchFamily="65" charset="-120"/>
                <a:cs typeface="Times New Roman" pitchFamily="18" charset="0"/>
              </a:rPr>
              <a:t>專用</a:t>
            </a:r>
            <a:r>
              <a:rPr lang="zh-TW" altLang="zh-TW" sz="2800" dirty="0">
                <a:latin typeface="Times New Roman" pitchFamily="18" charset="0"/>
                <a:ea typeface="標楷體" panose="03000509000000000000" pitchFamily="65" charset="-120"/>
                <a:cs typeface="Times New Roman" pitchFamily="18" charset="0"/>
              </a:rPr>
              <a:t>道</a:t>
            </a:r>
            <a:r>
              <a:rPr lang="zh-TW" altLang="zh-TW" sz="2800" dirty="0" smtClean="0">
                <a:latin typeface="Times New Roman" pitchFamily="18" charset="0"/>
                <a:ea typeface="標楷體" panose="03000509000000000000" pitchFamily="65" charset="-120"/>
                <a:cs typeface="Times New Roman" pitchFamily="18" charset="0"/>
              </a:rPr>
              <a:t>的每</a:t>
            </a:r>
            <a:r>
              <a:rPr lang="zh-TW" altLang="en-US" sz="2800" dirty="0" smtClean="0">
                <a:latin typeface="Times New Roman" pitchFamily="18" charset="0"/>
                <a:ea typeface="標楷體" panose="03000509000000000000" pitchFamily="65" charset="-120"/>
                <a:cs typeface="Times New Roman" pitchFamily="18" charset="0"/>
              </a:rPr>
              <a:t>輛公車之</a:t>
            </a:r>
            <a:r>
              <a:rPr lang="zh-TW" altLang="zh-TW" sz="2800" dirty="0" smtClean="0">
                <a:latin typeface="Times New Roman" pitchFamily="18" charset="0"/>
                <a:ea typeface="標楷體" panose="03000509000000000000" pitchFamily="65" charset="-120"/>
                <a:cs typeface="Times New Roman" pitchFamily="18" charset="0"/>
              </a:rPr>
              <a:t>車門</a:t>
            </a:r>
            <a:r>
              <a:rPr lang="zh-TW" altLang="zh-TW" sz="2800" dirty="0">
                <a:latin typeface="Times New Roman" pitchFamily="18" charset="0"/>
                <a:ea typeface="標楷體" panose="03000509000000000000" pitchFamily="65" charset="-120"/>
                <a:cs typeface="Times New Roman" pitchFamily="18" charset="0"/>
              </a:rPr>
              <a:t>都須加裝至少</a:t>
            </a:r>
            <a:r>
              <a:rPr lang="en-US" altLang="zh-TW" sz="2800" dirty="0">
                <a:latin typeface="Times New Roman" pitchFamily="18" charset="0"/>
                <a:ea typeface="標楷體" panose="03000509000000000000" pitchFamily="65" charset="-120"/>
                <a:cs typeface="Times New Roman" pitchFamily="18" charset="0"/>
              </a:rPr>
              <a:t>1</a:t>
            </a:r>
            <a:r>
              <a:rPr lang="zh-TW" altLang="zh-TW" sz="2800" dirty="0">
                <a:latin typeface="Times New Roman" pitchFamily="18" charset="0"/>
                <a:ea typeface="標楷體" panose="03000509000000000000" pitchFamily="65" charset="-120"/>
                <a:cs typeface="Times New Roman" pitchFamily="18" charset="0"/>
              </a:rPr>
              <a:t>台以上刷卡機</a:t>
            </a:r>
            <a:r>
              <a:rPr lang="zh-TW" altLang="zh-TW" sz="2800" dirty="0" smtClean="0">
                <a:latin typeface="Times New Roman" pitchFamily="18" charset="0"/>
                <a:ea typeface="標楷體" panose="03000509000000000000" pitchFamily="65" charset="-120"/>
                <a:cs typeface="Times New Roman" pitchFamily="18" charset="0"/>
              </a:rPr>
              <a:t>，加快</a:t>
            </a:r>
            <a:r>
              <a:rPr lang="zh-TW" altLang="zh-TW" sz="2800" dirty="0">
                <a:latin typeface="Times New Roman" pitchFamily="18" charset="0"/>
                <a:ea typeface="標楷體" panose="03000509000000000000" pitchFamily="65" charset="-120"/>
                <a:cs typeface="Times New Roman" pitchFamily="18" charset="0"/>
              </a:rPr>
              <a:t>上、下車速度</a:t>
            </a:r>
            <a:r>
              <a:rPr lang="zh-TW" altLang="zh-TW" sz="2800" dirty="0" smtClean="0">
                <a:latin typeface="Times New Roman" pitchFamily="18" charset="0"/>
                <a:ea typeface="標楷體" panose="03000509000000000000" pitchFamily="65" charset="-120"/>
                <a:cs typeface="Times New Roman" pitchFamily="18" charset="0"/>
              </a:rPr>
              <a:t>，</a:t>
            </a:r>
            <a:r>
              <a:rPr lang="zh-TW" altLang="en-US" sz="2800" dirty="0" smtClean="0">
                <a:latin typeface="Times New Roman" pitchFamily="18" charset="0"/>
                <a:ea typeface="標楷體" panose="03000509000000000000" pitchFamily="65" charset="-120"/>
                <a:cs typeface="Times New Roman" pitchFamily="18" charset="0"/>
              </a:rPr>
              <a:t>擴充月台</a:t>
            </a:r>
            <a:r>
              <a:rPr lang="zh-TW" altLang="zh-TW" sz="2800" dirty="0" smtClean="0">
                <a:latin typeface="Times New Roman" pitchFamily="18" charset="0"/>
                <a:ea typeface="標楷體" panose="03000509000000000000" pitchFamily="65" charset="-120"/>
                <a:cs typeface="Times New Roman" pitchFamily="18" charset="0"/>
              </a:rPr>
              <a:t>區</a:t>
            </a:r>
            <a:r>
              <a:rPr lang="zh-TW" altLang="en-US" sz="2800" dirty="0" smtClean="0">
                <a:latin typeface="Times New Roman" pitchFamily="18" charset="0"/>
                <a:ea typeface="標楷體" panose="03000509000000000000" pitchFamily="65" charset="-120"/>
                <a:cs typeface="Times New Roman" pitchFamily="18" charset="0"/>
              </a:rPr>
              <a:t>，讓每個候車站同時可停靠</a:t>
            </a:r>
            <a:r>
              <a:rPr lang="zh-TW" altLang="zh-TW" sz="2800" dirty="0" smtClean="0">
                <a:latin typeface="Times New Roman" pitchFamily="18" charset="0"/>
                <a:ea typeface="標楷體" panose="03000509000000000000" pitchFamily="65" charset="-120"/>
                <a:cs typeface="Times New Roman" pitchFamily="18" charset="0"/>
              </a:rPr>
              <a:t>至少</a:t>
            </a:r>
            <a:r>
              <a:rPr lang="en-US" altLang="zh-TW" sz="2800" dirty="0">
                <a:latin typeface="Times New Roman" pitchFamily="18" charset="0"/>
                <a:ea typeface="標楷體" panose="03000509000000000000" pitchFamily="65" charset="-120"/>
                <a:cs typeface="Times New Roman" pitchFamily="18" charset="0"/>
              </a:rPr>
              <a:t>2</a:t>
            </a:r>
            <a:r>
              <a:rPr lang="zh-TW" altLang="zh-TW" sz="2800" dirty="0">
                <a:latin typeface="Times New Roman" pitchFamily="18" charset="0"/>
                <a:ea typeface="標楷體" panose="03000509000000000000" pitchFamily="65" charset="-120"/>
                <a:cs typeface="Times New Roman" pitchFamily="18" charset="0"/>
              </a:rPr>
              <a:t>台以上</a:t>
            </a:r>
            <a:r>
              <a:rPr lang="zh-TW" altLang="zh-TW" sz="2800" dirty="0" smtClean="0">
                <a:latin typeface="Times New Roman" pitchFamily="18" charset="0"/>
                <a:ea typeface="標楷體" panose="03000509000000000000" pitchFamily="65" charset="-120"/>
                <a:cs typeface="Times New Roman" pitchFamily="18" charset="0"/>
              </a:rPr>
              <a:t>公車，</a:t>
            </a:r>
            <a:r>
              <a:rPr lang="zh-TW" altLang="en-US" sz="2800" dirty="0" smtClean="0">
                <a:latin typeface="Times New Roman" pitchFamily="18" charset="0"/>
                <a:ea typeface="標楷體" panose="03000509000000000000" pitchFamily="65" charset="-120"/>
                <a:cs typeface="Times New Roman" pitchFamily="18" charset="0"/>
              </a:rPr>
              <a:t>強化候車站運作效率</a:t>
            </a:r>
            <a:r>
              <a:rPr lang="zh-TW" altLang="zh-TW" sz="2800" dirty="0" smtClean="0">
                <a:latin typeface="Times New Roman" pitchFamily="18" charset="0"/>
                <a:ea typeface="標楷體" panose="03000509000000000000" pitchFamily="65" charset="-120"/>
                <a:cs typeface="Times New Roman" pitchFamily="18" charset="0"/>
              </a:rPr>
              <a:t>。</a:t>
            </a:r>
            <a:endParaRPr lang="zh-TW" altLang="zh-TW" sz="2800" dirty="0">
              <a:latin typeface="Times New Roman" pitchFamily="18" charset="0"/>
              <a:ea typeface="標楷體" panose="03000509000000000000" pitchFamily="65" charset="-120"/>
              <a:cs typeface="Times New Roman" pitchFamily="18" charset="0"/>
            </a:endParaRPr>
          </a:p>
        </p:txBody>
      </p:sp>
      <p:sp>
        <p:nvSpPr>
          <p:cNvPr id="8" name="投影片編號版面配置區 7"/>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4</a:t>
            </a:fld>
            <a:endParaRPr lang="zh-TW"/>
          </a:p>
        </p:txBody>
      </p:sp>
    </p:spTree>
    <p:extLst>
      <p:ext uri="{BB962C8B-B14F-4D97-AF65-F5344CB8AC3E}">
        <p14:creationId xmlns:p14="http://schemas.microsoft.com/office/powerpoint/2010/main" val="370043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188640"/>
            <a:ext cx="8229600"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zh-TW" sz="4400" b="1" i="0" u="none" strike="noStrike" cap="none" baseline="0"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sym typeface="Arial"/>
              </a:rPr>
              <a:t>路線規劃</a:t>
            </a:r>
            <a:r>
              <a:rPr lang="en-US" altLang="zh-TW" sz="2800" b="1" i="0" u="none" strike="noStrike" cap="none" baseline="0" dirty="0" smtClean="0">
                <a:solidFill>
                  <a:schemeClr val="dk2"/>
                </a:solidFill>
                <a:latin typeface="微軟正黑體" pitchFamily="34" charset="-120"/>
                <a:ea typeface="微軟正黑體" pitchFamily="34" charset="-120"/>
                <a:sym typeface="Arial"/>
              </a:rPr>
              <a:t>(1/3)</a:t>
            </a:r>
            <a:endParaRPr lang="zh-TW" sz="4400" b="1" i="0" u="none" strike="noStrike" cap="none" baseline="0" dirty="0">
              <a:solidFill>
                <a:schemeClr val="dk2"/>
              </a:solidFill>
              <a:latin typeface="微軟正黑體" pitchFamily="34" charset="-120"/>
              <a:ea typeface="微軟正黑體" pitchFamily="34" charset="-120"/>
              <a:sym typeface="Arial"/>
            </a:endParaRPr>
          </a:p>
        </p:txBody>
      </p:sp>
      <p:sp>
        <p:nvSpPr>
          <p:cNvPr id="2" name="文字版面配置區 1"/>
          <p:cNvSpPr>
            <a:spLocks noGrp="1"/>
          </p:cNvSpPr>
          <p:nvPr>
            <p:ph type="body" idx="1"/>
          </p:nvPr>
        </p:nvSpPr>
        <p:spPr>
          <a:xfrm>
            <a:off x="251520" y="1072481"/>
            <a:ext cx="8435280" cy="4876799"/>
          </a:xfrm>
        </p:spPr>
        <p:txBody>
          <a:bodyPr/>
          <a:lstStyle/>
          <a:p>
            <a:pPr marL="586741" lvl="1" indent="-457200">
              <a:spcBef>
                <a:spcPts val="480"/>
              </a:spcBef>
              <a:buFont typeface="Wingdings" panose="05000000000000000000" pitchFamily="2" charset="2"/>
              <a:buChar char="l"/>
            </a:pPr>
            <a:r>
              <a:rPr lang="zh-TW" altLang="en-US" sz="2800" dirty="0" smtClean="0">
                <a:solidFill>
                  <a:schemeClr val="tx1"/>
                </a:solidFill>
                <a:latin typeface="標楷體" panose="03000509000000000000" pitchFamily="65" charset="-120"/>
                <a:ea typeface="標楷體" panose="03000509000000000000" pitchFamily="65" charset="-120"/>
              </a:rPr>
              <a:t>臺灣大道專用道</a:t>
            </a:r>
            <a:r>
              <a:rPr lang="zh-TW" altLang="zh-TW" sz="2800" dirty="0" smtClean="0">
                <a:solidFill>
                  <a:schemeClr val="tx1"/>
                </a:solidFill>
                <a:latin typeface="標楷體" panose="03000509000000000000" pitchFamily="65" charset="-120"/>
                <a:ea typeface="標楷體" panose="03000509000000000000" pitchFamily="65" charset="-120"/>
              </a:rPr>
              <a:t>班次</a:t>
            </a:r>
            <a:r>
              <a:rPr lang="zh-TW" altLang="zh-TW" sz="2800" dirty="0">
                <a:solidFill>
                  <a:schemeClr val="tx1"/>
                </a:solidFill>
                <a:latin typeface="標楷體" panose="03000509000000000000" pitchFamily="65" charset="-120"/>
                <a:ea typeface="標楷體" panose="03000509000000000000" pitchFamily="65" charset="-120"/>
              </a:rPr>
              <a:t>加倍</a:t>
            </a:r>
            <a:r>
              <a:rPr lang="en-US" altLang="zh-TW" sz="2800" dirty="0">
                <a:solidFill>
                  <a:schemeClr val="tx1"/>
                </a:solidFill>
                <a:latin typeface="標楷體" panose="03000509000000000000" pitchFamily="65" charset="-120"/>
                <a:ea typeface="標楷體" panose="03000509000000000000" pitchFamily="65" charset="-120"/>
              </a:rPr>
              <a:t>(426</a:t>
            </a:r>
            <a:r>
              <a:rPr lang="zh-TW" altLang="zh-TW" sz="2800" dirty="0">
                <a:solidFill>
                  <a:schemeClr val="tx1"/>
                </a:solidFill>
                <a:latin typeface="標楷體" panose="03000509000000000000" pitchFamily="65" charset="-120"/>
                <a:ea typeface="標楷體" panose="03000509000000000000" pitchFamily="65" charset="-120"/>
              </a:rPr>
              <a:t>班→</a:t>
            </a:r>
            <a:r>
              <a:rPr lang="en-US" altLang="zh-TW" sz="2800" dirty="0">
                <a:solidFill>
                  <a:schemeClr val="tx1"/>
                </a:solidFill>
                <a:latin typeface="標楷體" panose="03000509000000000000" pitchFamily="65" charset="-120"/>
                <a:ea typeface="標楷體" panose="03000509000000000000" pitchFamily="65" charset="-120"/>
              </a:rPr>
              <a:t>855</a:t>
            </a:r>
            <a:r>
              <a:rPr lang="zh-TW" altLang="zh-TW" sz="2800" dirty="0">
                <a:solidFill>
                  <a:schemeClr val="tx1"/>
                </a:solidFill>
                <a:latin typeface="標楷體" panose="03000509000000000000" pitchFamily="65" charset="-120"/>
                <a:ea typeface="標楷體" panose="03000509000000000000" pitchFamily="65" charset="-120"/>
              </a:rPr>
              <a:t>班</a:t>
            </a:r>
            <a:r>
              <a:rPr lang="en-US" altLang="zh-TW" sz="2800" dirty="0" smtClean="0">
                <a:solidFill>
                  <a:schemeClr val="tx1"/>
                </a:solidFill>
                <a:latin typeface="標楷體" panose="03000509000000000000" pitchFamily="65" charset="-120"/>
                <a:ea typeface="標楷體" panose="03000509000000000000" pitchFamily="65" charset="-120"/>
              </a:rPr>
              <a:t>)</a:t>
            </a:r>
            <a:endParaRPr lang="en-US" altLang="zh-TW" sz="2800" dirty="0">
              <a:solidFill>
                <a:schemeClr val="tx1"/>
              </a:solidFill>
              <a:latin typeface="標楷體" panose="03000509000000000000" pitchFamily="65" charset="-120"/>
              <a:ea typeface="標楷體" panose="03000509000000000000" pitchFamily="65" charset="-120"/>
            </a:endParaRPr>
          </a:p>
          <a:p>
            <a:endParaRPr lang="zh-TW" altLang="en-US"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61949"/>
            <a:ext cx="7632848" cy="4863395"/>
          </a:xfrm>
          <a:prstGeom prst="rect">
            <a:avLst/>
          </a:prstGeom>
        </p:spPr>
      </p:pic>
      <p:sp>
        <p:nvSpPr>
          <p:cNvPr id="5" name="投影片編號版面配置區 4"/>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5</a:t>
            </a:fld>
            <a:endParaRPr lang="zh-TW"/>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188640"/>
            <a:ext cx="8229600" cy="990599"/>
          </a:xfrm>
          <a:prstGeom prst="rect">
            <a:avLst/>
          </a:prstGeom>
          <a:noFill/>
          <a:ln>
            <a:noFill/>
          </a:ln>
        </p:spPr>
        <p:txBody>
          <a:bodyPr lIns="91425" tIns="45700" rIns="91425" bIns="45700" anchor="ctr" anchorCtr="0">
            <a:noAutofit/>
          </a:bodyPr>
          <a:lstStyle/>
          <a:p>
            <a:pPr lvl="0" algn="ctr">
              <a:buSzPct val="25000"/>
            </a:pPr>
            <a:r>
              <a:rPr lang="zh-TW"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rPr>
              <a:t>路線</a:t>
            </a:r>
            <a:r>
              <a:rPr lang="zh-TW"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rPr>
              <a:t>規劃</a:t>
            </a:r>
            <a:r>
              <a:rPr lang="en-US" altLang="zh-TW" sz="2800" b="1" dirty="0" smtClean="0">
                <a:solidFill>
                  <a:schemeClr val="dk2"/>
                </a:solidFill>
                <a:latin typeface="微軟正黑體" pitchFamily="34" charset="-120"/>
                <a:ea typeface="微軟正黑體" pitchFamily="34" charset="-120"/>
              </a:rPr>
              <a:t>(2/3)</a:t>
            </a:r>
            <a:endParaRPr lang="zh-TW" sz="2800" b="1" i="0" u="none" strike="noStrike" cap="none" baseline="0" dirty="0">
              <a:solidFill>
                <a:schemeClr val="dk2"/>
              </a:solidFill>
              <a:latin typeface="微軟正黑體" pitchFamily="34" charset="-120"/>
              <a:ea typeface="微軟正黑體" pitchFamily="34" charset="-120"/>
              <a:sym typeface="Arial"/>
            </a:endParaRPr>
          </a:p>
        </p:txBody>
      </p:sp>
      <p:sp>
        <p:nvSpPr>
          <p:cNvPr id="2" name="文字版面配置區 1"/>
          <p:cNvSpPr>
            <a:spLocks noGrp="1"/>
          </p:cNvSpPr>
          <p:nvPr>
            <p:ph type="body" idx="1"/>
          </p:nvPr>
        </p:nvSpPr>
        <p:spPr>
          <a:xfrm>
            <a:off x="179512" y="928465"/>
            <a:ext cx="8712968" cy="5380855"/>
          </a:xfrm>
        </p:spPr>
        <p:txBody>
          <a:bodyPr/>
          <a:lstStyle/>
          <a:p>
            <a:pPr marL="447675" indent="-317500">
              <a:buFont typeface="Wingdings" panose="05000000000000000000" pitchFamily="2" charset="2"/>
              <a:buChar char="l"/>
            </a:pPr>
            <a:r>
              <a:rPr lang="zh-TW" altLang="en-US" sz="2800" dirty="0" smtClean="0">
                <a:latin typeface="標楷體" panose="03000509000000000000" pitchFamily="65" charset="-120"/>
                <a:ea typeface="標楷體" panose="03000509000000000000" pitchFamily="65" charset="-120"/>
              </a:rPr>
              <a:t>為服務老幼及行動不便人士，</a:t>
            </a:r>
            <a:r>
              <a:rPr lang="zh-TW" altLang="en-US" sz="2800" dirty="0">
                <a:latin typeface="標楷體" panose="03000509000000000000" pitchFamily="65" charset="-120"/>
                <a:ea typeface="標楷體" panose="03000509000000000000" pitchFamily="65" charset="-120"/>
              </a:rPr>
              <a:t>特</a:t>
            </a:r>
            <a:r>
              <a:rPr lang="zh-TW" altLang="en-US" sz="2800" dirty="0" smtClean="0">
                <a:latin typeface="標楷體" panose="03000509000000000000" pitchFamily="65" charset="-120"/>
                <a:ea typeface="標楷體" panose="03000509000000000000" pitchFamily="65" charset="-120"/>
              </a:rPr>
              <a:t>將原服務大肚、龍井地區之</a:t>
            </a: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條公車復駛，並全程</a:t>
            </a:r>
            <a:r>
              <a:rPr lang="zh-TW" altLang="zh-TW" sz="2800" dirty="0" smtClean="0">
                <a:latin typeface="標楷體" panose="03000509000000000000" pitchFamily="65" charset="-120"/>
                <a:ea typeface="標楷體" panose="03000509000000000000" pitchFamily="65" charset="-120"/>
              </a:rPr>
              <a:t>行駛</a:t>
            </a:r>
            <a:r>
              <a:rPr lang="zh-TW" altLang="zh-TW" sz="2800" dirty="0">
                <a:latin typeface="標楷體" panose="03000509000000000000" pitchFamily="65" charset="-120"/>
                <a:ea typeface="標楷體" panose="03000509000000000000" pitchFamily="65" charset="-120"/>
              </a:rPr>
              <a:t>慢車道</a:t>
            </a:r>
            <a:r>
              <a:rPr lang="zh-TW"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配合原</a:t>
            </a:r>
            <a:r>
              <a:rPr lang="en-US" altLang="zh-TW" sz="2800" dirty="0" smtClean="0">
                <a:latin typeface="標楷體" panose="03000509000000000000" pitchFamily="65" charset="-120"/>
                <a:ea typeface="標楷體" panose="03000509000000000000" pitchFamily="65" charset="-120"/>
              </a:rPr>
              <a:t>48</a:t>
            </a:r>
            <a:r>
              <a:rPr lang="zh-TW" altLang="en-US" sz="2800" dirty="0" smtClean="0">
                <a:latin typeface="標楷體" panose="03000509000000000000" pitchFamily="65" charset="-120"/>
                <a:ea typeface="標楷體" panose="03000509000000000000" pitchFamily="65" charset="-120"/>
              </a:rPr>
              <a:t>路</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台中火車站</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嶺東科大</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每天</a:t>
            </a:r>
            <a:r>
              <a:rPr lang="en-US" altLang="zh-TW" sz="2800" dirty="0" smtClean="0">
                <a:latin typeface="標楷體" panose="03000509000000000000" pitchFamily="65" charset="-120"/>
                <a:ea typeface="標楷體" panose="03000509000000000000" pitchFamily="65" charset="-120"/>
              </a:rPr>
              <a:t>46</a:t>
            </a:r>
            <a:r>
              <a:rPr lang="zh-TW" altLang="en-US" sz="2800" dirty="0" smtClean="0">
                <a:latin typeface="標楷體" panose="03000509000000000000" pitchFamily="65" charset="-120"/>
                <a:ea typeface="標楷體" panose="03000509000000000000" pitchFamily="65" charset="-120"/>
              </a:rPr>
              <a:t>班次，</a:t>
            </a:r>
            <a:r>
              <a:rPr lang="zh-TW" altLang="en-US" sz="2800" dirty="0">
                <a:latin typeface="標楷體" panose="03000509000000000000" pitchFamily="65" charset="-120"/>
                <a:ea typeface="標楷體" panose="03000509000000000000" pitchFamily="65" charset="-120"/>
              </a:rPr>
              <a:t>慢車道</a:t>
            </a:r>
            <a:r>
              <a:rPr lang="zh-TW" altLang="en-US" sz="2800" dirty="0" smtClean="0">
                <a:latin typeface="標楷體" panose="03000509000000000000" pitchFamily="65" charset="-120"/>
                <a:ea typeface="標楷體" panose="03000509000000000000" pitchFamily="65" charset="-120"/>
              </a:rPr>
              <a:t>班距</a:t>
            </a:r>
            <a:r>
              <a:rPr lang="zh-TW" altLang="zh-TW" sz="2800" dirty="0" smtClean="0">
                <a:latin typeface="標楷體" panose="03000509000000000000" pitchFamily="65" charset="-120"/>
                <a:ea typeface="標楷體" panose="03000509000000000000" pitchFamily="65" charset="-120"/>
              </a:rPr>
              <a:t>尖峰約每</a:t>
            </a:r>
            <a:r>
              <a:rPr lang="en-US" altLang="zh-TW" sz="2800" dirty="0" smtClean="0">
                <a:latin typeface="標楷體" panose="03000509000000000000" pitchFamily="65" charset="-120"/>
                <a:ea typeface="標楷體" panose="03000509000000000000" pitchFamily="65" charset="-120"/>
              </a:rPr>
              <a:t>8~10</a:t>
            </a:r>
            <a:r>
              <a:rPr lang="zh-TW" altLang="zh-TW" sz="2800" dirty="0" smtClean="0">
                <a:latin typeface="標楷體" panose="03000509000000000000" pitchFamily="65" charset="-120"/>
                <a:ea typeface="標楷體" panose="03000509000000000000" pitchFamily="65" charset="-120"/>
              </a:rPr>
              <a:t>分鐘</a:t>
            </a:r>
            <a:r>
              <a:rPr lang="zh-TW" altLang="zh-TW" sz="2800" dirty="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離峰約</a:t>
            </a:r>
            <a:r>
              <a:rPr lang="zh-TW" altLang="zh-TW" sz="2800" dirty="0">
                <a:latin typeface="標楷體" panose="03000509000000000000" pitchFamily="65" charset="-120"/>
                <a:ea typeface="標楷體" panose="03000509000000000000" pitchFamily="65" charset="-120"/>
              </a:rPr>
              <a:t>每</a:t>
            </a:r>
            <a:r>
              <a:rPr lang="en-US" altLang="zh-TW" sz="2800" dirty="0">
                <a:latin typeface="標楷體" panose="03000509000000000000" pitchFamily="65" charset="-120"/>
                <a:ea typeface="標楷體" panose="03000509000000000000" pitchFamily="65" charset="-120"/>
              </a:rPr>
              <a:t>12~15</a:t>
            </a:r>
            <a:r>
              <a:rPr lang="zh-TW" altLang="zh-TW" sz="2800" dirty="0" smtClean="0">
                <a:latin typeface="標楷體" panose="03000509000000000000" pitchFamily="65" charset="-120"/>
                <a:ea typeface="標楷體" panose="03000509000000000000" pitchFamily="65" charset="-120"/>
              </a:rPr>
              <a:t>分鐘。</a:t>
            </a:r>
            <a:endParaRPr lang="zh-TW" altLang="en-US" sz="2800" dirty="0">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52936"/>
            <a:ext cx="800937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6</a:t>
            </a:fld>
            <a:endParaRPr lang="zh-TW"/>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990599"/>
          </a:xfrm>
        </p:spPr>
        <p:txBody>
          <a:bodyPr/>
          <a:lstStyle/>
          <a:p>
            <a:pPr algn="ctr"/>
            <a:r>
              <a:rPr lang="zh-TW" altLang="zh-TW" sz="4400" b="1" dirty="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rPr>
              <a:t>路線</a:t>
            </a:r>
            <a:r>
              <a:rPr lang="zh-TW" altLang="zh-TW" sz="4400" b="1"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rPr>
              <a:t>規劃</a:t>
            </a:r>
            <a:r>
              <a:rPr lang="en-US" altLang="zh-TW" sz="2800" b="1" dirty="0" smtClean="0">
                <a:solidFill>
                  <a:schemeClr val="dk2"/>
                </a:solidFill>
                <a:latin typeface="微軟正黑體" pitchFamily="34" charset="-120"/>
                <a:ea typeface="微軟正黑體" pitchFamily="34" charset="-120"/>
              </a:rPr>
              <a:t>(3/3</a:t>
            </a:r>
            <a:r>
              <a:rPr lang="en-US" altLang="zh-TW" sz="2800" b="1" dirty="0">
                <a:solidFill>
                  <a:schemeClr val="dk2"/>
                </a:solidFill>
                <a:latin typeface="微軟正黑體" pitchFamily="34" charset="-120"/>
                <a:ea typeface="微軟正黑體" pitchFamily="34" charset="-120"/>
              </a:rPr>
              <a:t>)</a:t>
            </a:r>
            <a:endParaRPr lang="zh-TW" altLang="en-US" sz="2800" b="1" dirty="0">
              <a:solidFill>
                <a:schemeClr val="dk2"/>
              </a:solidFill>
              <a:latin typeface="微軟正黑體" pitchFamily="34" charset="-120"/>
              <a:ea typeface="微軟正黑體" pitchFamily="34" charset="-120"/>
            </a:endParaRPr>
          </a:p>
        </p:txBody>
      </p:sp>
      <p:sp>
        <p:nvSpPr>
          <p:cNvPr id="3" name="文字版面配置區 2"/>
          <p:cNvSpPr>
            <a:spLocks noGrp="1"/>
          </p:cNvSpPr>
          <p:nvPr>
            <p:ph type="body" idx="1"/>
          </p:nvPr>
        </p:nvSpPr>
        <p:spPr>
          <a:xfrm>
            <a:off x="554360" y="1124744"/>
            <a:ext cx="8229600" cy="4876799"/>
          </a:xfrm>
        </p:spPr>
        <p:txBody>
          <a:bodyPr/>
          <a:lstStyle/>
          <a:p>
            <a:endParaRPr lang="zh-TW" altLang="en-US" sz="2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96752"/>
            <a:ext cx="8280920" cy="5595703"/>
          </a:xfrm>
          <a:prstGeom prst="rect">
            <a:avLst/>
          </a:prstGeom>
        </p:spPr>
      </p:pic>
      <p:sp>
        <p:nvSpPr>
          <p:cNvPr id="8" name="投影片編號版面配置區 7"/>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7</a:t>
            </a:fld>
            <a:endParaRPr lang="zh-TW"/>
          </a:p>
        </p:txBody>
      </p:sp>
    </p:spTree>
    <p:extLst>
      <p:ext uri="{BB962C8B-B14F-4D97-AF65-F5344CB8AC3E}">
        <p14:creationId xmlns:p14="http://schemas.microsoft.com/office/powerpoint/2010/main" val="2173500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8161"/>
            <a:ext cx="8229600"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zh-TW" sz="4400" b="1" i="0" u="none" strike="noStrike" cap="none" baseline="0"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sym typeface="Arial"/>
              </a:rPr>
              <a:t>配套措施</a:t>
            </a:r>
            <a:r>
              <a:rPr lang="en-US" altLang="zh-TW" sz="2800" b="1" i="0" u="none" strike="noStrike" cap="none" baseline="0" dirty="0" smtClean="0">
                <a:solidFill>
                  <a:schemeClr val="dk2"/>
                </a:solidFill>
                <a:latin typeface="微軟正黑體" pitchFamily="34" charset="-120"/>
                <a:ea typeface="微軟正黑體" pitchFamily="34" charset="-120"/>
                <a:sym typeface="Arial"/>
              </a:rPr>
              <a:t>(1/2)</a:t>
            </a:r>
            <a:endParaRPr lang="zh-TW" sz="2800" b="1" i="0" u="none" strike="noStrike" cap="none" baseline="0" dirty="0">
              <a:solidFill>
                <a:schemeClr val="dk2"/>
              </a:solidFill>
              <a:latin typeface="微軟正黑體" pitchFamily="34" charset="-120"/>
              <a:ea typeface="微軟正黑體" pitchFamily="34" charset="-120"/>
              <a:sym typeface="Arial"/>
            </a:endParaRPr>
          </a:p>
        </p:txBody>
      </p:sp>
      <p:sp>
        <p:nvSpPr>
          <p:cNvPr id="149" name="Shape 149"/>
          <p:cNvSpPr txBox="1">
            <a:spLocks noGrp="1"/>
          </p:cNvSpPr>
          <p:nvPr>
            <p:ph type="body" idx="1"/>
          </p:nvPr>
        </p:nvSpPr>
        <p:spPr>
          <a:xfrm>
            <a:off x="179512" y="1052736"/>
            <a:ext cx="8856984" cy="5256583"/>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Noto Symbol"/>
              <a:buChar char="◆"/>
            </a:pPr>
            <a:r>
              <a:rPr lang="zh-TW" altLang="en-US" sz="2800" b="1" i="0" u="none" strike="noStrike" cap="none" baseline="0" dirty="0" smtClean="0">
                <a:solidFill>
                  <a:schemeClr val="dk1"/>
                </a:solidFill>
                <a:latin typeface="標楷體" panose="03000509000000000000" pitchFamily="65" charset="-120"/>
                <a:ea typeface="標楷體" panose="03000509000000000000" pitchFamily="65" charset="-120"/>
                <a:sym typeface="Arial"/>
              </a:rPr>
              <a:t>強化</a:t>
            </a:r>
            <a:r>
              <a:rPr lang="zh-TW" sz="2800" b="1" i="0" u="none" strike="noStrike" cap="none" baseline="0" dirty="0" smtClean="0">
                <a:solidFill>
                  <a:schemeClr val="dk1"/>
                </a:solidFill>
                <a:latin typeface="標楷體" panose="03000509000000000000" pitchFamily="65" charset="-120"/>
                <a:ea typeface="標楷體" panose="03000509000000000000" pitchFamily="65" charset="-120"/>
                <a:sym typeface="Arial"/>
              </a:rPr>
              <a:t>公車</a:t>
            </a:r>
            <a:r>
              <a:rPr lang="zh-TW" altLang="en-US" sz="2800" b="1" i="0" u="none" strike="noStrike" cap="none" baseline="0" dirty="0" smtClean="0">
                <a:solidFill>
                  <a:schemeClr val="dk1"/>
                </a:solidFill>
                <a:latin typeface="標楷體" panose="03000509000000000000" pitchFamily="65" charset="-120"/>
                <a:ea typeface="標楷體" panose="03000509000000000000" pitchFamily="65" charset="-120"/>
                <a:sym typeface="Arial"/>
              </a:rPr>
              <a:t>服務管理</a:t>
            </a:r>
            <a:endParaRPr lang="zh-TW" sz="2800" b="1" i="0" u="none" strike="noStrike" cap="none" baseline="0" dirty="0">
              <a:solidFill>
                <a:schemeClr val="dk1"/>
              </a:solidFill>
              <a:latin typeface="標楷體" panose="03000509000000000000" pitchFamily="65" charset="-120"/>
              <a:ea typeface="標楷體" panose="03000509000000000000" pitchFamily="65" charset="-120"/>
              <a:sym typeface="Arial"/>
            </a:endParaRPr>
          </a:p>
          <a:p>
            <a:pPr marL="998220" lvl="2" indent="-457200">
              <a:spcBef>
                <a:spcPts val="0"/>
              </a:spcBef>
              <a:buSzPct val="85000"/>
              <a:buFont typeface="Wingdings" panose="05000000000000000000" pitchFamily="2" charset="2"/>
              <a:buChar char="l"/>
            </a:pP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車輛</a:t>
            </a: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均</a:t>
            </a: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為</a:t>
            </a:r>
            <a:r>
              <a:rPr lang="zh-TW" sz="2800" b="0" i="0" u="none" strike="noStrike" cap="none" baseline="0" dirty="0">
                <a:solidFill>
                  <a:schemeClr val="dk1"/>
                </a:solidFill>
                <a:latin typeface="標楷體" panose="03000509000000000000" pitchFamily="65" charset="-120"/>
                <a:ea typeface="標楷體" panose="03000509000000000000" pitchFamily="65" charset="-120"/>
                <a:sym typeface="Arial"/>
              </a:rPr>
              <a:t>低地板公車</a:t>
            </a:r>
          </a:p>
          <a:p>
            <a:pPr marL="998220" lvl="2" indent="-457200">
              <a:spcBef>
                <a:spcPts val="0"/>
              </a:spcBef>
              <a:buSzPct val="85000"/>
              <a:buFont typeface="Wingdings" panose="05000000000000000000" pitchFamily="2" charset="2"/>
              <a:buChar char="l"/>
            </a:pP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車身</a:t>
            </a: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均為臺灣大道</a:t>
            </a: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統一</a:t>
            </a: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包裝</a:t>
            </a:r>
            <a:r>
              <a:rPr lang="zh-TW" altLang="zh-TW" sz="2800" dirty="0" smtClean="0">
                <a:solidFill>
                  <a:schemeClr val="dk1"/>
                </a:solidFill>
                <a:latin typeface="標楷體" panose="03000509000000000000" pitchFamily="65" charset="-120"/>
                <a:ea typeface="標楷體" panose="03000509000000000000" pitchFamily="65" charset="-120"/>
              </a:rPr>
              <a:t>意象</a:t>
            </a:r>
            <a:endParaRPr lang="en-US" alt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endParaRPr>
          </a:p>
          <a:p>
            <a:pPr marL="998220" lvl="2" indent="-457200">
              <a:spcBef>
                <a:spcPts val="0"/>
              </a:spcBef>
              <a:buSzPct val="85000"/>
              <a:buFont typeface="Wingdings" panose="05000000000000000000" pitchFamily="2" charset="2"/>
              <a:buChar char="l"/>
            </a:pP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路線編號</a:t>
            </a: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為</a:t>
            </a:r>
            <a:r>
              <a:rPr lang="en-US" alt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3</a:t>
            </a: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字頭</a:t>
            </a: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a:t>
            </a:r>
            <a:r>
              <a:rPr lang="zh-TW" sz="2800" b="0" i="0" u="none" strike="noStrike" cap="none" baseline="0" dirty="0">
                <a:solidFill>
                  <a:schemeClr val="dk1"/>
                </a:solidFill>
                <a:latin typeface="標楷體" panose="03000509000000000000" pitchFamily="65" charset="-120"/>
                <a:ea typeface="標楷體" panose="03000509000000000000" pitchFamily="65" charset="-120"/>
                <a:sym typeface="Arial"/>
              </a:rPr>
              <a:t>300~308)</a:t>
            </a:r>
          </a:p>
          <a:p>
            <a:pPr marL="998220" lvl="2" indent="-457200">
              <a:spcBef>
                <a:spcPts val="0"/>
              </a:spcBef>
              <a:buSzPct val="85000"/>
              <a:buFont typeface="Wingdings" panose="05000000000000000000" pitchFamily="2" charset="2"/>
              <a:buChar char="l"/>
            </a:pPr>
            <a:r>
              <a:rPr lang="zh-TW" altLang="en-US" sz="2800" dirty="0">
                <a:solidFill>
                  <a:schemeClr val="dk1"/>
                </a:solidFill>
                <a:latin typeface="標楷體" panose="03000509000000000000" pitchFamily="65" charset="-120"/>
                <a:ea typeface="標楷體" panose="03000509000000000000" pitchFamily="65" charset="-120"/>
              </a:rPr>
              <a:t>均</a:t>
            </a: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裝</a:t>
            </a:r>
            <a:r>
              <a:rPr lang="zh-TW" sz="2800" b="0" i="0" u="none" strike="noStrike" cap="none" baseline="0" dirty="0">
                <a:solidFill>
                  <a:schemeClr val="dk1"/>
                </a:solidFill>
                <a:latin typeface="標楷體" panose="03000509000000000000" pitchFamily="65" charset="-120"/>
                <a:ea typeface="標楷體" panose="03000509000000000000" pitchFamily="65" charset="-120"/>
                <a:sym typeface="Arial"/>
              </a:rPr>
              <a:t>設一車多</a:t>
            </a: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機</a:t>
            </a: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設備</a:t>
            </a:r>
            <a:endParaRPr lang="en-US" alt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endParaRPr>
          </a:p>
          <a:p>
            <a:pPr marL="998220" lvl="2" indent="-457200">
              <a:spcBef>
                <a:spcPts val="0"/>
              </a:spcBef>
              <a:buSzPct val="85000"/>
              <a:buFont typeface="Wingdings" panose="05000000000000000000" pitchFamily="2" charset="2"/>
              <a:buChar char="l"/>
            </a:pPr>
            <a:r>
              <a:rPr lang="zh-TW" altLang="en-US" sz="2800" dirty="0" smtClean="0">
                <a:solidFill>
                  <a:schemeClr val="dk1"/>
                </a:solidFill>
                <a:latin typeface="標楷體" panose="03000509000000000000" pitchFamily="65" charset="-120"/>
                <a:ea typeface="標楷體" panose="03000509000000000000" pitchFamily="65" charset="-120"/>
              </a:rPr>
              <a:t>班次</a:t>
            </a: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配合總量管制</a:t>
            </a:r>
            <a:r>
              <a:rPr lang="zh-TW" sz="2800" b="0" i="0" u="none" strike="noStrike" cap="none" baseline="0" dirty="0">
                <a:solidFill>
                  <a:schemeClr val="dk1"/>
                </a:solidFill>
                <a:latin typeface="標楷體" panose="03000509000000000000" pitchFamily="65" charset="-120"/>
                <a:ea typeface="標楷體" panose="03000509000000000000" pitchFamily="65" charset="-120"/>
                <a:sym typeface="Arial"/>
              </a:rPr>
              <a:t>及調度</a:t>
            </a:r>
          </a:p>
          <a:p>
            <a:pPr marL="998220" lvl="2" indent="-457200">
              <a:spcBef>
                <a:spcPts val="0"/>
              </a:spcBef>
              <a:buSzPct val="85000"/>
              <a:buFont typeface="Wingdings" panose="05000000000000000000" pitchFamily="2" charset="2"/>
              <a:buChar char="l"/>
            </a:pP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專用道內候車站均為</a:t>
            </a:r>
            <a:r>
              <a:rPr 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站</a:t>
            </a:r>
            <a:r>
              <a:rPr lang="zh-TW" altLang="en-US"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rPr>
              <a:t>站停</a:t>
            </a:r>
            <a:endParaRPr lang="en-US" altLang="zh-TW" sz="2800" b="0" i="0" u="none" strike="noStrike" cap="none" baseline="0" dirty="0" smtClean="0">
              <a:solidFill>
                <a:schemeClr val="dk1"/>
              </a:solidFill>
              <a:latin typeface="標楷體" panose="03000509000000000000" pitchFamily="65" charset="-120"/>
              <a:ea typeface="標楷體" panose="03000509000000000000" pitchFamily="65" charset="-120"/>
              <a:sym typeface="Arial"/>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518357"/>
            <a:ext cx="8820472" cy="1646947"/>
          </a:xfrm>
          <a:prstGeom prst="rect">
            <a:avLst/>
          </a:prstGeom>
        </p:spPr>
      </p:pic>
      <p:sp>
        <p:nvSpPr>
          <p:cNvPr id="5" name="投影片編號版面配置區 4"/>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8</a:t>
            </a:fld>
            <a:endParaRPr lang="zh-TW"/>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60648"/>
            <a:ext cx="8229600"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zh-TW" sz="4400" b="1" i="0" u="none" strike="noStrike" cap="none" baseline="0" dirty="0" smtClean="0">
                <a:solidFill>
                  <a:schemeClr val="dk2"/>
                </a:solidFill>
                <a:effectLst>
                  <a:outerShdw blurRad="38100" dist="38100" dir="2700000" algn="tl">
                    <a:srgbClr val="000000">
                      <a:alpha val="43137"/>
                    </a:srgbClr>
                  </a:outerShdw>
                </a:effectLst>
                <a:latin typeface="微軟正黑體" pitchFamily="34" charset="-120"/>
                <a:ea typeface="微軟正黑體" pitchFamily="34" charset="-120"/>
                <a:sym typeface="Arial"/>
              </a:rPr>
              <a:t>配套措施</a:t>
            </a:r>
            <a:r>
              <a:rPr lang="en-US" altLang="zh-TW" sz="2800" b="1" i="0" u="none" strike="noStrike" cap="none" baseline="0" dirty="0" smtClean="0">
                <a:solidFill>
                  <a:schemeClr val="dk2"/>
                </a:solidFill>
                <a:latin typeface="微軟正黑體" pitchFamily="34" charset="-120"/>
                <a:ea typeface="微軟正黑體" pitchFamily="34" charset="-120"/>
                <a:sym typeface="Arial"/>
              </a:rPr>
              <a:t>(2/2)</a:t>
            </a:r>
            <a:endParaRPr lang="zh-TW" sz="2800" b="1" i="0" u="none" strike="noStrike" cap="none" baseline="0" dirty="0">
              <a:solidFill>
                <a:schemeClr val="dk2"/>
              </a:solidFill>
              <a:latin typeface="微軟正黑體" pitchFamily="34" charset="-120"/>
              <a:ea typeface="微軟正黑體" pitchFamily="34" charset="-120"/>
              <a:sym typeface="Arial"/>
            </a:endParaRPr>
          </a:p>
        </p:txBody>
      </p:sp>
      <p:sp>
        <p:nvSpPr>
          <p:cNvPr id="149" name="Shape 149"/>
          <p:cNvSpPr txBox="1">
            <a:spLocks noGrp="1"/>
          </p:cNvSpPr>
          <p:nvPr>
            <p:ph type="body" idx="1"/>
          </p:nvPr>
        </p:nvSpPr>
        <p:spPr>
          <a:xfrm>
            <a:off x="179512" y="1052736"/>
            <a:ext cx="8856984" cy="5256583"/>
          </a:xfrm>
          <a:prstGeom prst="rect">
            <a:avLst/>
          </a:prstGeom>
          <a:noFill/>
          <a:ln>
            <a:noFill/>
          </a:ln>
        </p:spPr>
        <p:txBody>
          <a:bodyPr lIns="91425" tIns="45700" rIns="91425" bIns="45700" anchor="t" anchorCtr="0">
            <a:noAutofit/>
          </a:bodyPr>
          <a:lstStyle/>
          <a:p>
            <a:pPr marL="354013" lvl="0" indent="-354013">
              <a:spcBef>
                <a:spcPts val="0"/>
              </a:spcBef>
              <a:buSzPct val="85000"/>
              <a:buFont typeface="Noto Symbol"/>
              <a:buChar char="◆"/>
            </a:pPr>
            <a:r>
              <a:rPr lang="zh-TW" altLang="en-US" sz="2800" b="1" dirty="0" smtClean="0">
                <a:latin typeface="標楷體" panose="03000509000000000000" pitchFamily="65" charset="-120"/>
                <a:ea typeface="標楷體" panose="03000509000000000000" pitchFamily="65" charset="-120"/>
              </a:rPr>
              <a:t>改善民眾候車設施</a:t>
            </a:r>
            <a:endParaRPr lang="en-US" altLang="zh-TW" sz="2800" b="1" dirty="0" smtClean="0">
              <a:latin typeface="標楷體" panose="03000509000000000000" pitchFamily="65" charset="-120"/>
              <a:ea typeface="標楷體" panose="03000509000000000000" pitchFamily="65" charset="-120"/>
            </a:endParaRPr>
          </a:p>
          <a:p>
            <a:pPr marL="998220" lvl="2" indent="-457200">
              <a:spcBef>
                <a:spcPts val="0"/>
              </a:spcBef>
              <a:buSzPct val="85000"/>
              <a:buFont typeface="Wingdings" panose="05000000000000000000" pitchFamily="2" charset="2"/>
              <a:buChar char="l"/>
            </a:pPr>
            <a:r>
              <a:rPr lang="zh-TW" altLang="zh-TW" sz="2800" dirty="0" smtClean="0">
                <a:solidFill>
                  <a:schemeClr val="dk1"/>
                </a:solidFill>
                <a:latin typeface="標楷體" panose="03000509000000000000" pitchFamily="65" charset="-120"/>
                <a:ea typeface="標楷體" panose="03000509000000000000" pitchFamily="65" charset="-120"/>
              </a:rPr>
              <a:t>移置</a:t>
            </a:r>
            <a:r>
              <a:rPr lang="zh-TW" altLang="en-US" sz="2800" dirty="0" smtClean="0">
                <a:solidFill>
                  <a:schemeClr val="dk1"/>
                </a:solidFill>
                <a:latin typeface="標楷體" panose="03000509000000000000" pitchFamily="65" charset="-120"/>
                <a:ea typeface="標楷體" panose="03000509000000000000" pitchFamily="65" charset="-120"/>
              </a:rPr>
              <a:t>月台區</a:t>
            </a:r>
            <a:r>
              <a:rPr lang="zh-TW" altLang="zh-TW" sz="2800" dirty="0" smtClean="0">
                <a:solidFill>
                  <a:schemeClr val="dk1"/>
                </a:solidFill>
                <a:latin typeface="標楷體" panose="03000509000000000000" pitchFamily="65" charset="-120"/>
                <a:ea typeface="標楷體" panose="03000509000000000000" pitchFamily="65" charset="-120"/>
              </a:rPr>
              <a:t>白色欄杆</a:t>
            </a:r>
            <a:r>
              <a:rPr lang="zh-TW" altLang="en-US" sz="2800" dirty="0">
                <a:solidFill>
                  <a:schemeClr val="dk1"/>
                </a:solidFill>
                <a:latin typeface="標楷體" panose="03000509000000000000" pitchFamily="65" charset="-120"/>
                <a:ea typeface="標楷體" panose="03000509000000000000" pitchFamily="65" charset="-120"/>
              </a:rPr>
              <a:t>，</a:t>
            </a:r>
            <a:r>
              <a:rPr lang="zh-TW" altLang="zh-TW" sz="2800" dirty="0">
                <a:solidFill>
                  <a:schemeClr val="dk1"/>
                </a:solidFill>
                <a:latin typeface="標楷體" panose="03000509000000000000" pitchFamily="65" charset="-120"/>
                <a:ea typeface="標楷體" panose="03000509000000000000" pitchFamily="65" charset="-120"/>
              </a:rPr>
              <a:t>開放第二席月台</a:t>
            </a:r>
          </a:p>
          <a:p>
            <a:pPr marL="998220" lvl="2" indent="-457200">
              <a:spcBef>
                <a:spcPts val="0"/>
              </a:spcBef>
              <a:buSzPct val="85000"/>
              <a:buFont typeface="Wingdings" panose="05000000000000000000" pitchFamily="2" charset="2"/>
              <a:buChar char="l"/>
            </a:pPr>
            <a:r>
              <a:rPr lang="zh-TW" altLang="en-US" sz="2800" dirty="0" smtClean="0">
                <a:solidFill>
                  <a:schemeClr val="dk1"/>
                </a:solidFill>
                <a:latin typeface="標楷體" panose="03000509000000000000" pitchFamily="65" charset="-120"/>
                <a:ea typeface="標楷體" panose="03000509000000000000" pitchFamily="65" charset="-120"/>
              </a:rPr>
              <a:t>候車站燈箱增設路線資訊宣導燈片</a:t>
            </a:r>
            <a:endParaRPr lang="en-US" altLang="zh-TW" sz="2800" dirty="0" smtClean="0">
              <a:solidFill>
                <a:schemeClr val="dk1"/>
              </a:solidFill>
              <a:latin typeface="標楷體" panose="03000509000000000000" pitchFamily="65" charset="-120"/>
              <a:ea typeface="標楷體" panose="03000509000000000000" pitchFamily="65" charset="-120"/>
            </a:endParaRPr>
          </a:p>
          <a:p>
            <a:pPr marL="998220" lvl="2" indent="-457200">
              <a:spcBef>
                <a:spcPts val="0"/>
              </a:spcBef>
              <a:buSzPct val="85000"/>
              <a:buFont typeface="Wingdings" panose="05000000000000000000" pitchFamily="2" charset="2"/>
              <a:buChar char="l"/>
            </a:pPr>
            <a:r>
              <a:rPr lang="zh-TW" altLang="en-US" sz="2800" dirty="0" smtClean="0">
                <a:solidFill>
                  <a:schemeClr val="dk1"/>
                </a:solidFill>
                <a:latin typeface="標楷體" panose="03000509000000000000" pitchFamily="65" charset="-120"/>
                <a:ea typeface="標楷體" panose="03000509000000000000" pitchFamily="65" charset="-120"/>
              </a:rPr>
              <a:t>設</a:t>
            </a:r>
            <a:r>
              <a:rPr lang="zh-TW" altLang="en-US" sz="2800" dirty="0">
                <a:solidFill>
                  <a:schemeClr val="dk1"/>
                </a:solidFill>
                <a:latin typeface="標楷體" panose="03000509000000000000" pitchFamily="65" charset="-120"/>
                <a:ea typeface="標楷體" panose="03000509000000000000" pitchFamily="65" charset="-120"/>
              </a:rPr>
              <a:t>置</a:t>
            </a:r>
            <a:r>
              <a:rPr lang="en-US" altLang="zh-TW" sz="2800" dirty="0" smtClean="0">
                <a:solidFill>
                  <a:schemeClr val="dk1"/>
                </a:solidFill>
                <a:latin typeface="標楷體" panose="03000509000000000000" pitchFamily="65" charset="-120"/>
                <a:ea typeface="標楷體" panose="03000509000000000000" pitchFamily="65" charset="-120"/>
              </a:rPr>
              <a:t>LED</a:t>
            </a:r>
            <a:r>
              <a:rPr lang="zh-TW" altLang="en-US" sz="2800" dirty="0" smtClean="0">
                <a:solidFill>
                  <a:schemeClr val="dk1"/>
                </a:solidFill>
                <a:latin typeface="標楷體" panose="03000509000000000000" pitchFamily="65" charset="-120"/>
                <a:ea typeface="標楷體" panose="03000509000000000000" pitchFamily="65" charset="-120"/>
              </a:rPr>
              <a:t>公車到站時間播報電子看板</a:t>
            </a:r>
            <a:endParaRPr lang="en-US" altLang="zh-TW" sz="2800" dirty="0" smtClean="0">
              <a:solidFill>
                <a:schemeClr val="dk1"/>
              </a:solidFill>
              <a:latin typeface="標楷體" panose="03000509000000000000" pitchFamily="65" charset="-120"/>
              <a:ea typeface="標楷體" panose="03000509000000000000" pitchFamily="65" charset="-120"/>
            </a:endParaRPr>
          </a:p>
          <a:p>
            <a:pPr marL="998220" lvl="2" indent="-457200">
              <a:spcBef>
                <a:spcPts val="0"/>
              </a:spcBef>
              <a:buSzPct val="85000"/>
              <a:buFont typeface="Wingdings" panose="05000000000000000000" pitchFamily="2" charset="2"/>
              <a:buChar char="l"/>
            </a:pPr>
            <a:endParaRPr lang="en-US" altLang="zh-TW" sz="2800" dirty="0" smtClean="0">
              <a:solidFill>
                <a:schemeClr val="dk1"/>
              </a:solidFill>
              <a:latin typeface="標楷體" panose="03000509000000000000" pitchFamily="65" charset="-120"/>
              <a:ea typeface="標楷體" panose="03000509000000000000" pitchFamily="65" charset="-120"/>
            </a:endParaRPr>
          </a:p>
          <a:p>
            <a:pPr marL="354013" indent="-354013">
              <a:spcBef>
                <a:spcPts val="0"/>
              </a:spcBef>
              <a:buSzPct val="85000"/>
              <a:buFont typeface="Noto Symbol"/>
              <a:buChar char="◆"/>
            </a:pPr>
            <a:r>
              <a:rPr lang="zh-TW" altLang="en-US" sz="2800" b="1" dirty="0" smtClean="0">
                <a:latin typeface="標楷體" panose="03000509000000000000" pitchFamily="65" charset="-120"/>
                <a:ea typeface="標楷體" panose="03000509000000000000" pitchFamily="65" charset="-120"/>
              </a:rPr>
              <a:t>加強專用道交通管理</a:t>
            </a:r>
            <a:endParaRPr lang="en-US" altLang="zh-TW" sz="2800" b="1" dirty="0">
              <a:latin typeface="標楷體" panose="03000509000000000000" pitchFamily="65" charset="-120"/>
              <a:ea typeface="標楷體" panose="03000509000000000000" pitchFamily="65" charset="-120"/>
            </a:endParaRPr>
          </a:p>
          <a:p>
            <a:pPr marL="998220" lvl="2" indent="-457200">
              <a:spcBef>
                <a:spcPts val="0"/>
              </a:spcBef>
              <a:buSzPct val="85000"/>
              <a:buFont typeface="Wingdings" panose="05000000000000000000" pitchFamily="2" charset="2"/>
              <a:buChar char="l"/>
            </a:pPr>
            <a:r>
              <a:rPr lang="zh-TW" altLang="en-US" sz="2800" dirty="0">
                <a:solidFill>
                  <a:schemeClr val="dk1"/>
                </a:solidFill>
                <a:latin typeface="標楷體" panose="03000509000000000000" pitchFamily="65" charset="-120"/>
                <a:ea typeface="標楷體" panose="03000509000000000000" pitchFamily="65" charset="-120"/>
              </a:rPr>
              <a:t>館前路、朝富路、福康路、國際街</a:t>
            </a:r>
            <a:r>
              <a:rPr lang="en-US" altLang="zh-TW" sz="2800" dirty="0">
                <a:solidFill>
                  <a:schemeClr val="dk1"/>
                </a:solidFill>
                <a:latin typeface="標楷體" panose="03000509000000000000" pitchFamily="65" charset="-120"/>
                <a:ea typeface="標楷體" panose="03000509000000000000" pitchFamily="65" charset="-120"/>
              </a:rPr>
              <a:t>/</a:t>
            </a:r>
            <a:r>
              <a:rPr lang="zh-TW" altLang="en-US" sz="2800" dirty="0">
                <a:solidFill>
                  <a:schemeClr val="dk1"/>
                </a:solidFill>
                <a:latin typeface="標楷體" panose="03000509000000000000" pitchFamily="65" charset="-120"/>
                <a:ea typeface="標楷體" panose="03000509000000000000" pitchFamily="65" charset="-120"/>
              </a:rPr>
              <a:t>東園巷、都會南街</a:t>
            </a:r>
            <a:r>
              <a:rPr lang="en-US" altLang="zh-TW" sz="2800" dirty="0">
                <a:solidFill>
                  <a:schemeClr val="dk1"/>
                </a:solidFill>
                <a:latin typeface="標楷體" panose="03000509000000000000" pitchFamily="65" charset="-120"/>
                <a:ea typeface="標楷體" panose="03000509000000000000" pitchFamily="65" charset="-120"/>
              </a:rPr>
              <a:t>/</a:t>
            </a:r>
            <a:r>
              <a:rPr lang="zh-TW" altLang="en-US" sz="2800" dirty="0">
                <a:solidFill>
                  <a:schemeClr val="dk1"/>
                </a:solidFill>
                <a:latin typeface="標楷體" panose="03000509000000000000" pitchFamily="65" charset="-120"/>
                <a:ea typeface="標楷體" panose="03000509000000000000" pitchFamily="65" charset="-120"/>
              </a:rPr>
              <a:t>新庄街、水裡社路、六陽巷及靜宜大學等</a:t>
            </a:r>
            <a:r>
              <a:rPr lang="en-US" altLang="zh-TW" sz="2800" dirty="0">
                <a:solidFill>
                  <a:schemeClr val="dk1"/>
                </a:solidFill>
                <a:latin typeface="標楷體" panose="03000509000000000000" pitchFamily="65" charset="-120"/>
                <a:ea typeface="標楷體" panose="03000509000000000000" pitchFamily="65" charset="-120"/>
              </a:rPr>
              <a:t>8</a:t>
            </a:r>
            <a:r>
              <a:rPr lang="zh-TW" altLang="en-US" sz="2800" dirty="0">
                <a:solidFill>
                  <a:schemeClr val="dk1"/>
                </a:solidFill>
                <a:latin typeface="標楷體" panose="03000509000000000000" pitchFamily="65" charset="-120"/>
                <a:ea typeface="標楷體" panose="03000509000000000000" pitchFamily="65" charset="-120"/>
              </a:rPr>
              <a:t>個路口，實施快車道禁止匯出慢車道</a:t>
            </a:r>
            <a:r>
              <a:rPr lang="zh-TW" altLang="en-US" sz="2800" dirty="0" smtClean="0">
                <a:solidFill>
                  <a:schemeClr val="dk1"/>
                </a:solidFill>
                <a:latin typeface="標楷體" panose="03000509000000000000" pitchFamily="65" charset="-120"/>
                <a:ea typeface="標楷體" panose="03000509000000000000" pitchFamily="65" charset="-120"/>
              </a:rPr>
              <a:t>管制</a:t>
            </a:r>
            <a:endParaRPr lang="en-US" altLang="zh-TW" sz="2800" dirty="0">
              <a:solidFill>
                <a:schemeClr val="dk1"/>
              </a:solidFill>
              <a:latin typeface="標楷體" panose="03000509000000000000" pitchFamily="65" charset="-120"/>
              <a:ea typeface="標楷體" panose="03000509000000000000" pitchFamily="65" charset="-120"/>
            </a:endParaRPr>
          </a:p>
          <a:p>
            <a:pPr marL="998220" lvl="2" indent="-457200">
              <a:spcBef>
                <a:spcPts val="0"/>
              </a:spcBef>
              <a:buSzPct val="85000"/>
              <a:buFont typeface="Wingdings" panose="05000000000000000000" pitchFamily="2" charset="2"/>
              <a:buChar char="l"/>
            </a:pPr>
            <a:r>
              <a:rPr lang="zh-TW" altLang="en-US" sz="2800" dirty="0" smtClean="0">
                <a:solidFill>
                  <a:schemeClr val="dk1"/>
                </a:solidFill>
                <a:latin typeface="標楷體" panose="03000509000000000000" pitchFamily="65" charset="-120"/>
                <a:ea typeface="標楷體" panose="03000509000000000000" pitchFamily="65" charset="-120"/>
              </a:rPr>
              <a:t>調整號誌及設置標誌、標</a:t>
            </a:r>
            <a:r>
              <a:rPr lang="zh-TW" altLang="en-US" sz="2800" dirty="0">
                <a:solidFill>
                  <a:schemeClr val="dk1"/>
                </a:solidFill>
                <a:latin typeface="標楷體" panose="03000509000000000000" pitchFamily="65" charset="-120"/>
                <a:ea typeface="標楷體" panose="03000509000000000000" pitchFamily="65" charset="-120"/>
              </a:rPr>
              <a:t>字、車道包絡</a:t>
            </a:r>
            <a:r>
              <a:rPr lang="zh-TW" altLang="en-US" sz="2800" dirty="0" smtClean="0">
                <a:solidFill>
                  <a:schemeClr val="dk1"/>
                </a:solidFill>
                <a:latin typeface="標楷體" panose="03000509000000000000" pitchFamily="65" charset="-120"/>
                <a:ea typeface="標楷體" panose="03000509000000000000" pitchFamily="65" charset="-120"/>
              </a:rPr>
              <a:t>線，提醒民眾行車安全</a:t>
            </a:r>
            <a:endParaRPr lang="zh-TW" sz="2800" dirty="0">
              <a:solidFill>
                <a:schemeClr val="dk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idx="12"/>
          </p:nvPr>
        </p:nvSpPr>
        <p:spPr/>
        <p:txBody>
          <a:bodyPr/>
          <a:lstStyle/>
          <a:p>
            <a:pPr marL="0" lvl="0" indent="0">
              <a:spcBef>
                <a:spcPts val="0"/>
              </a:spcBef>
              <a:buSzPct val="25000"/>
              <a:buNone/>
            </a:pPr>
            <a:fld id="{00000000-1234-1234-1234-123412341234}" type="slidenum">
              <a:rPr lang="en-US" altLang="zh-TW" smtClean="0"/>
              <a:pPr marL="0" lvl="0" indent="0">
                <a:spcBef>
                  <a:spcPts val="0"/>
                </a:spcBef>
                <a:buSzPct val="25000"/>
                <a:buNone/>
              </a:pPr>
              <a:t>9</a:t>
            </a:fld>
            <a:endParaRPr lang="zh-TW"/>
          </a:p>
        </p:txBody>
      </p:sp>
    </p:spTree>
    <p:extLst>
      <p:ext uri="{BB962C8B-B14F-4D97-AF65-F5344CB8AC3E}">
        <p14:creationId xmlns:p14="http://schemas.microsoft.com/office/powerpoint/2010/main" val="371141495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清晰度">
  <a:themeElements>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TotalTime>
  <Words>3340</Words>
  <Application>Microsoft Office PowerPoint</Application>
  <PresentationFormat>如螢幕大小 (4:3)</PresentationFormat>
  <Paragraphs>143</Paragraphs>
  <Slides>24</Slides>
  <Notes>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24</vt:i4>
      </vt:variant>
    </vt:vector>
  </HeadingPairs>
  <TitlesOfParts>
    <vt:vector size="33" baseType="lpstr">
      <vt:lpstr>Noto Symbol</vt:lpstr>
      <vt:lpstr>微軟正黑體</vt:lpstr>
      <vt:lpstr>新細明體</vt:lpstr>
      <vt:lpstr>標楷體</vt:lpstr>
      <vt:lpstr>Arial</vt:lpstr>
      <vt:lpstr>Calibri</vt:lpstr>
      <vt:lpstr>Times New Roman</vt:lpstr>
      <vt:lpstr>Wingdings</vt:lpstr>
      <vt:lpstr>清晰度</vt:lpstr>
      <vt:lpstr>優化公車專用道</vt:lpstr>
      <vt:lpstr>PowerPoint 簡報</vt:lpstr>
      <vt:lpstr>何謂優化公車專用道(1/2)</vt:lpstr>
      <vt:lpstr>何謂優化公車專用道(2/2)</vt:lpstr>
      <vt:lpstr>路線規劃(1/3)</vt:lpstr>
      <vt:lpstr>路線規劃(2/3)</vt:lpstr>
      <vt:lpstr>路線規劃(3/3)</vt:lpstr>
      <vt:lpstr>配套措施(1/2)</vt:lpstr>
      <vt:lpstr>配套措施(2/2)</vt:lpstr>
      <vt:lpstr>常見問答Q&amp;A</vt:lpstr>
      <vt:lpstr>常見問答Q&amp;A</vt:lpstr>
      <vt:lpstr>常見問答Q&amp;A</vt:lpstr>
      <vt:lpstr>常見問答Q&amp;A</vt:lpstr>
      <vt:lpstr>常見問答Q&amp;A</vt:lpstr>
      <vt:lpstr>常見問答Q&amp;A</vt:lpstr>
      <vt:lpstr>常見問答Q&amp;A</vt:lpstr>
      <vt:lpstr>常見問答Q&amp;A</vt:lpstr>
      <vt:lpstr>常見問答Q&amp;A</vt:lpstr>
      <vt:lpstr>常見問答Q&amp;A</vt:lpstr>
      <vt:lpstr>常見問答Q&amp;A</vt:lpstr>
      <vt:lpstr>常見問答Q&amp;A</vt:lpstr>
      <vt:lpstr>常見問答Q&amp;A</vt:lpstr>
      <vt:lpstr>常見問答Q&amp;A</vt:lpstr>
      <vt:lpstr>常見問答Q&amp;A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優化公車專用道</dc:title>
  <dc:creator>陳冠霖</dc:creator>
  <cp:lastModifiedBy>asus</cp:lastModifiedBy>
  <cp:revision>215</cp:revision>
  <cp:lastPrinted>2015-06-05T09:05:07Z</cp:lastPrinted>
  <dcterms:modified xsi:type="dcterms:W3CDTF">2015-06-23T14:52:40Z</dcterms:modified>
</cp:coreProperties>
</file>