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</p:sldMasterIdLst>
  <p:notesMasterIdLst>
    <p:notesMasterId r:id="rId60"/>
  </p:notesMasterIdLst>
  <p:sldIdLst>
    <p:sldId id="330" r:id="rId3"/>
    <p:sldId id="257" r:id="rId4"/>
    <p:sldId id="327" r:id="rId5"/>
    <p:sldId id="258" r:id="rId6"/>
    <p:sldId id="259" r:id="rId7"/>
    <p:sldId id="283" r:id="rId8"/>
    <p:sldId id="260" r:id="rId9"/>
    <p:sldId id="281" r:id="rId10"/>
    <p:sldId id="284" r:id="rId11"/>
    <p:sldId id="300" r:id="rId12"/>
    <p:sldId id="282" r:id="rId13"/>
    <p:sldId id="285" r:id="rId14"/>
    <p:sldId id="303" r:id="rId15"/>
    <p:sldId id="286" r:id="rId16"/>
    <p:sldId id="287" r:id="rId17"/>
    <p:sldId id="288" r:id="rId18"/>
    <p:sldId id="298" r:id="rId19"/>
    <p:sldId id="289" r:id="rId20"/>
    <p:sldId id="290" r:id="rId21"/>
    <p:sldId id="304" r:id="rId22"/>
    <p:sldId id="299" r:id="rId23"/>
    <p:sldId id="297" r:id="rId24"/>
    <p:sldId id="295" r:id="rId25"/>
    <p:sldId id="296" r:id="rId26"/>
    <p:sldId id="261" r:id="rId27"/>
    <p:sldId id="301" r:id="rId28"/>
    <p:sldId id="302" r:id="rId29"/>
    <p:sldId id="293" r:id="rId30"/>
    <p:sldId id="294" r:id="rId31"/>
    <p:sldId id="263" r:id="rId32"/>
    <p:sldId id="292" r:id="rId33"/>
    <p:sldId id="265" r:id="rId34"/>
    <p:sldId id="279" r:id="rId35"/>
    <p:sldId id="305" r:id="rId36"/>
    <p:sldId id="306" r:id="rId37"/>
    <p:sldId id="317" r:id="rId38"/>
    <p:sldId id="307" r:id="rId39"/>
    <p:sldId id="308" r:id="rId40"/>
    <p:sldId id="309" r:id="rId41"/>
    <p:sldId id="311" r:id="rId42"/>
    <p:sldId id="319" r:id="rId43"/>
    <p:sldId id="320" r:id="rId44"/>
    <p:sldId id="321" r:id="rId45"/>
    <p:sldId id="312" r:id="rId46"/>
    <p:sldId id="313" r:id="rId47"/>
    <p:sldId id="314" r:id="rId48"/>
    <p:sldId id="315" r:id="rId49"/>
    <p:sldId id="316" r:id="rId50"/>
    <p:sldId id="322" r:id="rId51"/>
    <p:sldId id="331" r:id="rId52"/>
    <p:sldId id="323" r:id="rId53"/>
    <p:sldId id="318" r:id="rId54"/>
    <p:sldId id="310" r:id="rId55"/>
    <p:sldId id="274" r:id="rId56"/>
    <p:sldId id="264" r:id="rId57"/>
    <p:sldId id="262" r:id="rId58"/>
    <p:sldId id="328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1E673-106B-4872-B614-950C48D70995}" type="datetimeFigureOut">
              <a:rPr lang="zh-TW" altLang="en-US" smtClean="0"/>
              <a:t>2019/5/23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7475B-334D-4039-9A54-05ECD8E2A3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181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8833-309E-41F5-8C7F-CDF2A7E7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2019/5/23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C6D9-E420-4D2F-B009-FCD7FAF2DCB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50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8833-309E-41F5-8C7F-CDF2A7E7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2019/5/23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C6D9-E420-4D2F-B009-FCD7FAF2DCB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25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8833-309E-41F5-8C7F-CDF2A7E7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2019/5/23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C6D9-E420-4D2F-B009-FCD7FAF2DCB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4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/>
            </a:lvl2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8833-309E-41F5-8C7F-CDF2A7E7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2019/5/23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C6D9-E420-4D2F-B009-FCD7FAF2DCB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51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8833-309E-41F5-8C7F-CDF2A7E7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2019/5/23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C6D9-E420-4D2F-B009-FCD7FAF2DCB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8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8833-309E-41F5-8C7F-CDF2A7E7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2019/5/23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C6D9-E420-4D2F-B009-FCD7FAF2DCB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29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8833-309E-41F5-8C7F-CDF2A7E7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2019/5/23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C6D9-E420-4D2F-B009-FCD7FAF2DCB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98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8833-309E-41F5-8C7F-CDF2A7E7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2019/5/23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C6D9-E420-4D2F-B009-FCD7FAF2DCB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448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8833-309E-41F5-8C7F-CDF2A7E7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2019/5/23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C6D9-E420-4D2F-B009-FCD7FAF2DCB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74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8833-309E-41F5-8C7F-CDF2A7E7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2019/5/23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C6D9-E420-4D2F-B009-FCD7FAF2DCB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86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8833-309E-41F5-8C7F-CDF2A7E7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2019/5/23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C6D9-E420-4D2F-B009-FCD7FAF2DCB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92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gradFill>
          <a:gsLst>
            <a:gs pos="0">
              <a:srgbClr val="002E8C"/>
            </a:gs>
            <a:gs pos="75000">
              <a:srgbClr val="8235D7"/>
            </a:gs>
            <a:gs pos="100000">
              <a:srgbClr val="A354EC"/>
            </a:gs>
          </a:gsLst>
          <a:lin ang="5400700" scaled="0"/>
        </a:gra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Shape 33"/>
          <p:cNvGrpSpPr/>
          <p:nvPr/>
        </p:nvGrpSpPr>
        <p:grpSpPr>
          <a:xfrm>
            <a:off x="145301" y="181833"/>
            <a:ext cx="11600767" cy="2770400"/>
            <a:chOff x="108975" y="136375"/>
            <a:chExt cx="8700575" cy="2077800"/>
          </a:xfrm>
        </p:grpSpPr>
        <p:sp>
          <p:nvSpPr>
            <p:cNvPr id="34" name="Shape 34"/>
            <p:cNvSpPr/>
            <p:nvPr/>
          </p:nvSpPr>
          <p:spPr>
            <a:xfrm>
              <a:off x="257822" y="664847"/>
              <a:ext cx="96600" cy="91800"/>
            </a:xfrm>
            <a:prstGeom prst="star5">
              <a:avLst>
                <a:gd name="adj" fmla="val 23768"/>
                <a:gd name="hf" fmla="val 105146"/>
                <a:gd name="vf" fmla="val 1105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5" name="Shape 35"/>
            <p:cNvSpPr/>
            <p:nvPr/>
          </p:nvSpPr>
          <p:spPr>
            <a:xfrm>
              <a:off x="7696847" y="205972"/>
              <a:ext cx="96600" cy="91800"/>
            </a:xfrm>
            <a:prstGeom prst="star5">
              <a:avLst>
                <a:gd name="adj" fmla="val 23768"/>
                <a:gd name="hf" fmla="val 105146"/>
                <a:gd name="vf" fmla="val 1105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6" name="Shape 36"/>
            <p:cNvSpPr/>
            <p:nvPr/>
          </p:nvSpPr>
          <p:spPr>
            <a:xfrm>
              <a:off x="2565622" y="316734"/>
              <a:ext cx="96600" cy="91800"/>
            </a:xfrm>
            <a:prstGeom prst="star5">
              <a:avLst>
                <a:gd name="adj" fmla="val 23768"/>
                <a:gd name="hf" fmla="val 105146"/>
                <a:gd name="vf" fmla="val 1105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7" name="Shape 37"/>
            <p:cNvSpPr/>
            <p:nvPr/>
          </p:nvSpPr>
          <p:spPr>
            <a:xfrm>
              <a:off x="6204722" y="756647"/>
              <a:ext cx="96600" cy="91800"/>
            </a:xfrm>
            <a:prstGeom prst="star5">
              <a:avLst>
                <a:gd name="adj" fmla="val 23768"/>
                <a:gd name="hf" fmla="val 105146"/>
                <a:gd name="vf" fmla="val 1105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5854297" y="519297"/>
              <a:ext cx="96600" cy="91800"/>
            </a:xfrm>
            <a:prstGeom prst="star5">
              <a:avLst>
                <a:gd name="adj" fmla="val 23768"/>
                <a:gd name="hf" fmla="val 105146"/>
                <a:gd name="vf" fmla="val 1105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9" name="Shape 39"/>
            <p:cNvSpPr/>
            <p:nvPr/>
          </p:nvSpPr>
          <p:spPr>
            <a:xfrm>
              <a:off x="2439850" y="441175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0" name="Shape 40"/>
            <p:cNvSpPr/>
            <p:nvPr/>
          </p:nvSpPr>
          <p:spPr>
            <a:xfrm>
              <a:off x="2930200" y="543450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354425" y="848450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2" name="Shape 42"/>
            <p:cNvSpPr/>
            <p:nvPr/>
          </p:nvSpPr>
          <p:spPr>
            <a:xfrm>
              <a:off x="1726575" y="297775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3" name="Shape 43"/>
            <p:cNvSpPr/>
            <p:nvPr/>
          </p:nvSpPr>
          <p:spPr>
            <a:xfrm>
              <a:off x="5854300" y="780800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4" name="Shape 44"/>
            <p:cNvSpPr/>
            <p:nvPr/>
          </p:nvSpPr>
          <p:spPr>
            <a:xfrm>
              <a:off x="7504575" y="340875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5" name="Shape 45"/>
            <p:cNvSpPr/>
            <p:nvPr/>
          </p:nvSpPr>
          <p:spPr>
            <a:xfrm>
              <a:off x="8019650" y="1074875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6" name="Shape 46"/>
            <p:cNvSpPr/>
            <p:nvPr/>
          </p:nvSpPr>
          <p:spPr>
            <a:xfrm>
              <a:off x="1623713" y="393600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7" name="Shape 47"/>
            <p:cNvSpPr/>
            <p:nvPr/>
          </p:nvSpPr>
          <p:spPr>
            <a:xfrm>
              <a:off x="4269025" y="393600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8" name="Shape 48"/>
            <p:cNvSpPr/>
            <p:nvPr/>
          </p:nvSpPr>
          <p:spPr>
            <a:xfrm>
              <a:off x="3226225" y="1059300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8621025" y="1808575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0" name="Shape 50"/>
            <p:cNvSpPr/>
            <p:nvPr/>
          </p:nvSpPr>
          <p:spPr>
            <a:xfrm>
              <a:off x="1236350" y="1631250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1" name="Shape 51"/>
            <p:cNvSpPr/>
            <p:nvPr/>
          </p:nvSpPr>
          <p:spPr>
            <a:xfrm>
              <a:off x="4421050" y="517375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2" name="Shape 52"/>
            <p:cNvSpPr/>
            <p:nvPr/>
          </p:nvSpPr>
          <p:spPr>
            <a:xfrm>
              <a:off x="534850" y="2041375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" name="Shape 53"/>
            <p:cNvSpPr/>
            <p:nvPr/>
          </p:nvSpPr>
          <p:spPr>
            <a:xfrm>
              <a:off x="8231050" y="1660375"/>
              <a:ext cx="43500" cy="4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4" name="Shape 54"/>
            <p:cNvSpPr/>
            <p:nvPr/>
          </p:nvSpPr>
          <p:spPr>
            <a:xfrm>
              <a:off x="4269025" y="5173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5" name="Shape 55"/>
            <p:cNvSpPr/>
            <p:nvPr/>
          </p:nvSpPr>
          <p:spPr>
            <a:xfrm>
              <a:off x="5564425" y="6697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3126025" y="6697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7" name="Shape 57"/>
            <p:cNvSpPr/>
            <p:nvPr/>
          </p:nvSpPr>
          <p:spPr>
            <a:xfrm>
              <a:off x="3583225" y="2887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8" name="Shape 58"/>
            <p:cNvSpPr/>
            <p:nvPr/>
          </p:nvSpPr>
          <p:spPr>
            <a:xfrm>
              <a:off x="5335825" y="1363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7469425" y="2125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0" name="Shape 60"/>
            <p:cNvSpPr/>
            <p:nvPr/>
          </p:nvSpPr>
          <p:spPr>
            <a:xfrm>
              <a:off x="7926625" y="12031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1" name="Shape 61"/>
            <p:cNvSpPr/>
            <p:nvPr/>
          </p:nvSpPr>
          <p:spPr>
            <a:xfrm>
              <a:off x="8460025" y="15841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2" name="Shape 62"/>
            <p:cNvSpPr/>
            <p:nvPr/>
          </p:nvSpPr>
          <p:spPr>
            <a:xfrm>
              <a:off x="7088425" y="14317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3" name="Shape 63"/>
            <p:cNvSpPr/>
            <p:nvPr/>
          </p:nvSpPr>
          <p:spPr>
            <a:xfrm>
              <a:off x="6783625" y="4411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7774225" y="20413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5" name="Shape 65"/>
            <p:cNvSpPr/>
            <p:nvPr/>
          </p:nvSpPr>
          <p:spPr>
            <a:xfrm>
              <a:off x="763825" y="21937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6" name="Shape 66"/>
            <p:cNvSpPr/>
            <p:nvPr/>
          </p:nvSpPr>
          <p:spPr>
            <a:xfrm>
              <a:off x="611425" y="15079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7" name="Shape 67"/>
            <p:cNvSpPr/>
            <p:nvPr/>
          </p:nvSpPr>
          <p:spPr>
            <a:xfrm>
              <a:off x="2516425" y="10507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x="1602025" y="2887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611425" y="669775"/>
              <a:ext cx="20400" cy="2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0" name="Shape 70"/>
            <p:cNvSpPr/>
            <p:nvPr/>
          </p:nvSpPr>
          <p:spPr>
            <a:xfrm>
              <a:off x="1369175" y="205975"/>
              <a:ext cx="91800" cy="91800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1" name="Shape 71"/>
            <p:cNvSpPr/>
            <p:nvPr/>
          </p:nvSpPr>
          <p:spPr>
            <a:xfrm>
              <a:off x="3731375" y="586975"/>
              <a:ext cx="91800" cy="91800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2" name="Shape 72"/>
            <p:cNvSpPr/>
            <p:nvPr/>
          </p:nvSpPr>
          <p:spPr>
            <a:xfrm>
              <a:off x="6327150" y="205975"/>
              <a:ext cx="91800" cy="91800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7504575" y="1238575"/>
              <a:ext cx="91800" cy="91800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108975" y="1760275"/>
              <a:ext cx="91800" cy="91800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5" name="Shape 75"/>
            <p:cNvSpPr/>
            <p:nvPr/>
          </p:nvSpPr>
          <p:spPr>
            <a:xfrm>
              <a:off x="8717750" y="481675"/>
              <a:ext cx="91800" cy="91800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>
            <a:off x="0" y="5271592"/>
            <a:ext cx="12192000" cy="1571627"/>
          </a:xfrm>
          <a:custGeom>
            <a:avLst/>
            <a:gdLst/>
            <a:ahLst/>
            <a:cxnLst/>
            <a:rect l="0" t="0" r="0" b="0"/>
            <a:pathLst>
              <a:path w="285750" h="36835" extrusionOk="0">
                <a:moveTo>
                  <a:pt x="280169" y="0"/>
                </a:moveTo>
                <a:lnTo>
                  <a:pt x="272802" y="4465"/>
                </a:lnTo>
                <a:lnTo>
                  <a:pt x="272802" y="23441"/>
                </a:lnTo>
                <a:lnTo>
                  <a:pt x="264988" y="23441"/>
                </a:lnTo>
                <a:lnTo>
                  <a:pt x="264988" y="12948"/>
                </a:lnTo>
                <a:lnTo>
                  <a:pt x="260524" y="12948"/>
                </a:lnTo>
                <a:lnTo>
                  <a:pt x="260524" y="6028"/>
                </a:lnTo>
                <a:lnTo>
                  <a:pt x="253157" y="6028"/>
                </a:lnTo>
                <a:lnTo>
                  <a:pt x="253157" y="19869"/>
                </a:lnTo>
                <a:lnTo>
                  <a:pt x="232395" y="15404"/>
                </a:lnTo>
                <a:lnTo>
                  <a:pt x="232395" y="7144"/>
                </a:lnTo>
                <a:lnTo>
                  <a:pt x="225698" y="7144"/>
                </a:lnTo>
                <a:lnTo>
                  <a:pt x="225698" y="19422"/>
                </a:lnTo>
                <a:lnTo>
                  <a:pt x="216098" y="19422"/>
                </a:lnTo>
                <a:lnTo>
                  <a:pt x="216098" y="9153"/>
                </a:lnTo>
                <a:lnTo>
                  <a:pt x="214313" y="9153"/>
                </a:lnTo>
                <a:lnTo>
                  <a:pt x="214313" y="8483"/>
                </a:lnTo>
                <a:lnTo>
                  <a:pt x="210071" y="8483"/>
                </a:lnTo>
                <a:lnTo>
                  <a:pt x="210071" y="9153"/>
                </a:lnTo>
                <a:lnTo>
                  <a:pt x="208731" y="9153"/>
                </a:lnTo>
                <a:lnTo>
                  <a:pt x="208731" y="18083"/>
                </a:lnTo>
                <a:lnTo>
                  <a:pt x="200695" y="18083"/>
                </a:lnTo>
                <a:lnTo>
                  <a:pt x="200695" y="6028"/>
                </a:lnTo>
                <a:lnTo>
                  <a:pt x="198462" y="6028"/>
                </a:lnTo>
                <a:lnTo>
                  <a:pt x="198351" y="5693"/>
                </a:lnTo>
                <a:lnTo>
                  <a:pt x="198239" y="5414"/>
                </a:lnTo>
                <a:lnTo>
                  <a:pt x="198072" y="5135"/>
                </a:lnTo>
                <a:lnTo>
                  <a:pt x="197848" y="4911"/>
                </a:lnTo>
                <a:lnTo>
                  <a:pt x="197625" y="4744"/>
                </a:lnTo>
                <a:lnTo>
                  <a:pt x="197346" y="4577"/>
                </a:lnTo>
                <a:lnTo>
                  <a:pt x="197011" y="4521"/>
                </a:lnTo>
                <a:lnTo>
                  <a:pt x="196676" y="4465"/>
                </a:lnTo>
                <a:lnTo>
                  <a:pt x="196342" y="4521"/>
                </a:lnTo>
                <a:lnTo>
                  <a:pt x="196007" y="4577"/>
                </a:lnTo>
                <a:lnTo>
                  <a:pt x="195728" y="4744"/>
                </a:lnTo>
                <a:lnTo>
                  <a:pt x="195504" y="4911"/>
                </a:lnTo>
                <a:lnTo>
                  <a:pt x="195281" y="5135"/>
                </a:lnTo>
                <a:lnTo>
                  <a:pt x="195114" y="5414"/>
                </a:lnTo>
                <a:lnTo>
                  <a:pt x="195002" y="5693"/>
                </a:lnTo>
                <a:lnTo>
                  <a:pt x="194890" y="6028"/>
                </a:lnTo>
                <a:lnTo>
                  <a:pt x="192881" y="6028"/>
                </a:lnTo>
                <a:lnTo>
                  <a:pt x="192881" y="14734"/>
                </a:lnTo>
                <a:lnTo>
                  <a:pt x="182166" y="14734"/>
                </a:lnTo>
                <a:lnTo>
                  <a:pt x="182166" y="19869"/>
                </a:lnTo>
                <a:lnTo>
                  <a:pt x="172789" y="19869"/>
                </a:lnTo>
                <a:lnTo>
                  <a:pt x="172789" y="14734"/>
                </a:lnTo>
                <a:lnTo>
                  <a:pt x="167432" y="12502"/>
                </a:lnTo>
                <a:lnTo>
                  <a:pt x="167432" y="16967"/>
                </a:lnTo>
                <a:lnTo>
                  <a:pt x="160511" y="16967"/>
                </a:lnTo>
                <a:lnTo>
                  <a:pt x="160511" y="8037"/>
                </a:lnTo>
                <a:lnTo>
                  <a:pt x="154260" y="8037"/>
                </a:lnTo>
                <a:lnTo>
                  <a:pt x="154260" y="6697"/>
                </a:lnTo>
                <a:lnTo>
                  <a:pt x="152251" y="6697"/>
                </a:lnTo>
                <a:lnTo>
                  <a:pt x="152251" y="8037"/>
                </a:lnTo>
                <a:lnTo>
                  <a:pt x="150912" y="8037"/>
                </a:lnTo>
                <a:lnTo>
                  <a:pt x="150912" y="21655"/>
                </a:lnTo>
                <a:lnTo>
                  <a:pt x="138410" y="21655"/>
                </a:lnTo>
                <a:lnTo>
                  <a:pt x="138410" y="8037"/>
                </a:lnTo>
                <a:lnTo>
                  <a:pt x="130597" y="8037"/>
                </a:lnTo>
                <a:lnTo>
                  <a:pt x="130597" y="18976"/>
                </a:lnTo>
                <a:lnTo>
                  <a:pt x="127695" y="18976"/>
                </a:lnTo>
                <a:lnTo>
                  <a:pt x="127695" y="11162"/>
                </a:lnTo>
                <a:lnTo>
                  <a:pt x="121890" y="11162"/>
                </a:lnTo>
                <a:lnTo>
                  <a:pt x="121890" y="18976"/>
                </a:lnTo>
                <a:lnTo>
                  <a:pt x="120774" y="18976"/>
                </a:lnTo>
                <a:lnTo>
                  <a:pt x="120774" y="20538"/>
                </a:lnTo>
                <a:lnTo>
                  <a:pt x="109165" y="20538"/>
                </a:lnTo>
                <a:lnTo>
                  <a:pt x="109165" y="12948"/>
                </a:lnTo>
                <a:lnTo>
                  <a:pt x="99343" y="12948"/>
                </a:lnTo>
                <a:lnTo>
                  <a:pt x="99343" y="11162"/>
                </a:lnTo>
                <a:lnTo>
                  <a:pt x="93762" y="11162"/>
                </a:lnTo>
                <a:lnTo>
                  <a:pt x="93762" y="22994"/>
                </a:lnTo>
                <a:lnTo>
                  <a:pt x="86841" y="22994"/>
                </a:lnTo>
                <a:lnTo>
                  <a:pt x="86841" y="14734"/>
                </a:lnTo>
                <a:lnTo>
                  <a:pt x="84386" y="14734"/>
                </a:lnTo>
                <a:lnTo>
                  <a:pt x="84386" y="12948"/>
                </a:lnTo>
                <a:lnTo>
                  <a:pt x="80144" y="12948"/>
                </a:lnTo>
                <a:lnTo>
                  <a:pt x="80144" y="14734"/>
                </a:lnTo>
                <a:lnTo>
                  <a:pt x="77465" y="14734"/>
                </a:lnTo>
                <a:lnTo>
                  <a:pt x="77465" y="21655"/>
                </a:lnTo>
                <a:lnTo>
                  <a:pt x="56927" y="21655"/>
                </a:lnTo>
                <a:lnTo>
                  <a:pt x="56927" y="16297"/>
                </a:lnTo>
                <a:lnTo>
                  <a:pt x="51346" y="16297"/>
                </a:lnTo>
                <a:lnTo>
                  <a:pt x="51346" y="8037"/>
                </a:lnTo>
                <a:lnTo>
                  <a:pt x="45318" y="10269"/>
                </a:lnTo>
                <a:lnTo>
                  <a:pt x="45318" y="27682"/>
                </a:lnTo>
                <a:lnTo>
                  <a:pt x="33710" y="27682"/>
                </a:lnTo>
                <a:lnTo>
                  <a:pt x="33710" y="11162"/>
                </a:lnTo>
                <a:lnTo>
                  <a:pt x="25673" y="11162"/>
                </a:lnTo>
                <a:lnTo>
                  <a:pt x="25673" y="21878"/>
                </a:lnTo>
                <a:lnTo>
                  <a:pt x="8037" y="21878"/>
                </a:lnTo>
                <a:lnTo>
                  <a:pt x="8037" y="16967"/>
                </a:lnTo>
                <a:lnTo>
                  <a:pt x="0" y="16967"/>
                </a:lnTo>
                <a:lnTo>
                  <a:pt x="0" y="36835"/>
                </a:lnTo>
                <a:lnTo>
                  <a:pt x="285750" y="36835"/>
                </a:lnTo>
                <a:lnTo>
                  <a:pt x="285750" y="16743"/>
                </a:lnTo>
                <a:lnTo>
                  <a:pt x="280169" y="16743"/>
                </a:lnTo>
                <a:lnTo>
                  <a:pt x="280169" y="0"/>
                </a:lnTo>
                <a:close/>
              </a:path>
            </a:pathLst>
          </a:custGeom>
          <a:solidFill>
            <a:srgbClr val="1C4587">
              <a:alpha val="23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77" name="Shape 77"/>
          <p:cNvSpPr/>
          <p:nvPr/>
        </p:nvSpPr>
        <p:spPr>
          <a:xfrm>
            <a:off x="47616" y="5366824"/>
            <a:ext cx="12096768" cy="1476395"/>
          </a:xfrm>
          <a:custGeom>
            <a:avLst/>
            <a:gdLst/>
            <a:ahLst/>
            <a:cxnLst/>
            <a:rect l="0" t="0" r="0" b="0"/>
            <a:pathLst>
              <a:path w="283518" h="34603" extrusionOk="0">
                <a:moveTo>
                  <a:pt x="110059" y="1"/>
                </a:moveTo>
                <a:lnTo>
                  <a:pt x="110059" y="2010"/>
                </a:lnTo>
                <a:lnTo>
                  <a:pt x="108273" y="2010"/>
                </a:lnTo>
                <a:lnTo>
                  <a:pt x="108273" y="5135"/>
                </a:lnTo>
                <a:lnTo>
                  <a:pt x="105817" y="5135"/>
                </a:lnTo>
                <a:lnTo>
                  <a:pt x="105817" y="29245"/>
                </a:lnTo>
                <a:lnTo>
                  <a:pt x="100236" y="29245"/>
                </a:lnTo>
                <a:lnTo>
                  <a:pt x="100236" y="16297"/>
                </a:lnTo>
                <a:lnTo>
                  <a:pt x="90413" y="16297"/>
                </a:lnTo>
                <a:lnTo>
                  <a:pt x="90413" y="26622"/>
                </a:lnTo>
                <a:lnTo>
                  <a:pt x="83046" y="29859"/>
                </a:lnTo>
                <a:lnTo>
                  <a:pt x="83046" y="22771"/>
                </a:lnTo>
                <a:lnTo>
                  <a:pt x="80144" y="22771"/>
                </a:lnTo>
                <a:lnTo>
                  <a:pt x="80144" y="29245"/>
                </a:lnTo>
                <a:lnTo>
                  <a:pt x="73224" y="29245"/>
                </a:lnTo>
                <a:lnTo>
                  <a:pt x="73224" y="24557"/>
                </a:lnTo>
                <a:lnTo>
                  <a:pt x="69429" y="24557"/>
                </a:lnTo>
                <a:lnTo>
                  <a:pt x="69429" y="11386"/>
                </a:lnTo>
                <a:lnTo>
                  <a:pt x="59159" y="13228"/>
                </a:lnTo>
                <a:lnTo>
                  <a:pt x="59159" y="24557"/>
                </a:lnTo>
                <a:lnTo>
                  <a:pt x="53355" y="24557"/>
                </a:lnTo>
                <a:lnTo>
                  <a:pt x="53355" y="29245"/>
                </a:lnTo>
                <a:lnTo>
                  <a:pt x="45765" y="29245"/>
                </a:lnTo>
                <a:lnTo>
                  <a:pt x="45765" y="13842"/>
                </a:lnTo>
                <a:lnTo>
                  <a:pt x="41747" y="13842"/>
                </a:lnTo>
                <a:lnTo>
                  <a:pt x="41747" y="5135"/>
                </a:lnTo>
                <a:lnTo>
                  <a:pt x="28352" y="5135"/>
                </a:lnTo>
                <a:lnTo>
                  <a:pt x="28352" y="25450"/>
                </a:lnTo>
                <a:lnTo>
                  <a:pt x="20762" y="25450"/>
                </a:lnTo>
                <a:lnTo>
                  <a:pt x="20762" y="16297"/>
                </a:lnTo>
                <a:lnTo>
                  <a:pt x="19311" y="16297"/>
                </a:lnTo>
                <a:lnTo>
                  <a:pt x="19143" y="15348"/>
                </a:lnTo>
                <a:lnTo>
                  <a:pt x="19032" y="14902"/>
                </a:lnTo>
                <a:lnTo>
                  <a:pt x="18864" y="14511"/>
                </a:lnTo>
                <a:lnTo>
                  <a:pt x="18585" y="14121"/>
                </a:lnTo>
                <a:lnTo>
                  <a:pt x="18306" y="13786"/>
                </a:lnTo>
                <a:lnTo>
                  <a:pt x="17915" y="13507"/>
                </a:lnTo>
                <a:lnTo>
                  <a:pt x="17525" y="13339"/>
                </a:lnTo>
                <a:lnTo>
                  <a:pt x="17078" y="13228"/>
                </a:lnTo>
                <a:lnTo>
                  <a:pt x="16632" y="13172"/>
                </a:lnTo>
                <a:lnTo>
                  <a:pt x="16185" y="13228"/>
                </a:lnTo>
                <a:lnTo>
                  <a:pt x="15739" y="13339"/>
                </a:lnTo>
                <a:lnTo>
                  <a:pt x="15348" y="13507"/>
                </a:lnTo>
                <a:lnTo>
                  <a:pt x="14957" y="13786"/>
                </a:lnTo>
                <a:lnTo>
                  <a:pt x="14678" y="14121"/>
                </a:lnTo>
                <a:lnTo>
                  <a:pt x="14399" y="14511"/>
                </a:lnTo>
                <a:lnTo>
                  <a:pt x="14232" y="14902"/>
                </a:lnTo>
                <a:lnTo>
                  <a:pt x="14120" y="15348"/>
                </a:lnTo>
                <a:lnTo>
                  <a:pt x="13953" y="16297"/>
                </a:lnTo>
                <a:lnTo>
                  <a:pt x="12502" y="16297"/>
                </a:lnTo>
                <a:lnTo>
                  <a:pt x="12502" y="21153"/>
                </a:lnTo>
                <a:lnTo>
                  <a:pt x="4242" y="23385"/>
                </a:lnTo>
                <a:lnTo>
                  <a:pt x="4242" y="29245"/>
                </a:lnTo>
                <a:lnTo>
                  <a:pt x="0" y="29245"/>
                </a:lnTo>
                <a:lnTo>
                  <a:pt x="0" y="34603"/>
                </a:lnTo>
                <a:lnTo>
                  <a:pt x="283518" y="34603"/>
                </a:lnTo>
                <a:lnTo>
                  <a:pt x="283518" y="25450"/>
                </a:lnTo>
                <a:lnTo>
                  <a:pt x="275258" y="25450"/>
                </a:lnTo>
                <a:lnTo>
                  <a:pt x="275258" y="11163"/>
                </a:lnTo>
                <a:lnTo>
                  <a:pt x="268114" y="11163"/>
                </a:lnTo>
                <a:lnTo>
                  <a:pt x="268114" y="19423"/>
                </a:lnTo>
                <a:lnTo>
                  <a:pt x="255389" y="19423"/>
                </a:lnTo>
                <a:lnTo>
                  <a:pt x="255389" y="29245"/>
                </a:lnTo>
                <a:lnTo>
                  <a:pt x="247576" y="29245"/>
                </a:lnTo>
                <a:lnTo>
                  <a:pt x="247576" y="5135"/>
                </a:lnTo>
                <a:lnTo>
                  <a:pt x="244450" y="5135"/>
                </a:lnTo>
                <a:lnTo>
                  <a:pt x="244450" y="4075"/>
                </a:lnTo>
                <a:lnTo>
                  <a:pt x="244339" y="3405"/>
                </a:lnTo>
                <a:lnTo>
                  <a:pt x="244171" y="2791"/>
                </a:lnTo>
                <a:lnTo>
                  <a:pt x="243892" y="2289"/>
                </a:lnTo>
                <a:lnTo>
                  <a:pt x="243502" y="1787"/>
                </a:lnTo>
                <a:lnTo>
                  <a:pt x="242999" y="1452"/>
                </a:lnTo>
                <a:lnTo>
                  <a:pt x="242441" y="1117"/>
                </a:lnTo>
                <a:lnTo>
                  <a:pt x="241883" y="949"/>
                </a:lnTo>
                <a:lnTo>
                  <a:pt x="241213" y="894"/>
                </a:lnTo>
                <a:lnTo>
                  <a:pt x="240544" y="949"/>
                </a:lnTo>
                <a:lnTo>
                  <a:pt x="239986" y="1117"/>
                </a:lnTo>
                <a:lnTo>
                  <a:pt x="239427" y="1452"/>
                </a:lnTo>
                <a:lnTo>
                  <a:pt x="238925" y="1787"/>
                </a:lnTo>
                <a:lnTo>
                  <a:pt x="238534" y="2289"/>
                </a:lnTo>
                <a:lnTo>
                  <a:pt x="238255" y="2791"/>
                </a:lnTo>
                <a:lnTo>
                  <a:pt x="238088" y="3405"/>
                </a:lnTo>
                <a:lnTo>
                  <a:pt x="237976" y="4075"/>
                </a:lnTo>
                <a:lnTo>
                  <a:pt x="237976" y="5135"/>
                </a:lnTo>
                <a:lnTo>
                  <a:pt x="235074" y="5135"/>
                </a:lnTo>
                <a:lnTo>
                  <a:pt x="235074" y="21878"/>
                </a:lnTo>
                <a:lnTo>
                  <a:pt x="226368" y="30864"/>
                </a:lnTo>
                <a:lnTo>
                  <a:pt x="226368" y="894"/>
                </a:lnTo>
                <a:lnTo>
                  <a:pt x="221010" y="5637"/>
                </a:lnTo>
                <a:lnTo>
                  <a:pt x="221010" y="21432"/>
                </a:lnTo>
                <a:lnTo>
                  <a:pt x="216322" y="21432"/>
                </a:lnTo>
                <a:lnTo>
                  <a:pt x="216322" y="13842"/>
                </a:lnTo>
                <a:lnTo>
                  <a:pt x="204490" y="13842"/>
                </a:lnTo>
                <a:lnTo>
                  <a:pt x="204490" y="29245"/>
                </a:lnTo>
                <a:lnTo>
                  <a:pt x="195114" y="29245"/>
                </a:lnTo>
                <a:lnTo>
                  <a:pt x="195114" y="11163"/>
                </a:lnTo>
                <a:lnTo>
                  <a:pt x="185961" y="11163"/>
                </a:lnTo>
                <a:lnTo>
                  <a:pt x="185961" y="29245"/>
                </a:lnTo>
                <a:lnTo>
                  <a:pt x="177255" y="29245"/>
                </a:lnTo>
                <a:lnTo>
                  <a:pt x="177255" y="16297"/>
                </a:lnTo>
                <a:lnTo>
                  <a:pt x="174799" y="16297"/>
                </a:lnTo>
                <a:lnTo>
                  <a:pt x="174799" y="29692"/>
                </a:lnTo>
                <a:lnTo>
                  <a:pt x="166316" y="26678"/>
                </a:lnTo>
                <a:lnTo>
                  <a:pt x="166316" y="19423"/>
                </a:lnTo>
                <a:lnTo>
                  <a:pt x="163190" y="19423"/>
                </a:lnTo>
                <a:lnTo>
                  <a:pt x="163190" y="11832"/>
                </a:lnTo>
                <a:lnTo>
                  <a:pt x="155600" y="11832"/>
                </a:lnTo>
                <a:lnTo>
                  <a:pt x="155600" y="19423"/>
                </a:lnTo>
                <a:lnTo>
                  <a:pt x="144884" y="19423"/>
                </a:lnTo>
                <a:lnTo>
                  <a:pt x="144884" y="15293"/>
                </a:lnTo>
                <a:lnTo>
                  <a:pt x="134615" y="11609"/>
                </a:lnTo>
                <a:lnTo>
                  <a:pt x="134615" y="23664"/>
                </a:lnTo>
                <a:lnTo>
                  <a:pt x="123900" y="23664"/>
                </a:lnTo>
                <a:lnTo>
                  <a:pt x="123900" y="13842"/>
                </a:lnTo>
                <a:lnTo>
                  <a:pt x="117426" y="13842"/>
                </a:lnTo>
                <a:lnTo>
                  <a:pt x="117426" y="5135"/>
                </a:lnTo>
                <a:lnTo>
                  <a:pt x="114523" y="5135"/>
                </a:lnTo>
                <a:lnTo>
                  <a:pt x="114523" y="2010"/>
                </a:lnTo>
                <a:lnTo>
                  <a:pt x="112738" y="2010"/>
                </a:lnTo>
                <a:lnTo>
                  <a:pt x="112738" y="1"/>
                </a:lnTo>
                <a:close/>
              </a:path>
            </a:pathLst>
          </a:custGeom>
          <a:solidFill>
            <a:srgbClr val="FFD3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78" name="Shape 78"/>
          <p:cNvSpPr/>
          <p:nvPr/>
        </p:nvSpPr>
        <p:spPr>
          <a:xfrm>
            <a:off x="0" y="5181580"/>
            <a:ext cx="12192000" cy="1676416"/>
          </a:xfrm>
          <a:custGeom>
            <a:avLst/>
            <a:gdLst/>
            <a:ahLst/>
            <a:cxnLst/>
            <a:rect l="0" t="0" r="0" b="0"/>
            <a:pathLst>
              <a:path w="285750" h="39291" extrusionOk="0">
                <a:moveTo>
                  <a:pt x="241381" y="11832"/>
                </a:moveTo>
                <a:lnTo>
                  <a:pt x="241381" y="15348"/>
                </a:lnTo>
                <a:lnTo>
                  <a:pt x="239762" y="15348"/>
                </a:lnTo>
                <a:lnTo>
                  <a:pt x="239762" y="11832"/>
                </a:lnTo>
                <a:close/>
                <a:moveTo>
                  <a:pt x="244450" y="11832"/>
                </a:moveTo>
                <a:lnTo>
                  <a:pt x="244450" y="15348"/>
                </a:lnTo>
                <a:lnTo>
                  <a:pt x="242832" y="15348"/>
                </a:lnTo>
                <a:lnTo>
                  <a:pt x="242832" y="11832"/>
                </a:lnTo>
                <a:close/>
                <a:moveTo>
                  <a:pt x="226591" y="8484"/>
                </a:moveTo>
                <a:lnTo>
                  <a:pt x="226591" y="17190"/>
                </a:lnTo>
                <a:lnTo>
                  <a:pt x="225698" y="17190"/>
                </a:lnTo>
                <a:lnTo>
                  <a:pt x="225698" y="9600"/>
                </a:lnTo>
                <a:lnTo>
                  <a:pt x="226591" y="8484"/>
                </a:lnTo>
                <a:close/>
                <a:moveTo>
                  <a:pt x="241381" y="17134"/>
                </a:moveTo>
                <a:lnTo>
                  <a:pt x="241381" y="20650"/>
                </a:lnTo>
                <a:lnTo>
                  <a:pt x="239762" y="20650"/>
                </a:lnTo>
                <a:lnTo>
                  <a:pt x="239762" y="17134"/>
                </a:lnTo>
                <a:close/>
                <a:moveTo>
                  <a:pt x="244450" y="17134"/>
                </a:moveTo>
                <a:lnTo>
                  <a:pt x="244450" y="20650"/>
                </a:lnTo>
                <a:lnTo>
                  <a:pt x="242832" y="20650"/>
                </a:lnTo>
                <a:lnTo>
                  <a:pt x="242832" y="17134"/>
                </a:lnTo>
                <a:close/>
                <a:moveTo>
                  <a:pt x="194221" y="17860"/>
                </a:moveTo>
                <a:lnTo>
                  <a:pt x="194221" y="21320"/>
                </a:lnTo>
                <a:lnTo>
                  <a:pt x="192212" y="21320"/>
                </a:lnTo>
                <a:lnTo>
                  <a:pt x="192212" y="17860"/>
                </a:lnTo>
                <a:close/>
                <a:moveTo>
                  <a:pt x="216098" y="20762"/>
                </a:moveTo>
                <a:lnTo>
                  <a:pt x="216098" y="21822"/>
                </a:lnTo>
                <a:lnTo>
                  <a:pt x="207169" y="21822"/>
                </a:lnTo>
                <a:lnTo>
                  <a:pt x="207169" y="20762"/>
                </a:lnTo>
                <a:close/>
                <a:moveTo>
                  <a:pt x="64517" y="19869"/>
                </a:moveTo>
                <a:lnTo>
                  <a:pt x="64517" y="21878"/>
                </a:lnTo>
                <a:lnTo>
                  <a:pt x="62508" y="21878"/>
                </a:lnTo>
                <a:lnTo>
                  <a:pt x="62508" y="19869"/>
                </a:lnTo>
                <a:close/>
                <a:moveTo>
                  <a:pt x="68312" y="19869"/>
                </a:moveTo>
                <a:lnTo>
                  <a:pt x="68312" y="21878"/>
                </a:lnTo>
                <a:lnTo>
                  <a:pt x="66303" y="21878"/>
                </a:lnTo>
                <a:lnTo>
                  <a:pt x="66303" y="19869"/>
                </a:lnTo>
                <a:close/>
                <a:moveTo>
                  <a:pt x="45318" y="21208"/>
                </a:moveTo>
                <a:lnTo>
                  <a:pt x="45318" y="22213"/>
                </a:lnTo>
                <a:lnTo>
                  <a:pt x="40853" y="22213"/>
                </a:lnTo>
                <a:lnTo>
                  <a:pt x="40853" y="21208"/>
                </a:lnTo>
                <a:close/>
                <a:moveTo>
                  <a:pt x="138522" y="19423"/>
                </a:moveTo>
                <a:lnTo>
                  <a:pt x="138857" y="19478"/>
                </a:lnTo>
                <a:lnTo>
                  <a:pt x="139192" y="19534"/>
                </a:lnTo>
                <a:lnTo>
                  <a:pt x="139471" y="19702"/>
                </a:lnTo>
                <a:lnTo>
                  <a:pt x="139694" y="19925"/>
                </a:lnTo>
                <a:lnTo>
                  <a:pt x="139917" y="20148"/>
                </a:lnTo>
                <a:lnTo>
                  <a:pt x="140084" y="20427"/>
                </a:lnTo>
                <a:lnTo>
                  <a:pt x="140140" y="20762"/>
                </a:lnTo>
                <a:lnTo>
                  <a:pt x="140196" y="21097"/>
                </a:lnTo>
                <a:lnTo>
                  <a:pt x="140140" y="21432"/>
                </a:lnTo>
                <a:lnTo>
                  <a:pt x="140084" y="21767"/>
                </a:lnTo>
                <a:lnTo>
                  <a:pt x="139917" y="22046"/>
                </a:lnTo>
                <a:lnTo>
                  <a:pt x="139694" y="22269"/>
                </a:lnTo>
                <a:lnTo>
                  <a:pt x="139471" y="22492"/>
                </a:lnTo>
                <a:lnTo>
                  <a:pt x="139192" y="22660"/>
                </a:lnTo>
                <a:lnTo>
                  <a:pt x="138857" y="22715"/>
                </a:lnTo>
                <a:lnTo>
                  <a:pt x="138522" y="22771"/>
                </a:lnTo>
                <a:lnTo>
                  <a:pt x="138187" y="22715"/>
                </a:lnTo>
                <a:lnTo>
                  <a:pt x="137852" y="22660"/>
                </a:lnTo>
                <a:lnTo>
                  <a:pt x="137573" y="22492"/>
                </a:lnTo>
                <a:lnTo>
                  <a:pt x="137350" y="22269"/>
                </a:lnTo>
                <a:lnTo>
                  <a:pt x="137127" y="22046"/>
                </a:lnTo>
                <a:lnTo>
                  <a:pt x="136959" y="21767"/>
                </a:lnTo>
                <a:lnTo>
                  <a:pt x="136903" y="21432"/>
                </a:lnTo>
                <a:lnTo>
                  <a:pt x="136847" y="21097"/>
                </a:lnTo>
                <a:lnTo>
                  <a:pt x="136903" y="20762"/>
                </a:lnTo>
                <a:lnTo>
                  <a:pt x="136959" y="20427"/>
                </a:lnTo>
                <a:lnTo>
                  <a:pt x="137127" y="20148"/>
                </a:lnTo>
                <a:lnTo>
                  <a:pt x="137350" y="19925"/>
                </a:lnTo>
                <a:lnTo>
                  <a:pt x="137573" y="19702"/>
                </a:lnTo>
                <a:lnTo>
                  <a:pt x="137852" y="19534"/>
                </a:lnTo>
                <a:lnTo>
                  <a:pt x="138187" y="19478"/>
                </a:lnTo>
                <a:lnTo>
                  <a:pt x="138522" y="19423"/>
                </a:lnTo>
                <a:close/>
                <a:moveTo>
                  <a:pt x="64517" y="22883"/>
                </a:moveTo>
                <a:lnTo>
                  <a:pt x="64517" y="24892"/>
                </a:lnTo>
                <a:lnTo>
                  <a:pt x="62508" y="24892"/>
                </a:lnTo>
                <a:lnTo>
                  <a:pt x="62508" y="22883"/>
                </a:lnTo>
                <a:close/>
                <a:moveTo>
                  <a:pt x="68312" y="22883"/>
                </a:moveTo>
                <a:lnTo>
                  <a:pt x="68312" y="24892"/>
                </a:lnTo>
                <a:lnTo>
                  <a:pt x="66303" y="24892"/>
                </a:lnTo>
                <a:lnTo>
                  <a:pt x="66303" y="22883"/>
                </a:lnTo>
                <a:close/>
                <a:moveTo>
                  <a:pt x="216098" y="24334"/>
                </a:moveTo>
                <a:lnTo>
                  <a:pt x="216098" y="25450"/>
                </a:lnTo>
                <a:lnTo>
                  <a:pt x="207169" y="25450"/>
                </a:lnTo>
                <a:lnTo>
                  <a:pt x="207169" y="24334"/>
                </a:lnTo>
                <a:close/>
                <a:moveTo>
                  <a:pt x="45318" y="24501"/>
                </a:moveTo>
                <a:lnTo>
                  <a:pt x="45318" y="25506"/>
                </a:lnTo>
                <a:lnTo>
                  <a:pt x="40853" y="25506"/>
                </a:lnTo>
                <a:lnTo>
                  <a:pt x="40853" y="24501"/>
                </a:lnTo>
                <a:close/>
                <a:moveTo>
                  <a:pt x="241381" y="22380"/>
                </a:moveTo>
                <a:lnTo>
                  <a:pt x="241381" y="25897"/>
                </a:lnTo>
                <a:lnTo>
                  <a:pt x="239762" y="25897"/>
                </a:lnTo>
                <a:lnTo>
                  <a:pt x="239762" y="22380"/>
                </a:lnTo>
                <a:close/>
                <a:moveTo>
                  <a:pt x="244450" y="22380"/>
                </a:moveTo>
                <a:lnTo>
                  <a:pt x="244450" y="25897"/>
                </a:lnTo>
                <a:lnTo>
                  <a:pt x="242832" y="25897"/>
                </a:lnTo>
                <a:lnTo>
                  <a:pt x="242832" y="22380"/>
                </a:lnTo>
                <a:close/>
                <a:moveTo>
                  <a:pt x="194221" y="23106"/>
                </a:moveTo>
                <a:lnTo>
                  <a:pt x="194221" y="26566"/>
                </a:lnTo>
                <a:lnTo>
                  <a:pt x="192212" y="26566"/>
                </a:lnTo>
                <a:lnTo>
                  <a:pt x="192212" y="23106"/>
                </a:lnTo>
                <a:close/>
                <a:moveTo>
                  <a:pt x="64517" y="25897"/>
                </a:moveTo>
                <a:lnTo>
                  <a:pt x="64517" y="27906"/>
                </a:lnTo>
                <a:lnTo>
                  <a:pt x="62508" y="27906"/>
                </a:lnTo>
                <a:lnTo>
                  <a:pt x="62508" y="25897"/>
                </a:lnTo>
                <a:close/>
                <a:moveTo>
                  <a:pt x="68312" y="25897"/>
                </a:moveTo>
                <a:lnTo>
                  <a:pt x="68312" y="27906"/>
                </a:lnTo>
                <a:lnTo>
                  <a:pt x="66303" y="27906"/>
                </a:lnTo>
                <a:lnTo>
                  <a:pt x="66303" y="25897"/>
                </a:lnTo>
                <a:close/>
                <a:moveTo>
                  <a:pt x="45318" y="27850"/>
                </a:moveTo>
                <a:lnTo>
                  <a:pt x="45318" y="28854"/>
                </a:lnTo>
                <a:lnTo>
                  <a:pt x="40853" y="28854"/>
                </a:lnTo>
                <a:lnTo>
                  <a:pt x="40853" y="27850"/>
                </a:lnTo>
                <a:close/>
                <a:moveTo>
                  <a:pt x="216098" y="27906"/>
                </a:moveTo>
                <a:lnTo>
                  <a:pt x="216098" y="29022"/>
                </a:lnTo>
                <a:lnTo>
                  <a:pt x="207169" y="29022"/>
                </a:lnTo>
                <a:lnTo>
                  <a:pt x="207169" y="27906"/>
                </a:lnTo>
                <a:close/>
                <a:moveTo>
                  <a:pt x="82767" y="28352"/>
                </a:moveTo>
                <a:lnTo>
                  <a:pt x="82934" y="28408"/>
                </a:lnTo>
                <a:lnTo>
                  <a:pt x="83214" y="28631"/>
                </a:lnTo>
                <a:lnTo>
                  <a:pt x="83437" y="28910"/>
                </a:lnTo>
                <a:lnTo>
                  <a:pt x="83493" y="29078"/>
                </a:lnTo>
                <a:lnTo>
                  <a:pt x="83493" y="29245"/>
                </a:lnTo>
                <a:lnTo>
                  <a:pt x="83493" y="29413"/>
                </a:lnTo>
                <a:lnTo>
                  <a:pt x="83437" y="29580"/>
                </a:lnTo>
                <a:lnTo>
                  <a:pt x="83214" y="29859"/>
                </a:lnTo>
                <a:lnTo>
                  <a:pt x="82934" y="30082"/>
                </a:lnTo>
                <a:lnTo>
                  <a:pt x="82767" y="30138"/>
                </a:lnTo>
                <a:lnTo>
                  <a:pt x="82432" y="30138"/>
                </a:lnTo>
                <a:lnTo>
                  <a:pt x="82265" y="30082"/>
                </a:lnTo>
                <a:lnTo>
                  <a:pt x="81986" y="29859"/>
                </a:lnTo>
                <a:lnTo>
                  <a:pt x="81762" y="29580"/>
                </a:lnTo>
                <a:lnTo>
                  <a:pt x="81707" y="29413"/>
                </a:lnTo>
                <a:lnTo>
                  <a:pt x="81707" y="29245"/>
                </a:lnTo>
                <a:lnTo>
                  <a:pt x="81707" y="29078"/>
                </a:lnTo>
                <a:lnTo>
                  <a:pt x="81762" y="28910"/>
                </a:lnTo>
                <a:lnTo>
                  <a:pt x="81986" y="28631"/>
                </a:lnTo>
                <a:lnTo>
                  <a:pt x="82265" y="28408"/>
                </a:lnTo>
                <a:lnTo>
                  <a:pt x="82432" y="28352"/>
                </a:lnTo>
                <a:close/>
                <a:moveTo>
                  <a:pt x="45318" y="31143"/>
                </a:moveTo>
                <a:lnTo>
                  <a:pt x="45318" y="32147"/>
                </a:lnTo>
                <a:lnTo>
                  <a:pt x="40853" y="32147"/>
                </a:lnTo>
                <a:lnTo>
                  <a:pt x="40853" y="31143"/>
                </a:lnTo>
                <a:close/>
                <a:moveTo>
                  <a:pt x="8037" y="28352"/>
                </a:moveTo>
                <a:lnTo>
                  <a:pt x="8037" y="32594"/>
                </a:lnTo>
                <a:lnTo>
                  <a:pt x="6028" y="32594"/>
                </a:lnTo>
                <a:lnTo>
                  <a:pt x="6028" y="28352"/>
                </a:lnTo>
                <a:close/>
                <a:moveTo>
                  <a:pt x="216098" y="31533"/>
                </a:moveTo>
                <a:lnTo>
                  <a:pt x="216098" y="32594"/>
                </a:lnTo>
                <a:lnTo>
                  <a:pt x="207169" y="32594"/>
                </a:lnTo>
                <a:lnTo>
                  <a:pt x="207169" y="31533"/>
                </a:lnTo>
                <a:close/>
                <a:moveTo>
                  <a:pt x="82767" y="31924"/>
                </a:moveTo>
                <a:lnTo>
                  <a:pt x="82934" y="31980"/>
                </a:lnTo>
                <a:lnTo>
                  <a:pt x="83214" y="32203"/>
                </a:lnTo>
                <a:lnTo>
                  <a:pt x="83437" y="32482"/>
                </a:lnTo>
                <a:lnTo>
                  <a:pt x="83493" y="32650"/>
                </a:lnTo>
                <a:lnTo>
                  <a:pt x="83493" y="32817"/>
                </a:lnTo>
                <a:lnTo>
                  <a:pt x="83493" y="32984"/>
                </a:lnTo>
                <a:lnTo>
                  <a:pt x="83437" y="33152"/>
                </a:lnTo>
                <a:lnTo>
                  <a:pt x="83214" y="33431"/>
                </a:lnTo>
                <a:lnTo>
                  <a:pt x="82934" y="33654"/>
                </a:lnTo>
                <a:lnTo>
                  <a:pt x="82767" y="33710"/>
                </a:lnTo>
                <a:lnTo>
                  <a:pt x="82432" y="33710"/>
                </a:lnTo>
                <a:lnTo>
                  <a:pt x="82265" y="33654"/>
                </a:lnTo>
                <a:lnTo>
                  <a:pt x="81986" y="33431"/>
                </a:lnTo>
                <a:lnTo>
                  <a:pt x="81762" y="33152"/>
                </a:lnTo>
                <a:lnTo>
                  <a:pt x="81707" y="32984"/>
                </a:lnTo>
                <a:lnTo>
                  <a:pt x="81707" y="32817"/>
                </a:lnTo>
                <a:lnTo>
                  <a:pt x="81707" y="32650"/>
                </a:lnTo>
                <a:lnTo>
                  <a:pt x="81762" y="32482"/>
                </a:lnTo>
                <a:lnTo>
                  <a:pt x="81986" y="32203"/>
                </a:lnTo>
                <a:lnTo>
                  <a:pt x="82265" y="31980"/>
                </a:lnTo>
                <a:lnTo>
                  <a:pt x="82432" y="31924"/>
                </a:lnTo>
                <a:close/>
                <a:moveTo>
                  <a:pt x="109835" y="11609"/>
                </a:moveTo>
                <a:lnTo>
                  <a:pt x="109835" y="34603"/>
                </a:lnTo>
                <a:lnTo>
                  <a:pt x="109165" y="34603"/>
                </a:lnTo>
                <a:lnTo>
                  <a:pt x="109165" y="11609"/>
                </a:lnTo>
                <a:close/>
                <a:moveTo>
                  <a:pt x="112068" y="11609"/>
                </a:moveTo>
                <a:lnTo>
                  <a:pt x="112068" y="34603"/>
                </a:lnTo>
                <a:lnTo>
                  <a:pt x="111398" y="34603"/>
                </a:lnTo>
                <a:lnTo>
                  <a:pt x="111398" y="11609"/>
                </a:lnTo>
                <a:close/>
                <a:moveTo>
                  <a:pt x="114300" y="11609"/>
                </a:moveTo>
                <a:lnTo>
                  <a:pt x="114300" y="34603"/>
                </a:lnTo>
                <a:lnTo>
                  <a:pt x="113630" y="34603"/>
                </a:lnTo>
                <a:lnTo>
                  <a:pt x="113630" y="11609"/>
                </a:lnTo>
                <a:close/>
                <a:moveTo>
                  <a:pt x="116532" y="11609"/>
                </a:moveTo>
                <a:lnTo>
                  <a:pt x="116532" y="34603"/>
                </a:lnTo>
                <a:lnTo>
                  <a:pt x="115863" y="34603"/>
                </a:lnTo>
                <a:lnTo>
                  <a:pt x="115863" y="11609"/>
                </a:lnTo>
                <a:close/>
                <a:moveTo>
                  <a:pt x="45318" y="34491"/>
                </a:moveTo>
                <a:lnTo>
                  <a:pt x="45318" y="35496"/>
                </a:lnTo>
                <a:lnTo>
                  <a:pt x="40853" y="35496"/>
                </a:lnTo>
                <a:lnTo>
                  <a:pt x="40853" y="34491"/>
                </a:lnTo>
                <a:close/>
                <a:moveTo>
                  <a:pt x="112291" y="1"/>
                </a:moveTo>
                <a:lnTo>
                  <a:pt x="112291" y="3572"/>
                </a:lnTo>
                <a:lnTo>
                  <a:pt x="110058" y="3572"/>
                </a:lnTo>
                <a:lnTo>
                  <a:pt x="110058" y="5582"/>
                </a:lnTo>
                <a:lnTo>
                  <a:pt x="108272" y="5582"/>
                </a:lnTo>
                <a:lnTo>
                  <a:pt x="108272" y="8707"/>
                </a:lnTo>
                <a:lnTo>
                  <a:pt x="105817" y="8707"/>
                </a:lnTo>
                <a:lnTo>
                  <a:pt x="105817" y="32817"/>
                </a:lnTo>
                <a:lnTo>
                  <a:pt x="102468" y="32817"/>
                </a:lnTo>
                <a:lnTo>
                  <a:pt x="102468" y="19869"/>
                </a:lnTo>
                <a:lnTo>
                  <a:pt x="90413" y="19869"/>
                </a:lnTo>
                <a:lnTo>
                  <a:pt x="90413" y="30585"/>
                </a:lnTo>
                <a:lnTo>
                  <a:pt x="85279" y="32817"/>
                </a:lnTo>
                <a:lnTo>
                  <a:pt x="85279" y="26343"/>
                </a:lnTo>
                <a:lnTo>
                  <a:pt x="80144" y="26343"/>
                </a:lnTo>
                <a:lnTo>
                  <a:pt x="80144" y="32817"/>
                </a:lnTo>
                <a:lnTo>
                  <a:pt x="75456" y="32817"/>
                </a:lnTo>
                <a:lnTo>
                  <a:pt x="75456" y="28129"/>
                </a:lnTo>
                <a:lnTo>
                  <a:pt x="71661" y="28129"/>
                </a:lnTo>
                <a:lnTo>
                  <a:pt x="71661" y="14734"/>
                </a:lnTo>
                <a:lnTo>
                  <a:pt x="59159" y="16967"/>
                </a:lnTo>
                <a:lnTo>
                  <a:pt x="59159" y="28129"/>
                </a:lnTo>
                <a:lnTo>
                  <a:pt x="53355" y="28129"/>
                </a:lnTo>
                <a:lnTo>
                  <a:pt x="53355" y="32817"/>
                </a:lnTo>
                <a:lnTo>
                  <a:pt x="47997" y="32817"/>
                </a:lnTo>
                <a:lnTo>
                  <a:pt x="47997" y="17413"/>
                </a:lnTo>
                <a:lnTo>
                  <a:pt x="43979" y="17413"/>
                </a:lnTo>
                <a:lnTo>
                  <a:pt x="43979" y="8707"/>
                </a:lnTo>
                <a:lnTo>
                  <a:pt x="34603" y="8707"/>
                </a:lnTo>
                <a:lnTo>
                  <a:pt x="34603" y="5582"/>
                </a:lnTo>
                <a:lnTo>
                  <a:pt x="30584" y="5582"/>
                </a:lnTo>
                <a:lnTo>
                  <a:pt x="30584" y="8707"/>
                </a:lnTo>
                <a:lnTo>
                  <a:pt x="28352" y="8707"/>
                </a:lnTo>
                <a:lnTo>
                  <a:pt x="28352" y="29022"/>
                </a:lnTo>
                <a:lnTo>
                  <a:pt x="22994" y="29022"/>
                </a:lnTo>
                <a:lnTo>
                  <a:pt x="22994" y="19869"/>
                </a:lnTo>
                <a:lnTo>
                  <a:pt x="21375" y="19869"/>
                </a:lnTo>
                <a:lnTo>
                  <a:pt x="21208" y="19199"/>
                </a:lnTo>
                <a:lnTo>
                  <a:pt x="20985" y="18641"/>
                </a:lnTo>
                <a:lnTo>
                  <a:pt x="20594" y="18083"/>
                </a:lnTo>
                <a:lnTo>
                  <a:pt x="20148" y="17637"/>
                </a:lnTo>
                <a:lnTo>
                  <a:pt x="19645" y="17246"/>
                </a:lnTo>
                <a:lnTo>
                  <a:pt x="19031" y="16967"/>
                </a:lnTo>
                <a:lnTo>
                  <a:pt x="18417" y="16799"/>
                </a:lnTo>
                <a:lnTo>
                  <a:pt x="17748" y="16744"/>
                </a:lnTo>
                <a:lnTo>
                  <a:pt x="17078" y="16799"/>
                </a:lnTo>
                <a:lnTo>
                  <a:pt x="16464" y="16967"/>
                </a:lnTo>
                <a:lnTo>
                  <a:pt x="15850" y="17246"/>
                </a:lnTo>
                <a:lnTo>
                  <a:pt x="15348" y="17637"/>
                </a:lnTo>
                <a:lnTo>
                  <a:pt x="14901" y="18083"/>
                </a:lnTo>
                <a:lnTo>
                  <a:pt x="14511" y="18641"/>
                </a:lnTo>
                <a:lnTo>
                  <a:pt x="14288" y="19199"/>
                </a:lnTo>
                <a:lnTo>
                  <a:pt x="14120" y="19869"/>
                </a:lnTo>
                <a:lnTo>
                  <a:pt x="12502" y="19869"/>
                </a:lnTo>
                <a:lnTo>
                  <a:pt x="12502" y="25004"/>
                </a:lnTo>
                <a:lnTo>
                  <a:pt x="4242" y="27236"/>
                </a:lnTo>
                <a:lnTo>
                  <a:pt x="4242" y="32817"/>
                </a:lnTo>
                <a:lnTo>
                  <a:pt x="0" y="32817"/>
                </a:lnTo>
                <a:lnTo>
                  <a:pt x="0" y="39291"/>
                </a:lnTo>
                <a:lnTo>
                  <a:pt x="285750" y="39291"/>
                </a:lnTo>
                <a:lnTo>
                  <a:pt x="285750" y="29022"/>
                </a:lnTo>
                <a:lnTo>
                  <a:pt x="277490" y="29022"/>
                </a:lnTo>
                <a:lnTo>
                  <a:pt x="277490" y="14734"/>
                </a:lnTo>
                <a:lnTo>
                  <a:pt x="268114" y="14734"/>
                </a:lnTo>
                <a:lnTo>
                  <a:pt x="268114" y="22994"/>
                </a:lnTo>
                <a:lnTo>
                  <a:pt x="259407" y="22994"/>
                </a:lnTo>
                <a:lnTo>
                  <a:pt x="259407" y="19869"/>
                </a:lnTo>
                <a:lnTo>
                  <a:pt x="258514" y="19869"/>
                </a:lnTo>
                <a:lnTo>
                  <a:pt x="258514" y="16744"/>
                </a:lnTo>
                <a:lnTo>
                  <a:pt x="257845" y="16744"/>
                </a:lnTo>
                <a:lnTo>
                  <a:pt x="257845" y="19869"/>
                </a:lnTo>
                <a:lnTo>
                  <a:pt x="257175" y="19869"/>
                </a:lnTo>
                <a:lnTo>
                  <a:pt x="257175" y="22994"/>
                </a:lnTo>
                <a:lnTo>
                  <a:pt x="255389" y="22994"/>
                </a:lnTo>
                <a:lnTo>
                  <a:pt x="255389" y="32817"/>
                </a:lnTo>
                <a:lnTo>
                  <a:pt x="249808" y="32817"/>
                </a:lnTo>
                <a:lnTo>
                  <a:pt x="249808" y="8707"/>
                </a:lnTo>
                <a:lnTo>
                  <a:pt x="246683" y="8707"/>
                </a:lnTo>
                <a:lnTo>
                  <a:pt x="246627" y="8260"/>
                </a:lnTo>
                <a:lnTo>
                  <a:pt x="246571" y="7870"/>
                </a:lnTo>
                <a:lnTo>
                  <a:pt x="246459" y="7423"/>
                </a:lnTo>
                <a:lnTo>
                  <a:pt x="246292" y="7033"/>
                </a:lnTo>
                <a:lnTo>
                  <a:pt x="246125" y="6698"/>
                </a:lnTo>
                <a:lnTo>
                  <a:pt x="245901" y="6307"/>
                </a:lnTo>
                <a:lnTo>
                  <a:pt x="245622" y="6028"/>
                </a:lnTo>
                <a:lnTo>
                  <a:pt x="245343" y="5693"/>
                </a:lnTo>
                <a:lnTo>
                  <a:pt x="245064" y="5414"/>
                </a:lnTo>
                <a:lnTo>
                  <a:pt x="244729" y="5191"/>
                </a:lnTo>
                <a:lnTo>
                  <a:pt x="244394" y="4968"/>
                </a:lnTo>
                <a:lnTo>
                  <a:pt x="244004" y="4800"/>
                </a:lnTo>
                <a:lnTo>
                  <a:pt x="243613" y="4633"/>
                </a:lnTo>
                <a:lnTo>
                  <a:pt x="243167" y="4577"/>
                </a:lnTo>
                <a:lnTo>
                  <a:pt x="242776" y="4465"/>
                </a:lnTo>
                <a:lnTo>
                  <a:pt x="241883" y="4465"/>
                </a:lnTo>
                <a:lnTo>
                  <a:pt x="241492" y="4577"/>
                </a:lnTo>
                <a:lnTo>
                  <a:pt x="241046" y="4633"/>
                </a:lnTo>
                <a:lnTo>
                  <a:pt x="240655" y="4800"/>
                </a:lnTo>
                <a:lnTo>
                  <a:pt x="240264" y="4968"/>
                </a:lnTo>
                <a:lnTo>
                  <a:pt x="239930" y="5191"/>
                </a:lnTo>
                <a:lnTo>
                  <a:pt x="239595" y="5414"/>
                </a:lnTo>
                <a:lnTo>
                  <a:pt x="239316" y="5693"/>
                </a:lnTo>
                <a:lnTo>
                  <a:pt x="239037" y="6028"/>
                </a:lnTo>
                <a:lnTo>
                  <a:pt x="238758" y="6307"/>
                </a:lnTo>
                <a:lnTo>
                  <a:pt x="238534" y="6698"/>
                </a:lnTo>
                <a:lnTo>
                  <a:pt x="238367" y="7033"/>
                </a:lnTo>
                <a:lnTo>
                  <a:pt x="238199" y="7423"/>
                </a:lnTo>
                <a:lnTo>
                  <a:pt x="238088" y="7870"/>
                </a:lnTo>
                <a:lnTo>
                  <a:pt x="238032" y="8260"/>
                </a:lnTo>
                <a:lnTo>
                  <a:pt x="237976" y="8707"/>
                </a:lnTo>
                <a:lnTo>
                  <a:pt x="235074" y="8707"/>
                </a:lnTo>
                <a:lnTo>
                  <a:pt x="235074" y="26120"/>
                </a:lnTo>
                <a:lnTo>
                  <a:pt x="228600" y="32817"/>
                </a:lnTo>
                <a:lnTo>
                  <a:pt x="228600" y="3126"/>
                </a:lnTo>
                <a:lnTo>
                  <a:pt x="221010" y="9823"/>
                </a:lnTo>
                <a:lnTo>
                  <a:pt x="221010" y="25004"/>
                </a:lnTo>
                <a:lnTo>
                  <a:pt x="218554" y="25004"/>
                </a:lnTo>
                <a:lnTo>
                  <a:pt x="218554" y="17413"/>
                </a:lnTo>
                <a:lnTo>
                  <a:pt x="204490" y="17413"/>
                </a:lnTo>
                <a:lnTo>
                  <a:pt x="204490" y="32817"/>
                </a:lnTo>
                <a:lnTo>
                  <a:pt x="197346" y="32817"/>
                </a:lnTo>
                <a:lnTo>
                  <a:pt x="197346" y="14734"/>
                </a:lnTo>
                <a:lnTo>
                  <a:pt x="195114" y="14734"/>
                </a:lnTo>
                <a:lnTo>
                  <a:pt x="195114" y="12279"/>
                </a:lnTo>
                <a:lnTo>
                  <a:pt x="191542" y="12279"/>
                </a:lnTo>
                <a:lnTo>
                  <a:pt x="191542" y="14734"/>
                </a:lnTo>
                <a:lnTo>
                  <a:pt x="185961" y="14734"/>
                </a:lnTo>
                <a:lnTo>
                  <a:pt x="185961" y="32817"/>
                </a:lnTo>
                <a:lnTo>
                  <a:pt x="179487" y="32817"/>
                </a:lnTo>
                <a:lnTo>
                  <a:pt x="179487" y="19869"/>
                </a:lnTo>
                <a:lnTo>
                  <a:pt x="177478" y="19869"/>
                </a:lnTo>
                <a:lnTo>
                  <a:pt x="177478" y="16744"/>
                </a:lnTo>
                <a:lnTo>
                  <a:pt x="176808" y="16744"/>
                </a:lnTo>
                <a:lnTo>
                  <a:pt x="176808" y="19869"/>
                </a:lnTo>
                <a:lnTo>
                  <a:pt x="174799" y="19869"/>
                </a:lnTo>
                <a:lnTo>
                  <a:pt x="174799" y="32817"/>
                </a:lnTo>
                <a:lnTo>
                  <a:pt x="168548" y="30585"/>
                </a:lnTo>
                <a:lnTo>
                  <a:pt x="168548" y="22994"/>
                </a:lnTo>
                <a:lnTo>
                  <a:pt x="165422" y="22994"/>
                </a:lnTo>
                <a:lnTo>
                  <a:pt x="165422" y="15404"/>
                </a:lnTo>
                <a:lnTo>
                  <a:pt x="155600" y="15404"/>
                </a:lnTo>
                <a:lnTo>
                  <a:pt x="155600" y="22994"/>
                </a:lnTo>
                <a:lnTo>
                  <a:pt x="147117" y="22994"/>
                </a:lnTo>
                <a:lnTo>
                  <a:pt x="147117" y="19199"/>
                </a:lnTo>
                <a:lnTo>
                  <a:pt x="134615" y="14734"/>
                </a:lnTo>
                <a:lnTo>
                  <a:pt x="134615" y="27236"/>
                </a:lnTo>
                <a:lnTo>
                  <a:pt x="126132" y="27236"/>
                </a:lnTo>
                <a:lnTo>
                  <a:pt x="126132" y="17413"/>
                </a:lnTo>
                <a:lnTo>
                  <a:pt x="119658" y="17413"/>
                </a:lnTo>
                <a:lnTo>
                  <a:pt x="119658" y="8707"/>
                </a:lnTo>
                <a:lnTo>
                  <a:pt x="116756" y="8707"/>
                </a:lnTo>
                <a:lnTo>
                  <a:pt x="116756" y="5582"/>
                </a:lnTo>
                <a:lnTo>
                  <a:pt x="114970" y="5582"/>
                </a:lnTo>
                <a:lnTo>
                  <a:pt x="114970" y="3572"/>
                </a:lnTo>
                <a:lnTo>
                  <a:pt x="112961" y="3572"/>
                </a:lnTo>
                <a:lnTo>
                  <a:pt x="112961" y="1"/>
                </a:lnTo>
                <a:close/>
              </a:path>
            </a:pathLst>
          </a:custGeom>
          <a:solidFill>
            <a:srgbClr val="002E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2324200" y="2069600"/>
            <a:ext cx="7543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24920" algn="ctr" rtl="0">
              <a:spcBef>
                <a:spcPts val="800"/>
              </a:spcBef>
              <a:spcAft>
                <a:spcPts val="0"/>
              </a:spcAft>
              <a:buSzPts val="2600"/>
              <a:buChar char="▫"/>
              <a:defRPr sz="3467" i="1"/>
            </a:lvl1pPr>
            <a:lvl2pPr marL="1219170" lvl="1" indent="-524920" algn="ctr" rtl="0">
              <a:spcBef>
                <a:spcPts val="0"/>
              </a:spcBef>
              <a:spcAft>
                <a:spcPts val="0"/>
              </a:spcAft>
              <a:buSzPts val="2600"/>
              <a:buChar char="▪"/>
              <a:defRPr sz="3467" i="1"/>
            </a:lvl2pPr>
            <a:lvl3pPr marL="1828754" lvl="2" indent="-524920" algn="ctr" rtl="0">
              <a:spcBef>
                <a:spcPts val="0"/>
              </a:spcBef>
              <a:spcAft>
                <a:spcPts val="0"/>
              </a:spcAft>
              <a:buSzPts val="2600"/>
              <a:buChar char="▪"/>
              <a:defRPr sz="3467" i="1"/>
            </a:lvl3pPr>
            <a:lvl4pPr marL="2438339" lvl="3" indent="-524920" algn="ctr" rtl="0">
              <a:spcBef>
                <a:spcPts val="0"/>
              </a:spcBef>
              <a:spcAft>
                <a:spcPts val="0"/>
              </a:spcAft>
              <a:buSzPts val="2600"/>
              <a:buChar char="▪"/>
              <a:defRPr sz="3467" i="1"/>
            </a:lvl4pPr>
            <a:lvl5pPr marL="3047924" lvl="4" indent="-524920" algn="ctr" rtl="0">
              <a:spcBef>
                <a:spcPts val="0"/>
              </a:spcBef>
              <a:spcAft>
                <a:spcPts val="0"/>
              </a:spcAft>
              <a:buSzPts val="2600"/>
              <a:buChar char="▪"/>
              <a:defRPr sz="3467" i="1"/>
            </a:lvl5pPr>
            <a:lvl6pPr marL="3657509" lvl="5" indent="-524920" algn="ctr" rtl="0">
              <a:spcBef>
                <a:spcPts val="0"/>
              </a:spcBef>
              <a:spcAft>
                <a:spcPts val="0"/>
              </a:spcAft>
              <a:buSzPts val="2600"/>
              <a:buChar char="▪"/>
              <a:defRPr sz="3467" i="1"/>
            </a:lvl6pPr>
            <a:lvl7pPr marL="4267093" lvl="6" indent="-524920" algn="ctr" rtl="0">
              <a:spcBef>
                <a:spcPts val="0"/>
              </a:spcBef>
              <a:spcAft>
                <a:spcPts val="0"/>
              </a:spcAft>
              <a:buSzPts val="2600"/>
              <a:buChar char="▪"/>
              <a:defRPr sz="3467" i="1"/>
            </a:lvl7pPr>
            <a:lvl8pPr marL="4876678" lvl="7" indent="-524920" algn="ctr" rtl="0">
              <a:spcBef>
                <a:spcPts val="0"/>
              </a:spcBef>
              <a:spcAft>
                <a:spcPts val="0"/>
              </a:spcAft>
              <a:buSzPts val="2600"/>
              <a:buChar char="▪"/>
              <a:defRPr sz="3467" i="1"/>
            </a:lvl8pPr>
            <a:lvl9pPr marL="5486263" lvl="8" indent="-524920" algn="ctr">
              <a:spcBef>
                <a:spcPts val="0"/>
              </a:spcBef>
              <a:spcAft>
                <a:spcPts val="0"/>
              </a:spcAft>
              <a:buSzPts val="2600"/>
              <a:buChar char="▪"/>
              <a:defRPr sz="3467" i="1"/>
            </a:lvl9pPr>
          </a:lstStyle>
          <a:p>
            <a:endParaRPr/>
          </a:p>
        </p:txBody>
      </p:sp>
      <p:sp>
        <p:nvSpPr>
          <p:cNvPr id="80" name="Shape 80"/>
          <p:cNvSpPr txBox="1"/>
          <p:nvPr/>
        </p:nvSpPr>
        <p:spPr>
          <a:xfrm>
            <a:off x="4791200" y="12450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914400"/>
            <a:r>
              <a:rPr lang="en" sz="8000" b="1">
                <a:solidFill>
                  <a:srgbClr val="FFD300"/>
                </a:solidFill>
                <a:latin typeface="Fira Sans"/>
                <a:ea typeface="Fira Sans"/>
                <a:cs typeface="Fira Sans"/>
                <a:sym typeface="Fira Sans"/>
              </a:rPr>
              <a:t>“</a:t>
            </a:r>
            <a:endParaRPr sz="8000" b="1">
              <a:solidFill>
                <a:srgbClr val="FFD3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11387064" y="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2" name="Shape 82"/>
          <p:cNvSpPr/>
          <p:nvPr/>
        </p:nvSpPr>
        <p:spPr>
          <a:xfrm>
            <a:off x="831403" y="658473"/>
            <a:ext cx="2569205" cy="1013377"/>
          </a:xfrm>
          <a:custGeom>
            <a:avLst/>
            <a:gdLst/>
            <a:ahLst/>
            <a:cxnLst/>
            <a:rect l="0" t="0" r="0" b="0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83" name="Shape 83"/>
          <p:cNvSpPr/>
          <p:nvPr/>
        </p:nvSpPr>
        <p:spPr>
          <a:xfrm flipH="1">
            <a:off x="10666263" y="1216991"/>
            <a:ext cx="1564104" cy="610396"/>
          </a:xfrm>
          <a:custGeom>
            <a:avLst/>
            <a:gdLst/>
            <a:ahLst/>
            <a:cxnLst/>
            <a:rect l="0" t="0" r="0" b="0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84" name="Shape 84"/>
          <p:cNvSpPr/>
          <p:nvPr/>
        </p:nvSpPr>
        <p:spPr>
          <a:xfrm>
            <a:off x="9379368" y="395569"/>
            <a:ext cx="2626953" cy="941588"/>
          </a:xfrm>
          <a:custGeom>
            <a:avLst/>
            <a:gdLst/>
            <a:ahLst/>
            <a:cxnLst/>
            <a:rect l="0" t="0" r="0" b="0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85" name="Shape 85"/>
          <p:cNvSpPr/>
          <p:nvPr/>
        </p:nvSpPr>
        <p:spPr>
          <a:xfrm>
            <a:off x="-70634" y="243236"/>
            <a:ext cx="1420796" cy="554425"/>
          </a:xfrm>
          <a:custGeom>
            <a:avLst/>
            <a:gdLst/>
            <a:ahLst/>
            <a:cxnLst/>
            <a:rect l="0" t="0" r="0" b="0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86" name="Shape 86"/>
          <p:cNvSpPr/>
          <p:nvPr/>
        </p:nvSpPr>
        <p:spPr>
          <a:xfrm flipH="1">
            <a:off x="968090" y="3885399"/>
            <a:ext cx="2177311" cy="780420"/>
          </a:xfrm>
          <a:custGeom>
            <a:avLst/>
            <a:gdLst/>
            <a:ahLst/>
            <a:cxnLst/>
            <a:rect l="0" t="0" r="0" b="0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87" name="Shape 87"/>
          <p:cNvSpPr/>
          <p:nvPr/>
        </p:nvSpPr>
        <p:spPr>
          <a:xfrm>
            <a:off x="10867579" y="4365902"/>
            <a:ext cx="1405732" cy="554465"/>
          </a:xfrm>
          <a:custGeom>
            <a:avLst/>
            <a:gdLst/>
            <a:ahLst/>
            <a:cxnLst/>
            <a:rect l="0" t="0" r="0" b="0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88" name="Shape 88"/>
          <p:cNvSpPr/>
          <p:nvPr/>
        </p:nvSpPr>
        <p:spPr>
          <a:xfrm>
            <a:off x="9633036" y="3381135"/>
            <a:ext cx="1742545" cy="679955"/>
          </a:xfrm>
          <a:custGeom>
            <a:avLst/>
            <a:gdLst/>
            <a:ahLst/>
            <a:cxnLst/>
            <a:rect l="0" t="0" r="0" b="0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89" name="Shape 89"/>
          <p:cNvSpPr/>
          <p:nvPr/>
        </p:nvSpPr>
        <p:spPr>
          <a:xfrm flipH="1">
            <a:off x="-123535" y="3885409"/>
            <a:ext cx="1405732" cy="554465"/>
          </a:xfrm>
          <a:custGeom>
            <a:avLst/>
            <a:gdLst/>
            <a:ahLst/>
            <a:cxnLst/>
            <a:rect l="0" t="0" r="0" b="0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582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wn">
  <p:cSld name="Blank Dawn">
    <p:bg>
      <p:bgPr>
        <a:gradFill>
          <a:gsLst>
            <a:gs pos="0">
              <a:srgbClr val="6699FF"/>
            </a:gs>
            <a:gs pos="68800">
              <a:srgbClr val="FFCCCC"/>
            </a:gs>
            <a:gs pos="100000">
              <a:srgbClr val="FFFFCC"/>
            </a:gs>
          </a:gsLst>
          <a:lin ang="5400700" scaled="0"/>
        </a:gra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709468" y="588232"/>
            <a:ext cx="1936009" cy="763624"/>
          </a:xfrm>
          <a:custGeom>
            <a:avLst/>
            <a:gdLst/>
            <a:ahLst/>
            <a:cxnLst/>
            <a:rect l="0" t="0" r="0" b="0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218" name="Shape 218"/>
          <p:cNvSpPr/>
          <p:nvPr/>
        </p:nvSpPr>
        <p:spPr>
          <a:xfrm flipH="1">
            <a:off x="10948837" y="1179000"/>
            <a:ext cx="1344764" cy="524792"/>
          </a:xfrm>
          <a:custGeom>
            <a:avLst/>
            <a:gdLst/>
            <a:ahLst/>
            <a:cxnLst/>
            <a:rect l="0" t="0" r="0" b="0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9682533" y="486633"/>
            <a:ext cx="2258592" cy="809555"/>
          </a:xfrm>
          <a:custGeom>
            <a:avLst/>
            <a:gdLst/>
            <a:ahLst/>
            <a:cxnLst/>
            <a:rect l="0" t="0" r="0" b="0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-103567" y="274635"/>
            <a:ext cx="1070643" cy="417767"/>
          </a:xfrm>
          <a:custGeom>
            <a:avLst/>
            <a:gdLst/>
            <a:ahLst/>
            <a:cxnLst/>
            <a:rect l="0" t="0" r="0" b="0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0" y="5271592"/>
            <a:ext cx="12192000" cy="1571627"/>
          </a:xfrm>
          <a:custGeom>
            <a:avLst/>
            <a:gdLst/>
            <a:ahLst/>
            <a:cxnLst/>
            <a:rect l="0" t="0" r="0" b="0"/>
            <a:pathLst>
              <a:path w="285750" h="36835" extrusionOk="0">
                <a:moveTo>
                  <a:pt x="280169" y="0"/>
                </a:moveTo>
                <a:lnTo>
                  <a:pt x="272802" y="4465"/>
                </a:lnTo>
                <a:lnTo>
                  <a:pt x="272802" y="23441"/>
                </a:lnTo>
                <a:lnTo>
                  <a:pt x="264988" y="23441"/>
                </a:lnTo>
                <a:lnTo>
                  <a:pt x="264988" y="12948"/>
                </a:lnTo>
                <a:lnTo>
                  <a:pt x="260524" y="12948"/>
                </a:lnTo>
                <a:lnTo>
                  <a:pt x="260524" y="6028"/>
                </a:lnTo>
                <a:lnTo>
                  <a:pt x="253157" y="6028"/>
                </a:lnTo>
                <a:lnTo>
                  <a:pt x="253157" y="19869"/>
                </a:lnTo>
                <a:lnTo>
                  <a:pt x="232395" y="15404"/>
                </a:lnTo>
                <a:lnTo>
                  <a:pt x="232395" y="7144"/>
                </a:lnTo>
                <a:lnTo>
                  <a:pt x="225698" y="7144"/>
                </a:lnTo>
                <a:lnTo>
                  <a:pt x="225698" y="19422"/>
                </a:lnTo>
                <a:lnTo>
                  <a:pt x="216098" y="19422"/>
                </a:lnTo>
                <a:lnTo>
                  <a:pt x="216098" y="9153"/>
                </a:lnTo>
                <a:lnTo>
                  <a:pt x="214313" y="9153"/>
                </a:lnTo>
                <a:lnTo>
                  <a:pt x="214313" y="8483"/>
                </a:lnTo>
                <a:lnTo>
                  <a:pt x="210071" y="8483"/>
                </a:lnTo>
                <a:lnTo>
                  <a:pt x="210071" y="9153"/>
                </a:lnTo>
                <a:lnTo>
                  <a:pt x="208731" y="9153"/>
                </a:lnTo>
                <a:lnTo>
                  <a:pt x="208731" y="18083"/>
                </a:lnTo>
                <a:lnTo>
                  <a:pt x="200695" y="18083"/>
                </a:lnTo>
                <a:lnTo>
                  <a:pt x="200695" y="6028"/>
                </a:lnTo>
                <a:lnTo>
                  <a:pt x="198462" y="6028"/>
                </a:lnTo>
                <a:lnTo>
                  <a:pt x="198351" y="5693"/>
                </a:lnTo>
                <a:lnTo>
                  <a:pt x="198239" y="5414"/>
                </a:lnTo>
                <a:lnTo>
                  <a:pt x="198072" y="5135"/>
                </a:lnTo>
                <a:lnTo>
                  <a:pt x="197848" y="4911"/>
                </a:lnTo>
                <a:lnTo>
                  <a:pt x="197625" y="4744"/>
                </a:lnTo>
                <a:lnTo>
                  <a:pt x="197346" y="4577"/>
                </a:lnTo>
                <a:lnTo>
                  <a:pt x="197011" y="4521"/>
                </a:lnTo>
                <a:lnTo>
                  <a:pt x="196676" y="4465"/>
                </a:lnTo>
                <a:lnTo>
                  <a:pt x="196342" y="4521"/>
                </a:lnTo>
                <a:lnTo>
                  <a:pt x="196007" y="4577"/>
                </a:lnTo>
                <a:lnTo>
                  <a:pt x="195728" y="4744"/>
                </a:lnTo>
                <a:lnTo>
                  <a:pt x="195504" y="4911"/>
                </a:lnTo>
                <a:lnTo>
                  <a:pt x="195281" y="5135"/>
                </a:lnTo>
                <a:lnTo>
                  <a:pt x="195114" y="5414"/>
                </a:lnTo>
                <a:lnTo>
                  <a:pt x="195002" y="5693"/>
                </a:lnTo>
                <a:lnTo>
                  <a:pt x="194890" y="6028"/>
                </a:lnTo>
                <a:lnTo>
                  <a:pt x="192881" y="6028"/>
                </a:lnTo>
                <a:lnTo>
                  <a:pt x="192881" y="14734"/>
                </a:lnTo>
                <a:lnTo>
                  <a:pt x="182166" y="14734"/>
                </a:lnTo>
                <a:lnTo>
                  <a:pt x="182166" y="19869"/>
                </a:lnTo>
                <a:lnTo>
                  <a:pt x="172789" y="19869"/>
                </a:lnTo>
                <a:lnTo>
                  <a:pt x="172789" y="14734"/>
                </a:lnTo>
                <a:lnTo>
                  <a:pt x="167432" y="12502"/>
                </a:lnTo>
                <a:lnTo>
                  <a:pt x="167432" y="16967"/>
                </a:lnTo>
                <a:lnTo>
                  <a:pt x="160511" y="16967"/>
                </a:lnTo>
                <a:lnTo>
                  <a:pt x="160511" y="8037"/>
                </a:lnTo>
                <a:lnTo>
                  <a:pt x="154260" y="8037"/>
                </a:lnTo>
                <a:lnTo>
                  <a:pt x="154260" y="6697"/>
                </a:lnTo>
                <a:lnTo>
                  <a:pt x="152251" y="6697"/>
                </a:lnTo>
                <a:lnTo>
                  <a:pt x="152251" y="8037"/>
                </a:lnTo>
                <a:lnTo>
                  <a:pt x="150912" y="8037"/>
                </a:lnTo>
                <a:lnTo>
                  <a:pt x="150912" y="21655"/>
                </a:lnTo>
                <a:lnTo>
                  <a:pt x="138410" y="21655"/>
                </a:lnTo>
                <a:lnTo>
                  <a:pt x="138410" y="8037"/>
                </a:lnTo>
                <a:lnTo>
                  <a:pt x="130597" y="8037"/>
                </a:lnTo>
                <a:lnTo>
                  <a:pt x="130597" y="18976"/>
                </a:lnTo>
                <a:lnTo>
                  <a:pt x="127695" y="18976"/>
                </a:lnTo>
                <a:lnTo>
                  <a:pt x="127695" y="11162"/>
                </a:lnTo>
                <a:lnTo>
                  <a:pt x="121890" y="11162"/>
                </a:lnTo>
                <a:lnTo>
                  <a:pt x="121890" y="18976"/>
                </a:lnTo>
                <a:lnTo>
                  <a:pt x="120774" y="18976"/>
                </a:lnTo>
                <a:lnTo>
                  <a:pt x="120774" y="20538"/>
                </a:lnTo>
                <a:lnTo>
                  <a:pt x="109165" y="20538"/>
                </a:lnTo>
                <a:lnTo>
                  <a:pt x="109165" y="12948"/>
                </a:lnTo>
                <a:lnTo>
                  <a:pt x="99343" y="12948"/>
                </a:lnTo>
                <a:lnTo>
                  <a:pt x="99343" y="11162"/>
                </a:lnTo>
                <a:lnTo>
                  <a:pt x="93762" y="11162"/>
                </a:lnTo>
                <a:lnTo>
                  <a:pt x="93762" y="22994"/>
                </a:lnTo>
                <a:lnTo>
                  <a:pt x="86841" y="22994"/>
                </a:lnTo>
                <a:lnTo>
                  <a:pt x="86841" y="14734"/>
                </a:lnTo>
                <a:lnTo>
                  <a:pt x="84386" y="14734"/>
                </a:lnTo>
                <a:lnTo>
                  <a:pt x="84386" y="12948"/>
                </a:lnTo>
                <a:lnTo>
                  <a:pt x="80144" y="12948"/>
                </a:lnTo>
                <a:lnTo>
                  <a:pt x="80144" y="14734"/>
                </a:lnTo>
                <a:lnTo>
                  <a:pt x="77465" y="14734"/>
                </a:lnTo>
                <a:lnTo>
                  <a:pt x="77465" y="21655"/>
                </a:lnTo>
                <a:lnTo>
                  <a:pt x="56927" y="21655"/>
                </a:lnTo>
                <a:lnTo>
                  <a:pt x="56927" y="16297"/>
                </a:lnTo>
                <a:lnTo>
                  <a:pt x="51346" y="16297"/>
                </a:lnTo>
                <a:lnTo>
                  <a:pt x="51346" y="8037"/>
                </a:lnTo>
                <a:lnTo>
                  <a:pt x="45318" y="10269"/>
                </a:lnTo>
                <a:lnTo>
                  <a:pt x="45318" y="27682"/>
                </a:lnTo>
                <a:lnTo>
                  <a:pt x="33710" y="27682"/>
                </a:lnTo>
                <a:lnTo>
                  <a:pt x="33710" y="11162"/>
                </a:lnTo>
                <a:lnTo>
                  <a:pt x="25673" y="11162"/>
                </a:lnTo>
                <a:lnTo>
                  <a:pt x="25673" y="21878"/>
                </a:lnTo>
                <a:lnTo>
                  <a:pt x="8037" y="21878"/>
                </a:lnTo>
                <a:lnTo>
                  <a:pt x="8037" y="16967"/>
                </a:lnTo>
                <a:lnTo>
                  <a:pt x="0" y="16967"/>
                </a:lnTo>
                <a:lnTo>
                  <a:pt x="0" y="36835"/>
                </a:lnTo>
                <a:lnTo>
                  <a:pt x="285750" y="36835"/>
                </a:lnTo>
                <a:lnTo>
                  <a:pt x="285750" y="16743"/>
                </a:lnTo>
                <a:lnTo>
                  <a:pt x="280169" y="16743"/>
                </a:lnTo>
                <a:lnTo>
                  <a:pt x="280169" y="0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47616" y="5366824"/>
            <a:ext cx="12096768" cy="1476395"/>
          </a:xfrm>
          <a:custGeom>
            <a:avLst/>
            <a:gdLst/>
            <a:ahLst/>
            <a:cxnLst/>
            <a:rect l="0" t="0" r="0" b="0"/>
            <a:pathLst>
              <a:path w="283518" h="34603" extrusionOk="0">
                <a:moveTo>
                  <a:pt x="110059" y="1"/>
                </a:moveTo>
                <a:lnTo>
                  <a:pt x="110059" y="2010"/>
                </a:lnTo>
                <a:lnTo>
                  <a:pt x="108273" y="2010"/>
                </a:lnTo>
                <a:lnTo>
                  <a:pt x="108273" y="5135"/>
                </a:lnTo>
                <a:lnTo>
                  <a:pt x="105817" y="5135"/>
                </a:lnTo>
                <a:lnTo>
                  <a:pt x="105817" y="29245"/>
                </a:lnTo>
                <a:lnTo>
                  <a:pt x="100236" y="29245"/>
                </a:lnTo>
                <a:lnTo>
                  <a:pt x="100236" y="16297"/>
                </a:lnTo>
                <a:lnTo>
                  <a:pt x="90413" y="16297"/>
                </a:lnTo>
                <a:lnTo>
                  <a:pt x="90413" y="26622"/>
                </a:lnTo>
                <a:lnTo>
                  <a:pt x="83046" y="29859"/>
                </a:lnTo>
                <a:lnTo>
                  <a:pt x="83046" y="22771"/>
                </a:lnTo>
                <a:lnTo>
                  <a:pt x="80144" y="22771"/>
                </a:lnTo>
                <a:lnTo>
                  <a:pt x="80144" y="29245"/>
                </a:lnTo>
                <a:lnTo>
                  <a:pt x="73224" y="29245"/>
                </a:lnTo>
                <a:lnTo>
                  <a:pt x="73224" y="24557"/>
                </a:lnTo>
                <a:lnTo>
                  <a:pt x="69429" y="24557"/>
                </a:lnTo>
                <a:lnTo>
                  <a:pt x="69429" y="11386"/>
                </a:lnTo>
                <a:lnTo>
                  <a:pt x="59159" y="13228"/>
                </a:lnTo>
                <a:lnTo>
                  <a:pt x="59159" y="24557"/>
                </a:lnTo>
                <a:lnTo>
                  <a:pt x="53355" y="24557"/>
                </a:lnTo>
                <a:lnTo>
                  <a:pt x="53355" y="29245"/>
                </a:lnTo>
                <a:lnTo>
                  <a:pt x="45765" y="29245"/>
                </a:lnTo>
                <a:lnTo>
                  <a:pt x="45765" y="13842"/>
                </a:lnTo>
                <a:lnTo>
                  <a:pt x="41747" y="13842"/>
                </a:lnTo>
                <a:lnTo>
                  <a:pt x="41747" y="5135"/>
                </a:lnTo>
                <a:lnTo>
                  <a:pt x="28352" y="5135"/>
                </a:lnTo>
                <a:lnTo>
                  <a:pt x="28352" y="25450"/>
                </a:lnTo>
                <a:lnTo>
                  <a:pt x="20762" y="25450"/>
                </a:lnTo>
                <a:lnTo>
                  <a:pt x="20762" y="16297"/>
                </a:lnTo>
                <a:lnTo>
                  <a:pt x="19311" y="16297"/>
                </a:lnTo>
                <a:lnTo>
                  <a:pt x="19143" y="15348"/>
                </a:lnTo>
                <a:lnTo>
                  <a:pt x="19032" y="14902"/>
                </a:lnTo>
                <a:lnTo>
                  <a:pt x="18864" y="14511"/>
                </a:lnTo>
                <a:lnTo>
                  <a:pt x="18585" y="14121"/>
                </a:lnTo>
                <a:lnTo>
                  <a:pt x="18306" y="13786"/>
                </a:lnTo>
                <a:lnTo>
                  <a:pt x="17915" y="13507"/>
                </a:lnTo>
                <a:lnTo>
                  <a:pt x="17525" y="13339"/>
                </a:lnTo>
                <a:lnTo>
                  <a:pt x="17078" y="13228"/>
                </a:lnTo>
                <a:lnTo>
                  <a:pt x="16632" y="13172"/>
                </a:lnTo>
                <a:lnTo>
                  <a:pt x="16185" y="13228"/>
                </a:lnTo>
                <a:lnTo>
                  <a:pt x="15739" y="13339"/>
                </a:lnTo>
                <a:lnTo>
                  <a:pt x="15348" y="13507"/>
                </a:lnTo>
                <a:lnTo>
                  <a:pt x="14957" y="13786"/>
                </a:lnTo>
                <a:lnTo>
                  <a:pt x="14678" y="14121"/>
                </a:lnTo>
                <a:lnTo>
                  <a:pt x="14399" y="14511"/>
                </a:lnTo>
                <a:lnTo>
                  <a:pt x="14232" y="14902"/>
                </a:lnTo>
                <a:lnTo>
                  <a:pt x="14120" y="15348"/>
                </a:lnTo>
                <a:lnTo>
                  <a:pt x="13953" y="16297"/>
                </a:lnTo>
                <a:lnTo>
                  <a:pt x="12502" y="16297"/>
                </a:lnTo>
                <a:lnTo>
                  <a:pt x="12502" y="21153"/>
                </a:lnTo>
                <a:lnTo>
                  <a:pt x="4242" y="23385"/>
                </a:lnTo>
                <a:lnTo>
                  <a:pt x="4242" y="29245"/>
                </a:lnTo>
                <a:lnTo>
                  <a:pt x="0" y="29245"/>
                </a:lnTo>
                <a:lnTo>
                  <a:pt x="0" y="34603"/>
                </a:lnTo>
                <a:lnTo>
                  <a:pt x="283518" y="34603"/>
                </a:lnTo>
                <a:lnTo>
                  <a:pt x="283518" y="25450"/>
                </a:lnTo>
                <a:lnTo>
                  <a:pt x="275258" y="25450"/>
                </a:lnTo>
                <a:lnTo>
                  <a:pt x="275258" y="11163"/>
                </a:lnTo>
                <a:lnTo>
                  <a:pt x="268114" y="11163"/>
                </a:lnTo>
                <a:lnTo>
                  <a:pt x="268114" y="19423"/>
                </a:lnTo>
                <a:lnTo>
                  <a:pt x="255389" y="19423"/>
                </a:lnTo>
                <a:lnTo>
                  <a:pt x="255389" y="29245"/>
                </a:lnTo>
                <a:lnTo>
                  <a:pt x="247576" y="29245"/>
                </a:lnTo>
                <a:lnTo>
                  <a:pt x="247576" y="5135"/>
                </a:lnTo>
                <a:lnTo>
                  <a:pt x="244450" y="5135"/>
                </a:lnTo>
                <a:lnTo>
                  <a:pt x="244450" y="4075"/>
                </a:lnTo>
                <a:lnTo>
                  <a:pt x="244339" y="3405"/>
                </a:lnTo>
                <a:lnTo>
                  <a:pt x="244171" y="2791"/>
                </a:lnTo>
                <a:lnTo>
                  <a:pt x="243892" y="2289"/>
                </a:lnTo>
                <a:lnTo>
                  <a:pt x="243502" y="1787"/>
                </a:lnTo>
                <a:lnTo>
                  <a:pt x="242999" y="1452"/>
                </a:lnTo>
                <a:lnTo>
                  <a:pt x="242441" y="1117"/>
                </a:lnTo>
                <a:lnTo>
                  <a:pt x="241883" y="949"/>
                </a:lnTo>
                <a:lnTo>
                  <a:pt x="241213" y="894"/>
                </a:lnTo>
                <a:lnTo>
                  <a:pt x="240544" y="949"/>
                </a:lnTo>
                <a:lnTo>
                  <a:pt x="239986" y="1117"/>
                </a:lnTo>
                <a:lnTo>
                  <a:pt x="239427" y="1452"/>
                </a:lnTo>
                <a:lnTo>
                  <a:pt x="238925" y="1787"/>
                </a:lnTo>
                <a:lnTo>
                  <a:pt x="238534" y="2289"/>
                </a:lnTo>
                <a:lnTo>
                  <a:pt x="238255" y="2791"/>
                </a:lnTo>
                <a:lnTo>
                  <a:pt x="238088" y="3405"/>
                </a:lnTo>
                <a:lnTo>
                  <a:pt x="237976" y="4075"/>
                </a:lnTo>
                <a:lnTo>
                  <a:pt x="237976" y="5135"/>
                </a:lnTo>
                <a:lnTo>
                  <a:pt x="235074" y="5135"/>
                </a:lnTo>
                <a:lnTo>
                  <a:pt x="235074" y="21878"/>
                </a:lnTo>
                <a:lnTo>
                  <a:pt x="226368" y="30864"/>
                </a:lnTo>
                <a:lnTo>
                  <a:pt x="226368" y="894"/>
                </a:lnTo>
                <a:lnTo>
                  <a:pt x="221010" y="5637"/>
                </a:lnTo>
                <a:lnTo>
                  <a:pt x="221010" y="21432"/>
                </a:lnTo>
                <a:lnTo>
                  <a:pt x="216322" y="21432"/>
                </a:lnTo>
                <a:lnTo>
                  <a:pt x="216322" y="13842"/>
                </a:lnTo>
                <a:lnTo>
                  <a:pt x="204490" y="13842"/>
                </a:lnTo>
                <a:lnTo>
                  <a:pt x="204490" y="29245"/>
                </a:lnTo>
                <a:lnTo>
                  <a:pt x="195114" y="29245"/>
                </a:lnTo>
                <a:lnTo>
                  <a:pt x="195114" y="11163"/>
                </a:lnTo>
                <a:lnTo>
                  <a:pt x="185961" y="11163"/>
                </a:lnTo>
                <a:lnTo>
                  <a:pt x="185961" y="29245"/>
                </a:lnTo>
                <a:lnTo>
                  <a:pt x="177255" y="29245"/>
                </a:lnTo>
                <a:lnTo>
                  <a:pt x="177255" y="16297"/>
                </a:lnTo>
                <a:lnTo>
                  <a:pt x="174799" y="16297"/>
                </a:lnTo>
                <a:lnTo>
                  <a:pt x="174799" y="29692"/>
                </a:lnTo>
                <a:lnTo>
                  <a:pt x="166316" y="26678"/>
                </a:lnTo>
                <a:lnTo>
                  <a:pt x="166316" y="19423"/>
                </a:lnTo>
                <a:lnTo>
                  <a:pt x="163190" y="19423"/>
                </a:lnTo>
                <a:lnTo>
                  <a:pt x="163190" y="11832"/>
                </a:lnTo>
                <a:lnTo>
                  <a:pt x="155600" y="11832"/>
                </a:lnTo>
                <a:lnTo>
                  <a:pt x="155600" y="19423"/>
                </a:lnTo>
                <a:lnTo>
                  <a:pt x="144884" y="19423"/>
                </a:lnTo>
                <a:lnTo>
                  <a:pt x="144884" y="15293"/>
                </a:lnTo>
                <a:lnTo>
                  <a:pt x="134615" y="11609"/>
                </a:lnTo>
                <a:lnTo>
                  <a:pt x="134615" y="23664"/>
                </a:lnTo>
                <a:lnTo>
                  <a:pt x="123900" y="23664"/>
                </a:lnTo>
                <a:lnTo>
                  <a:pt x="123900" y="13842"/>
                </a:lnTo>
                <a:lnTo>
                  <a:pt x="117426" y="13842"/>
                </a:lnTo>
                <a:lnTo>
                  <a:pt x="117426" y="5135"/>
                </a:lnTo>
                <a:lnTo>
                  <a:pt x="114523" y="5135"/>
                </a:lnTo>
                <a:lnTo>
                  <a:pt x="114523" y="2010"/>
                </a:lnTo>
                <a:lnTo>
                  <a:pt x="112738" y="2010"/>
                </a:lnTo>
                <a:lnTo>
                  <a:pt x="112738" y="1"/>
                </a:lnTo>
                <a:close/>
              </a:path>
            </a:pathLst>
          </a:custGeom>
          <a:solidFill>
            <a:srgbClr val="9FC5E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0" y="5181580"/>
            <a:ext cx="12192000" cy="1676416"/>
          </a:xfrm>
          <a:custGeom>
            <a:avLst/>
            <a:gdLst/>
            <a:ahLst/>
            <a:cxnLst/>
            <a:rect l="0" t="0" r="0" b="0"/>
            <a:pathLst>
              <a:path w="285750" h="39291" extrusionOk="0">
                <a:moveTo>
                  <a:pt x="241381" y="11832"/>
                </a:moveTo>
                <a:lnTo>
                  <a:pt x="241381" y="15348"/>
                </a:lnTo>
                <a:lnTo>
                  <a:pt x="239762" y="15348"/>
                </a:lnTo>
                <a:lnTo>
                  <a:pt x="239762" y="11832"/>
                </a:lnTo>
                <a:close/>
                <a:moveTo>
                  <a:pt x="244450" y="11832"/>
                </a:moveTo>
                <a:lnTo>
                  <a:pt x="244450" y="15348"/>
                </a:lnTo>
                <a:lnTo>
                  <a:pt x="242832" y="15348"/>
                </a:lnTo>
                <a:lnTo>
                  <a:pt x="242832" y="11832"/>
                </a:lnTo>
                <a:close/>
                <a:moveTo>
                  <a:pt x="226591" y="8484"/>
                </a:moveTo>
                <a:lnTo>
                  <a:pt x="226591" y="17190"/>
                </a:lnTo>
                <a:lnTo>
                  <a:pt x="225698" y="17190"/>
                </a:lnTo>
                <a:lnTo>
                  <a:pt x="225698" y="9600"/>
                </a:lnTo>
                <a:lnTo>
                  <a:pt x="226591" y="8484"/>
                </a:lnTo>
                <a:close/>
                <a:moveTo>
                  <a:pt x="241381" y="17134"/>
                </a:moveTo>
                <a:lnTo>
                  <a:pt x="241381" y="20650"/>
                </a:lnTo>
                <a:lnTo>
                  <a:pt x="239762" y="20650"/>
                </a:lnTo>
                <a:lnTo>
                  <a:pt x="239762" y="17134"/>
                </a:lnTo>
                <a:close/>
                <a:moveTo>
                  <a:pt x="244450" y="17134"/>
                </a:moveTo>
                <a:lnTo>
                  <a:pt x="244450" y="20650"/>
                </a:lnTo>
                <a:lnTo>
                  <a:pt x="242832" y="20650"/>
                </a:lnTo>
                <a:lnTo>
                  <a:pt x="242832" y="17134"/>
                </a:lnTo>
                <a:close/>
                <a:moveTo>
                  <a:pt x="194221" y="17860"/>
                </a:moveTo>
                <a:lnTo>
                  <a:pt x="194221" y="21320"/>
                </a:lnTo>
                <a:lnTo>
                  <a:pt x="192212" y="21320"/>
                </a:lnTo>
                <a:lnTo>
                  <a:pt x="192212" y="17860"/>
                </a:lnTo>
                <a:close/>
                <a:moveTo>
                  <a:pt x="216098" y="20762"/>
                </a:moveTo>
                <a:lnTo>
                  <a:pt x="216098" y="21822"/>
                </a:lnTo>
                <a:lnTo>
                  <a:pt x="207169" y="21822"/>
                </a:lnTo>
                <a:lnTo>
                  <a:pt x="207169" y="20762"/>
                </a:lnTo>
                <a:close/>
                <a:moveTo>
                  <a:pt x="64517" y="19869"/>
                </a:moveTo>
                <a:lnTo>
                  <a:pt x="64517" y="21878"/>
                </a:lnTo>
                <a:lnTo>
                  <a:pt x="62508" y="21878"/>
                </a:lnTo>
                <a:lnTo>
                  <a:pt x="62508" y="19869"/>
                </a:lnTo>
                <a:close/>
                <a:moveTo>
                  <a:pt x="68312" y="19869"/>
                </a:moveTo>
                <a:lnTo>
                  <a:pt x="68312" y="21878"/>
                </a:lnTo>
                <a:lnTo>
                  <a:pt x="66303" y="21878"/>
                </a:lnTo>
                <a:lnTo>
                  <a:pt x="66303" y="19869"/>
                </a:lnTo>
                <a:close/>
                <a:moveTo>
                  <a:pt x="45318" y="21208"/>
                </a:moveTo>
                <a:lnTo>
                  <a:pt x="45318" y="22213"/>
                </a:lnTo>
                <a:lnTo>
                  <a:pt x="40853" y="22213"/>
                </a:lnTo>
                <a:lnTo>
                  <a:pt x="40853" y="21208"/>
                </a:lnTo>
                <a:close/>
                <a:moveTo>
                  <a:pt x="138522" y="19423"/>
                </a:moveTo>
                <a:lnTo>
                  <a:pt x="138857" y="19478"/>
                </a:lnTo>
                <a:lnTo>
                  <a:pt x="139192" y="19534"/>
                </a:lnTo>
                <a:lnTo>
                  <a:pt x="139471" y="19702"/>
                </a:lnTo>
                <a:lnTo>
                  <a:pt x="139694" y="19925"/>
                </a:lnTo>
                <a:lnTo>
                  <a:pt x="139917" y="20148"/>
                </a:lnTo>
                <a:lnTo>
                  <a:pt x="140084" y="20427"/>
                </a:lnTo>
                <a:lnTo>
                  <a:pt x="140140" y="20762"/>
                </a:lnTo>
                <a:lnTo>
                  <a:pt x="140196" y="21097"/>
                </a:lnTo>
                <a:lnTo>
                  <a:pt x="140140" y="21432"/>
                </a:lnTo>
                <a:lnTo>
                  <a:pt x="140084" y="21767"/>
                </a:lnTo>
                <a:lnTo>
                  <a:pt x="139917" y="22046"/>
                </a:lnTo>
                <a:lnTo>
                  <a:pt x="139694" y="22269"/>
                </a:lnTo>
                <a:lnTo>
                  <a:pt x="139471" y="22492"/>
                </a:lnTo>
                <a:lnTo>
                  <a:pt x="139192" y="22660"/>
                </a:lnTo>
                <a:lnTo>
                  <a:pt x="138857" y="22715"/>
                </a:lnTo>
                <a:lnTo>
                  <a:pt x="138522" y="22771"/>
                </a:lnTo>
                <a:lnTo>
                  <a:pt x="138187" y="22715"/>
                </a:lnTo>
                <a:lnTo>
                  <a:pt x="137852" y="22660"/>
                </a:lnTo>
                <a:lnTo>
                  <a:pt x="137573" y="22492"/>
                </a:lnTo>
                <a:lnTo>
                  <a:pt x="137350" y="22269"/>
                </a:lnTo>
                <a:lnTo>
                  <a:pt x="137127" y="22046"/>
                </a:lnTo>
                <a:lnTo>
                  <a:pt x="136959" y="21767"/>
                </a:lnTo>
                <a:lnTo>
                  <a:pt x="136903" y="21432"/>
                </a:lnTo>
                <a:lnTo>
                  <a:pt x="136847" y="21097"/>
                </a:lnTo>
                <a:lnTo>
                  <a:pt x="136903" y="20762"/>
                </a:lnTo>
                <a:lnTo>
                  <a:pt x="136959" y="20427"/>
                </a:lnTo>
                <a:lnTo>
                  <a:pt x="137127" y="20148"/>
                </a:lnTo>
                <a:lnTo>
                  <a:pt x="137350" y="19925"/>
                </a:lnTo>
                <a:lnTo>
                  <a:pt x="137573" y="19702"/>
                </a:lnTo>
                <a:lnTo>
                  <a:pt x="137852" y="19534"/>
                </a:lnTo>
                <a:lnTo>
                  <a:pt x="138187" y="19478"/>
                </a:lnTo>
                <a:lnTo>
                  <a:pt x="138522" y="19423"/>
                </a:lnTo>
                <a:close/>
                <a:moveTo>
                  <a:pt x="64517" y="22883"/>
                </a:moveTo>
                <a:lnTo>
                  <a:pt x="64517" y="24892"/>
                </a:lnTo>
                <a:lnTo>
                  <a:pt x="62508" y="24892"/>
                </a:lnTo>
                <a:lnTo>
                  <a:pt x="62508" y="22883"/>
                </a:lnTo>
                <a:close/>
                <a:moveTo>
                  <a:pt x="68312" y="22883"/>
                </a:moveTo>
                <a:lnTo>
                  <a:pt x="68312" y="24892"/>
                </a:lnTo>
                <a:lnTo>
                  <a:pt x="66303" y="24892"/>
                </a:lnTo>
                <a:lnTo>
                  <a:pt x="66303" y="22883"/>
                </a:lnTo>
                <a:close/>
                <a:moveTo>
                  <a:pt x="216098" y="24334"/>
                </a:moveTo>
                <a:lnTo>
                  <a:pt x="216098" y="25450"/>
                </a:lnTo>
                <a:lnTo>
                  <a:pt x="207169" y="25450"/>
                </a:lnTo>
                <a:lnTo>
                  <a:pt x="207169" y="24334"/>
                </a:lnTo>
                <a:close/>
                <a:moveTo>
                  <a:pt x="45318" y="24501"/>
                </a:moveTo>
                <a:lnTo>
                  <a:pt x="45318" y="25506"/>
                </a:lnTo>
                <a:lnTo>
                  <a:pt x="40853" y="25506"/>
                </a:lnTo>
                <a:lnTo>
                  <a:pt x="40853" y="24501"/>
                </a:lnTo>
                <a:close/>
                <a:moveTo>
                  <a:pt x="241381" y="22380"/>
                </a:moveTo>
                <a:lnTo>
                  <a:pt x="241381" y="25897"/>
                </a:lnTo>
                <a:lnTo>
                  <a:pt x="239762" y="25897"/>
                </a:lnTo>
                <a:lnTo>
                  <a:pt x="239762" y="22380"/>
                </a:lnTo>
                <a:close/>
                <a:moveTo>
                  <a:pt x="244450" y="22380"/>
                </a:moveTo>
                <a:lnTo>
                  <a:pt x="244450" y="25897"/>
                </a:lnTo>
                <a:lnTo>
                  <a:pt x="242832" y="25897"/>
                </a:lnTo>
                <a:lnTo>
                  <a:pt x="242832" y="22380"/>
                </a:lnTo>
                <a:close/>
                <a:moveTo>
                  <a:pt x="194221" y="23106"/>
                </a:moveTo>
                <a:lnTo>
                  <a:pt x="194221" y="26566"/>
                </a:lnTo>
                <a:lnTo>
                  <a:pt x="192212" y="26566"/>
                </a:lnTo>
                <a:lnTo>
                  <a:pt x="192212" y="23106"/>
                </a:lnTo>
                <a:close/>
                <a:moveTo>
                  <a:pt x="64517" y="25897"/>
                </a:moveTo>
                <a:lnTo>
                  <a:pt x="64517" y="27906"/>
                </a:lnTo>
                <a:lnTo>
                  <a:pt x="62508" y="27906"/>
                </a:lnTo>
                <a:lnTo>
                  <a:pt x="62508" y="25897"/>
                </a:lnTo>
                <a:close/>
                <a:moveTo>
                  <a:pt x="68312" y="25897"/>
                </a:moveTo>
                <a:lnTo>
                  <a:pt x="68312" y="27906"/>
                </a:lnTo>
                <a:lnTo>
                  <a:pt x="66303" y="27906"/>
                </a:lnTo>
                <a:lnTo>
                  <a:pt x="66303" y="25897"/>
                </a:lnTo>
                <a:close/>
                <a:moveTo>
                  <a:pt x="45318" y="27850"/>
                </a:moveTo>
                <a:lnTo>
                  <a:pt x="45318" y="28854"/>
                </a:lnTo>
                <a:lnTo>
                  <a:pt x="40853" y="28854"/>
                </a:lnTo>
                <a:lnTo>
                  <a:pt x="40853" y="27850"/>
                </a:lnTo>
                <a:close/>
                <a:moveTo>
                  <a:pt x="216098" y="27906"/>
                </a:moveTo>
                <a:lnTo>
                  <a:pt x="216098" y="29022"/>
                </a:lnTo>
                <a:lnTo>
                  <a:pt x="207169" y="29022"/>
                </a:lnTo>
                <a:lnTo>
                  <a:pt x="207169" y="27906"/>
                </a:lnTo>
                <a:close/>
                <a:moveTo>
                  <a:pt x="82767" y="28352"/>
                </a:moveTo>
                <a:lnTo>
                  <a:pt x="82934" y="28408"/>
                </a:lnTo>
                <a:lnTo>
                  <a:pt x="83214" y="28631"/>
                </a:lnTo>
                <a:lnTo>
                  <a:pt x="83437" y="28910"/>
                </a:lnTo>
                <a:lnTo>
                  <a:pt x="83493" y="29078"/>
                </a:lnTo>
                <a:lnTo>
                  <a:pt x="83493" y="29245"/>
                </a:lnTo>
                <a:lnTo>
                  <a:pt x="83493" y="29413"/>
                </a:lnTo>
                <a:lnTo>
                  <a:pt x="83437" y="29580"/>
                </a:lnTo>
                <a:lnTo>
                  <a:pt x="83214" y="29859"/>
                </a:lnTo>
                <a:lnTo>
                  <a:pt x="82934" y="30082"/>
                </a:lnTo>
                <a:lnTo>
                  <a:pt x="82767" y="30138"/>
                </a:lnTo>
                <a:lnTo>
                  <a:pt x="82432" y="30138"/>
                </a:lnTo>
                <a:lnTo>
                  <a:pt x="82265" y="30082"/>
                </a:lnTo>
                <a:lnTo>
                  <a:pt x="81986" y="29859"/>
                </a:lnTo>
                <a:lnTo>
                  <a:pt x="81762" y="29580"/>
                </a:lnTo>
                <a:lnTo>
                  <a:pt x="81707" y="29413"/>
                </a:lnTo>
                <a:lnTo>
                  <a:pt x="81707" y="29245"/>
                </a:lnTo>
                <a:lnTo>
                  <a:pt x="81707" y="29078"/>
                </a:lnTo>
                <a:lnTo>
                  <a:pt x="81762" y="28910"/>
                </a:lnTo>
                <a:lnTo>
                  <a:pt x="81986" y="28631"/>
                </a:lnTo>
                <a:lnTo>
                  <a:pt x="82265" y="28408"/>
                </a:lnTo>
                <a:lnTo>
                  <a:pt x="82432" y="28352"/>
                </a:lnTo>
                <a:close/>
                <a:moveTo>
                  <a:pt x="45318" y="31143"/>
                </a:moveTo>
                <a:lnTo>
                  <a:pt x="45318" y="32147"/>
                </a:lnTo>
                <a:lnTo>
                  <a:pt x="40853" y="32147"/>
                </a:lnTo>
                <a:lnTo>
                  <a:pt x="40853" y="31143"/>
                </a:lnTo>
                <a:close/>
                <a:moveTo>
                  <a:pt x="8037" y="28352"/>
                </a:moveTo>
                <a:lnTo>
                  <a:pt x="8037" y="32594"/>
                </a:lnTo>
                <a:lnTo>
                  <a:pt x="6028" y="32594"/>
                </a:lnTo>
                <a:lnTo>
                  <a:pt x="6028" y="28352"/>
                </a:lnTo>
                <a:close/>
                <a:moveTo>
                  <a:pt x="216098" y="31533"/>
                </a:moveTo>
                <a:lnTo>
                  <a:pt x="216098" y="32594"/>
                </a:lnTo>
                <a:lnTo>
                  <a:pt x="207169" y="32594"/>
                </a:lnTo>
                <a:lnTo>
                  <a:pt x="207169" y="31533"/>
                </a:lnTo>
                <a:close/>
                <a:moveTo>
                  <a:pt x="82767" y="31924"/>
                </a:moveTo>
                <a:lnTo>
                  <a:pt x="82934" y="31980"/>
                </a:lnTo>
                <a:lnTo>
                  <a:pt x="83214" y="32203"/>
                </a:lnTo>
                <a:lnTo>
                  <a:pt x="83437" y="32482"/>
                </a:lnTo>
                <a:lnTo>
                  <a:pt x="83493" y="32650"/>
                </a:lnTo>
                <a:lnTo>
                  <a:pt x="83493" y="32817"/>
                </a:lnTo>
                <a:lnTo>
                  <a:pt x="83493" y="32984"/>
                </a:lnTo>
                <a:lnTo>
                  <a:pt x="83437" y="33152"/>
                </a:lnTo>
                <a:lnTo>
                  <a:pt x="83214" y="33431"/>
                </a:lnTo>
                <a:lnTo>
                  <a:pt x="82934" y="33654"/>
                </a:lnTo>
                <a:lnTo>
                  <a:pt x="82767" y="33710"/>
                </a:lnTo>
                <a:lnTo>
                  <a:pt x="82432" y="33710"/>
                </a:lnTo>
                <a:lnTo>
                  <a:pt x="82265" y="33654"/>
                </a:lnTo>
                <a:lnTo>
                  <a:pt x="81986" y="33431"/>
                </a:lnTo>
                <a:lnTo>
                  <a:pt x="81762" y="33152"/>
                </a:lnTo>
                <a:lnTo>
                  <a:pt x="81707" y="32984"/>
                </a:lnTo>
                <a:lnTo>
                  <a:pt x="81707" y="32817"/>
                </a:lnTo>
                <a:lnTo>
                  <a:pt x="81707" y="32650"/>
                </a:lnTo>
                <a:lnTo>
                  <a:pt x="81762" y="32482"/>
                </a:lnTo>
                <a:lnTo>
                  <a:pt x="81986" y="32203"/>
                </a:lnTo>
                <a:lnTo>
                  <a:pt x="82265" y="31980"/>
                </a:lnTo>
                <a:lnTo>
                  <a:pt x="82432" y="31924"/>
                </a:lnTo>
                <a:close/>
                <a:moveTo>
                  <a:pt x="109835" y="11609"/>
                </a:moveTo>
                <a:lnTo>
                  <a:pt x="109835" y="34603"/>
                </a:lnTo>
                <a:lnTo>
                  <a:pt x="109165" y="34603"/>
                </a:lnTo>
                <a:lnTo>
                  <a:pt x="109165" y="11609"/>
                </a:lnTo>
                <a:close/>
                <a:moveTo>
                  <a:pt x="112068" y="11609"/>
                </a:moveTo>
                <a:lnTo>
                  <a:pt x="112068" y="34603"/>
                </a:lnTo>
                <a:lnTo>
                  <a:pt x="111398" y="34603"/>
                </a:lnTo>
                <a:lnTo>
                  <a:pt x="111398" y="11609"/>
                </a:lnTo>
                <a:close/>
                <a:moveTo>
                  <a:pt x="114300" y="11609"/>
                </a:moveTo>
                <a:lnTo>
                  <a:pt x="114300" y="34603"/>
                </a:lnTo>
                <a:lnTo>
                  <a:pt x="113630" y="34603"/>
                </a:lnTo>
                <a:lnTo>
                  <a:pt x="113630" y="11609"/>
                </a:lnTo>
                <a:close/>
                <a:moveTo>
                  <a:pt x="116532" y="11609"/>
                </a:moveTo>
                <a:lnTo>
                  <a:pt x="116532" y="34603"/>
                </a:lnTo>
                <a:lnTo>
                  <a:pt x="115863" y="34603"/>
                </a:lnTo>
                <a:lnTo>
                  <a:pt x="115863" y="11609"/>
                </a:lnTo>
                <a:close/>
                <a:moveTo>
                  <a:pt x="45318" y="34491"/>
                </a:moveTo>
                <a:lnTo>
                  <a:pt x="45318" y="35496"/>
                </a:lnTo>
                <a:lnTo>
                  <a:pt x="40853" y="35496"/>
                </a:lnTo>
                <a:lnTo>
                  <a:pt x="40853" y="34491"/>
                </a:lnTo>
                <a:close/>
                <a:moveTo>
                  <a:pt x="112291" y="1"/>
                </a:moveTo>
                <a:lnTo>
                  <a:pt x="112291" y="3572"/>
                </a:lnTo>
                <a:lnTo>
                  <a:pt x="110058" y="3572"/>
                </a:lnTo>
                <a:lnTo>
                  <a:pt x="110058" y="5582"/>
                </a:lnTo>
                <a:lnTo>
                  <a:pt x="108272" y="5582"/>
                </a:lnTo>
                <a:lnTo>
                  <a:pt x="108272" y="8707"/>
                </a:lnTo>
                <a:lnTo>
                  <a:pt x="105817" y="8707"/>
                </a:lnTo>
                <a:lnTo>
                  <a:pt x="105817" y="32817"/>
                </a:lnTo>
                <a:lnTo>
                  <a:pt x="102468" y="32817"/>
                </a:lnTo>
                <a:lnTo>
                  <a:pt x="102468" y="19869"/>
                </a:lnTo>
                <a:lnTo>
                  <a:pt x="90413" y="19869"/>
                </a:lnTo>
                <a:lnTo>
                  <a:pt x="90413" y="30585"/>
                </a:lnTo>
                <a:lnTo>
                  <a:pt x="85279" y="32817"/>
                </a:lnTo>
                <a:lnTo>
                  <a:pt x="85279" y="26343"/>
                </a:lnTo>
                <a:lnTo>
                  <a:pt x="80144" y="26343"/>
                </a:lnTo>
                <a:lnTo>
                  <a:pt x="80144" y="32817"/>
                </a:lnTo>
                <a:lnTo>
                  <a:pt x="75456" y="32817"/>
                </a:lnTo>
                <a:lnTo>
                  <a:pt x="75456" y="28129"/>
                </a:lnTo>
                <a:lnTo>
                  <a:pt x="71661" y="28129"/>
                </a:lnTo>
                <a:lnTo>
                  <a:pt x="71661" y="14734"/>
                </a:lnTo>
                <a:lnTo>
                  <a:pt x="59159" y="16967"/>
                </a:lnTo>
                <a:lnTo>
                  <a:pt x="59159" y="28129"/>
                </a:lnTo>
                <a:lnTo>
                  <a:pt x="53355" y="28129"/>
                </a:lnTo>
                <a:lnTo>
                  <a:pt x="53355" y="32817"/>
                </a:lnTo>
                <a:lnTo>
                  <a:pt x="47997" y="32817"/>
                </a:lnTo>
                <a:lnTo>
                  <a:pt x="47997" y="17413"/>
                </a:lnTo>
                <a:lnTo>
                  <a:pt x="43979" y="17413"/>
                </a:lnTo>
                <a:lnTo>
                  <a:pt x="43979" y="8707"/>
                </a:lnTo>
                <a:lnTo>
                  <a:pt x="34603" y="8707"/>
                </a:lnTo>
                <a:lnTo>
                  <a:pt x="34603" y="5582"/>
                </a:lnTo>
                <a:lnTo>
                  <a:pt x="30584" y="5582"/>
                </a:lnTo>
                <a:lnTo>
                  <a:pt x="30584" y="8707"/>
                </a:lnTo>
                <a:lnTo>
                  <a:pt x="28352" y="8707"/>
                </a:lnTo>
                <a:lnTo>
                  <a:pt x="28352" y="29022"/>
                </a:lnTo>
                <a:lnTo>
                  <a:pt x="22994" y="29022"/>
                </a:lnTo>
                <a:lnTo>
                  <a:pt x="22994" y="19869"/>
                </a:lnTo>
                <a:lnTo>
                  <a:pt x="21375" y="19869"/>
                </a:lnTo>
                <a:lnTo>
                  <a:pt x="21208" y="19199"/>
                </a:lnTo>
                <a:lnTo>
                  <a:pt x="20985" y="18641"/>
                </a:lnTo>
                <a:lnTo>
                  <a:pt x="20594" y="18083"/>
                </a:lnTo>
                <a:lnTo>
                  <a:pt x="20148" y="17637"/>
                </a:lnTo>
                <a:lnTo>
                  <a:pt x="19645" y="17246"/>
                </a:lnTo>
                <a:lnTo>
                  <a:pt x="19031" y="16967"/>
                </a:lnTo>
                <a:lnTo>
                  <a:pt x="18417" y="16799"/>
                </a:lnTo>
                <a:lnTo>
                  <a:pt x="17748" y="16744"/>
                </a:lnTo>
                <a:lnTo>
                  <a:pt x="17078" y="16799"/>
                </a:lnTo>
                <a:lnTo>
                  <a:pt x="16464" y="16967"/>
                </a:lnTo>
                <a:lnTo>
                  <a:pt x="15850" y="17246"/>
                </a:lnTo>
                <a:lnTo>
                  <a:pt x="15348" y="17637"/>
                </a:lnTo>
                <a:lnTo>
                  <a:pt x="14901" y="18083"/>
                </a:lnTo>
                <a:lnTo>
                  <a:pt x="14511" y="18641"/>
                </a:lnTo>
                <a:lnTo>
                  <a:pt x="14288" y="19199"/>
                </a:lnTo>
                <a:lnTo>
                  <a:pt x="14120" y="19869"/>
                </a:lnTo>
                <a:lnTo>
                  <a:pt x="12502" y="19869"/>
                </a:lnTo>
                <a:lnTo>
                  <a:pt x="12502" y="25004"/>
                </a:lnTo>
                <a:lnTo>
                  <a:pt x="4242" y="27236"/>
                </a:lnTo>
                <a:lnTo>
                  <a:pt x="4242" y="32817"/>
                </a:lnTo>
                <a:lnTo>
                  <a:pt x="0" y="32817"/>
                </a:lnTo>
                <a:lnTo>
                  <a:pt x="0" y="39291"/>
                </a:lnTo>
                <a:lnTo>
                  <a:pt x="285750" y="39291"/>
                </a:lnTo>
                <a:lnTo>
                  <a:pt x="285750" y="29022"/>
                </a:lnTo>
                <a:lnTo>
                  <a:pt x="277490" y="29022"/>
                </a:lnTo>
                <a:lnTo>
                  <a:pt x="277490" y="14734"/>
                </a:lnTo>
                <a:lnTo>
                  <a:pt x="268114" y="14734"/>
                </a:lnTo>
                <a:lnTo>
                  <a:pt x="268114" y="22994"/>
                </a:lnTo>
                <a:lnTo>
                  <a:pt x="259407" y="22994"/>
                </a:lnTo>
                <a:lnTo>
                  <a:pt x="259407" y="19869"/>
                </a:lnTo>
                <a:lnTo>
                  <a:pt x="258514" y="19869"/>
                </a:lnTo>
                <a:lnTo>
                  <a:pt x="258514" y="16744"/>
                </a:lnTo>
                <a:lnTo>
                  <a:pt x="257845" y="16744"/>
                </a:lnTo>
                <a:lnTo>
                  <a:pt x="257845" y="19869"/>
                </a:lnTo>
                <a:lnTo>
                  <a:pt x="257175" y="19869"/>
                </a:lnTo>
                <a:lnTo>
                  <a:pt x="257175" y="22994"/>
                </a:lnTo>
                <a:lnTo>
                  <a:pt x="255389" y="22994"/>
                </a:lnTo>
                <a:lnTo>
                  <a:pt x="255389" y="32817"/>
                </a:lnTo>
                <a:lnTo>
                  <a:pt x="249808" y="32817"/>
                </a:lnTo>
                <a:lnTo>
                  <a:pt x="249808" y="8707"/>
                </a:lnTo>
                <a:lnTo>
                  <a:pt x="246683" y="8707"/>
                </a:lnTo>
                <a:lnTo>
                  <a:pt x="246627" y="8260"/>
                </a:lnTo>
                <a:lnTo>
                  <a:pt x="246571" y="7870"/>
                </a:lnTo>
                <a:lnTo>
                  <a:pt x="246459" y="7423"/>
                </a:lnTo>
                <a:lnTo>
                  <a:pt x="246292" y="7033"/>
                </a:lnTo>
                <a:lnTo>
                  <a:pt x="246125" y="6698"/>
                </a:lnTo>
                <a:lnTo>
                  <a:pt x="245901" y="6307"/>
                </a:lnTo>
                <a:lnTo>
                  <a:pt x="245622" y="6028"/>
                </a:lnTo>
                <a:lnTo>
                  <a:pt x="245343" y="5693"/>
                </a:lnTo>
                <a:lnTo>
                  <a:pt x="245064" y="5414"/>
                </a:lnTo>
                <a:lnTo>
                  <a:pt x="244729" y="5191"/>
                </a:lnTo>
                <a:lnTo>
                  <a:pt x="244394" y="4968"/>
                </a:lnTo>
                <a:lnTo>
                  <a:pt x="244004" y="4800"/>
                </a:lnTo>
                <a:lnTo>
                  <a:pt x="243613" y="4633"/>
                </a:lnTo>
                <a:lnTo>
                  <a:pt x="243167" y="4577"/>
                </a:lnTo>
                <a:lnTo>
                  <a:pt x="242776" y="4465"/>
                </a:lnTo>
                <a:lnTo>
                  <a:pt x="241883" y="4465"/>
                </a:lnTo>
                <a:lnTo>
                  <a:pt x="241492" y="4577"/>
                </a:lnTo>
                <a:lnTo>
                  <a:pt x="241046" y="4633"/>
                </a:lnTo>
                <a:lnTo>
                  <a:pt x="240655" y="4800"/>
                </a:lnTo>
                <a:lnTo>
                  <a:pt x="240264" y="4968"/>
                </a:lnTo>
                <a:lnTo>
                  <a:pt x="239930" y="5191"/>
                </a:lnTo>
                <a:lnTo>
                  <a:pt x="239595" y="5414"/>
                </a:lnTo>
                <a:lnTo>
                  <a:pt x="239316" y="5693"/>
                </a:lnTo>
                <a:lnTo>
                  <a:pt x="239037" y="6028"/>
                </a:lnTo>
                <a:lnTo>
                  <a:pt x="238758" y="6307"/>
                </a:lnTo>
                <a:lnTo>
                  <a:pt x="238534" y="6698"/>
                </a:lnTo>
                <a:lnTo>
                  <a:pt x="238367" y="7033"/>
                </a:lnTo>
                <a:lnTo>
                  <a:pt x="238199" y="7423"/>
                </a:lnTo>
                <a:lnTo>
                  <a:pt x="238088" y="7870"/>
                </a:lnTo>
                <a:lnTo>
                  <a:pt x="238032" y="8260"/>
                </a:lnTo>
                <a:lnTo>
                  <a:pt x="237976" y="8707"/>
                </a:lnTo>
                <a:lnTo>
                  <a:pt x="235074" y="8707"/>
                </a:lnTo>
                <a:lnTo>
                  <a:pt x="235074" y="26120"/>
                </a:lnTo>
                <a:lnTo>
                  <a:pt x="228600" y="32817"/>
                </a:lnTo>
                <a:lnTo>
                  <a:pt x="228600" y="3126"/>
                </a:lnTo>
                <a:lnTo>
                  <a:pt x="221010" y="9823"/>
                </a:lnTo>
                <a:lnTo>
                  <a:pt x="221010" y="25004"/>
                </a:lnTo>
                <a:lnTo>
                  <a:pt x="218554" y="25004"/>
                </a:lnTo>
                <a:lnTo>
                  <a:pt x="218554" y="17413"/>
                </a:lnTo>
                <a:lnTo>
                  <a:pt x="204490" y="17413"/>
                </a:lnTo>
                <a:lnTo>
                  <a:pt x="204490" y="32817"/>
                </a:lnTo>
                <a:lnTo>
                  <a:pt x="197346" y="32817"/>
                </a:lnTo>
                <a:lnTo>
                  <a:pt x="197346" y="14734"/>
                </a:lnTo>
                <a:lnTo>
                  <a:pt x="195114" y="14734"/>
                </a:lnTo>
                <a:lnTo>
                  <a:pt x="195114" y="12279"/>
                </a:lnTo>
                <a:lnTo>
                  <a:pt x="191542" y="12279"/>
                </a:lnTo>
                <a:lnTo>
                  <a:pt x="191542" y="14734"/>
                </a:lnTo>
                <a:lnTo>
                  <a:pt x="185961" y="14734"/>
                </a:lnTo>
                <a:lnTo>
                  <a:pt x="185961" y="32817"/>
                </a:lnTo>
                <a:lnTo>
                  <a:pt x="179487" y="32817"/>
                </a:lnTo>
                <a:lnTo>
                  <a:pt x="179487" y="19869"/>
                </a:lnTo>
                <a:lnTo>
                  <a:pt x="177478" y="19869"/>
                </a:lnTo>
                <a:lnTo>
                  <a:pt x="177478" y="16744"/>
                </a:lnTo>
                <a:lnTo>
                  <a:pt x="176808" y="16744"/>
                </a:lnTo>
                <a:lnTo>
                  <a:pt x="176808" y="19869"/>
                </a:lnTo>
                <a:lnTo>
                  <a:pt x="174799" y="19869"/>
                </a:lnTo>
                <a:lnTo>
                  <a:pt x="174799" y="32817"/>
                </a:lnTo>
                <a:lnTo>
                  <a:pt x="168548" y="30585"/>
                </a:lnTo>
                <a:lnTo>
                  <a:pt x="168548" y="22994"/>
                </a:lnTo>
                <a:lnTo>
                  <a:pt x="165422" y="22994"/>
                </a:lnTo>
                <a:lnTo>
                  <a:pt x="165422" y="15404"/>
                </a:lnTo>
                <a:lnTo>
                  <a:pt x="155600" y="15404"/>
                </a:lnTo>
                <a:lnTo>
                  <a:pt x="155600" y="22994"/>
                </a:lnTo>
                <a:lnTo>
                  <a:pt x="147117" y="22994"/>
                </a:lnTo>
                <a:lnTo>
                  <a:pt x="147117" y="19199"/>
                </a:lnTo>
                <a:lnTo>
                  <a:pt x="134615" y="14734"/>
                </a:lnTo>
                <a:lnTo>
                  <a:pt x="134615" y="27236"/>
                </a:lnTo>
                <a:lnTo>
                  <a:pt x="126132" y="27236"/>
                </a:lnTo>
                <a:lnTo>
                  <a:pt x="126132" y="17413"/>
                </a:lnTo>
                <a:lnTo>
                  <a:pt x="119658" y="17413"/>
                </a:lnTo>
                <a:lnTo>
                  <a:pt x="119658" y="8707"/>
                </a:lnTo>
                <a:lnTo>
                  <a:pt x="116756" y="8707"/>
                </a:lnTo>
                <a:lnTo>
                  <a:pt x="116756" y="5582"/>
                </a:lnTo>
                <a:lnTo>
                  <a:pt x="114970" y="5582"/>
                </a:lnTo>
                <a:lnTo>
                  <a:pt x="114970" y="3572"/>
                </a:lnTo>
                <a:lnTo>
                  <a:pt x="112961" y="3572"/>
                </a:lnTo>
                <a:lnTo>
                  <a:pt x="112961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FFF2CC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11387064" y="1"/>
            <a:ext cx="731600" cy="52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34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E18833-309E-41F5-8C7F-CDF2A7E7F9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2019/5/23</a:t>
            </a:fld>
            <a:endParaRPr lang="zh-TW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6E4C6D9-E420-4D2F-B009-FCD7FAF2DCB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8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9318" y="1112520"/>
            <a:ext cx="8596668" cy="2206752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b="1" dirty="0"/>
              <a:t>臺</a:t>
            </a:r>
            <a:r>
              <a:rPr lang="zh-TW" altLang="zh-TW" sz="6600" b="1" dirty="0"/>
              <a:t>中市政府</a:t>
            </a:r>
            <a:r>
              <a:rPr lang="en-US" altLang="zh-TW" sz="6600" b="1" dirty="0"/>
              <a:t>EAP</a:t>
            </a:r>
            <a:r>
              <a:rPr lang="zh-TW" altLang="zh-TW" sz="6600" b="1" dirty="0"/>
              <a:t>關懷</a:t>
            </a:r>
            <a:r>
              <a:rPr lang="zh-TW" altLang="zh-TW" sz="6600" b="1" dirty="0" smtClean="0"/>
              <a:t>員</a:t>
            </a:r>
            <a:r>
              <a:rPr lang="en-US" altLang="zh-TW" sz="6600" b="1" dirty="0" smtClean="0"/>
              <a:t/>
            </a:r>
            <a:br>
              <a:rPr lang="en-US" altLang="zh-TW" sz="6600" b="1" dirty="0" smtClean="0"/>
            </a:br>
            <a:r>
              <a:rPr lang="zh-TW" altLang="zh-TW" sz="6600" b="1" dirty="0" smtClean="0"/>
              <a:t>自我</a:t>
            </a:r>
            <a:r>
              <a:rPr lang="zh-TW" altLang="zh-TW" sz="6600" b="1" dirty="0"/>
              <a:t>照顧</a:t>
            </a:r>
            <a:r>
              <a:rPr lang="zh-TW" altLang="zh-TW" sz="6600" b="1" dirty="0" smtClean="0"/>
              <a:t>方案</a:t>
            </a:r>
            <a:endParaRPr lang="zh-TW" altLang="en-US" sz="66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4480560"/>
            <a:ext cx="8596668" cy="2146018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</a:rPr>
              <a:t>彰化師範大學心理健康與諮詢研究所</a:t>
            </a:r>
            <a:endParaRPr lang="en-US" altLang="zh-TW" b="1" dirty="0" smtClean="0">
              <a:solidFill>
                <a:srgbClr val="7030A0"/>
              </a:solidFill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</a:rPr>
              <a:t>課程名稱</a:t>
            </a:r>
            <a:r>
              <a:rPr lang="en-US" altLang="zh-TW" b="1" dirty="0" smtClean="0">
                <a:solidFill>
                  <a:srgbClr val="7030A0"/>
                </a:solidFill>
              </a:rPr>
              <a:t>:</a:t>
            </a:r>
            <a:r>
              <a:rPr lang="zh-TW" altLang="en-US" b="1" dirty="0" smtClean="0">
                <a:solidFill>
                  <a:srgbClr val="7030A0"/>
                </a:solidFill>
              </a:rPr>
              <a:t>心理健康方案設計與實施</a:t>
            </a:r>
            <a:endParaRPr lang="en-US" altLang="zh-TW" b="1" dirty="0" smtClean="0">
              <a:solidFill>
                <a:srgbClr val="7030A0"/>
              </a:solidFill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</a:rPr>
              <a:t>小組成員</a:t>
            </a:r>
            <a:r>
              <a:rPr lang="en-US" altLang="zh-TW" b="1" dirty="0" smtClean="0">
                <a:solidFill>
                  <a:srgbClr val="7030A0"/>
                </a:solidFill>
              </a:rPr>
              <a:t>:</a:t>
            </a:r>
            <a:r>
              <a:rPr lang="zh-TW" altLang="en-US" b="1" dirty="0" smtClean="0">
                <a:solidFill>
                  <a:srgbClr val="7030A0"/>
                </a:solidFill>
              </a:rPr>
              <a:t>廖怡雯、林佳蓉、洪安榆、簡君樺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3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/>
              <a:t>呼吸練習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673353"/>
            <a:ext cx="8596668" cy="4368010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zh-TW" altLang="en-US" dirty="0">
                <a:solidFill>
                  <a:srgbClr val="0070C0"/>
                </a:solidFill>
              </a:rPr>
              <a:t>呼吸</a:t>
            </a:r>
            <a:r>
              <a:rPr lang="zh-TW" altLang="en-US" dirty="0"/>
              <a:t>，是意識轉變的十字路口，也是一個能隨時讓我們透過有意識的練習，而將放鬆的步調傳遞到身心每一個角落的最好方法。無論單純的觀察呼吸、隨息，或是有規律的四短一長呼吸、諧振式呼吸，都是隨時可做，把均衡找回來，讓人回到好睡的日常功課。</a:t>
            </a:r>
          </a:p>
        </p:txBody>
      </p:sp>
    </p:spTree>
    <p:extLst>
      <p:ext uri="{BB962C8B-B14F-4D97-AF65-F5344CB8AC3E}">
        <p14:creationId xmlns:p14="http://schemas.microsoft.com/office/powerpoint/2010/main" val="213062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B0F0"/>
                </a:solidFill>
              </a:rPr>
              <a:t>練習</a:t>
            </a:r>
            <a:r>
              <a:rPr lang="en-US" altLang="zh-TW" sz="4000" b="1" dirty="0">
                <a:solidFill>
                  <a:srgbClr val="00B0F0"/>
                </a:solidFill>
              </a:rPr>
              <a:t>:</a:t>
            </a:r>
            <a:r>
              <a:rPr lang="zh-TW" altLang="en-US" sz="4000" b="1" dirty="0">
                <a:solidFill>
                  <a:srgbClr val="00B0F0"/>
                </a:solidFill>
              </a:rPr>
              <a:t>腹式深呼吸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0" y="1609344"/>
            <a:ext cx="7736039" cy="4350385"/>
          </a:xfrm>
        </p:spPr>
      </p:pic>
    </p:spTree>
    <p:extLst>
      <p:ext uri="{BB962C8B-B14F-4D97-AF65-F5344CB8AC3E}">
        <p14:creationId xmlns:p14="http://schemas.microsoft.com/office/powerpoint/2010/main" val="284816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37032"/>
            <a:ext cx="8596668" cy="13208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/>
              <a:t>建立有利於睡眠的環境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673353"/>
            <a:ext cx="8596668" cy="4560034"/>
          </a:xfrm>
        </p:spPr>
        <p:txBody>
          <a:bodyPr/>
          <a:lstStyle/>
          <a:p>
            <a:r>
              <a:rPr lang="zh-TW" altLang="en-US" sz="3200" dirty="0" smtClean="0"/>
              <a:t>首先讓臥室完全保持黑暗、靜音。</a:t>
            </a:r>
            <a:endParaRPr lang="en-US" altLang="zh-TW" sz="3200" dirty="0" smtClean="0"/>
          </a:p>
          <a:p>
            <a:r>
              <a:rPr lang="zh-TW" altLang="en-US" dirty="0" smtClean="0"/>
              <a:t>關掉</a:t>
            </a:r>
            <a:r>
              <a:rPr lang="zh-TW" altLang="en-US" dirty="0"/>
              <a:t>電</a:t>
            </a:r>
            <a:r>
              <a:rPr lang="zh-TW" altLang="en-US" dirty="0" smtClean="0"/>
              <a:t>子設備。</a:t>
            </a:r>
            <a:endParaRPr lang="en-US" altLang="zh-TW" sz="3200" dirty="0" smtClean="0"/>
          </a:p>
          <a:p>
            <a:r>
              <a:rPr lang="zh-TW" altLang="en-US" sz="3200" dirty="0" smtClean="0"/>
              <a:t>降低溫度。</a:t>
            </a:r>
            <a:endParaRPr lang="en-US" altLang="zh-TW" sz="3200" dirty="0" smtClean="0"/>
          </a:p>
          <a:p>
            <a:r>
              <a:rPr lang="zh-TW" altLang="en-US" sz="3200" dirty="0" smtClean="0"/>
              <a:t>床的功用。</a:t>
            </a:r>
            <a:endParaRPr lang="en-US" altLang="zh-TW" sz="3200" dirty="0" smtClean="0"/>
          </a:p>
          <a:p>
            <a:r>
              <a:rPr lang="zh-TW" altLang="en-US" dirty="0" smtClean="0"/>
              <a:t>好</a:t>
            </a:r>
            <a:r>
              <a:rPr lang="zh-TW" altLang="en-US" dirty="0"/>
              <a:t>睡</a:t>
            </a:r>
            <a:r>
              <a:rPr lang="zh-TW" altLang="en-US" dirty="0" smtClean="0"/>
              <a:t>的枕頭。</a:t>
            </a:r>
            <a:endParaRPr lang="en-US" altLang="zh-TW" sz="3200" dirty="0" smtClean="0"/>
          </a:p>
          <a:p>
            <a:r>
              <a:rPr lang="zh-TW" altLang="en-US" sz="3200" dirty="0" smtClean="0"/>
              <a:t>氣味的記憶</a:t>
            </a:r>
            <a:r>
              <a:rPr lang="en-US" altLang="zh-TW" sz="3200" dirty="0" smtClean="0"/>
              <a:t>--</a:t>
            </a:r>
            <a:r>
              <a:rPr lang="zh-TW" altLang="en-US" sz="3200" dirty="0" smtClean="0"/>
              <a:t>善用精油。</a:t>
            </a:r>
            <a:endParaRPr lang="en-US" altLang="zh-TW" sz="3200" dirty="0" smtClean="0"/>
          </a:p>
          <a:p>
            <a:r>
              <a:rPr lang="zh-TW" altLang="en-US" dirty="0"/>
              <a:t>睡</a:t>
            </a:r>
            <a:r>
              <a:rPr lang="zh-TW" altLang="en-US" dirty="0" smtClean="0"/>
              <a:t>前的感恩。</a:t>
            </a:r>
            <a:endParaRPr lang="en-US" altLang="zh-TW" sz="3200" dirty="0" smtClean="0"/>
          </a:p>
          <a:p>
            <a:endParaRPr lang="en-US" altLang="zh-TW" sz="3200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728" y="2590257"/>
            <a:ext cx="6044184" cy="402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7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4" y="1115568"/>
            <a:ext cx="9067026" cy="4377817"/>
          </a:xfrm>
        </p:spPr>
      </p:pic>
    </p:spTree>
    <p:extLst>
      <p:ext uri="{BB962C8B-B14F-4D97-AF65-F5344CB8AC3E}">
        <p14:creationId xmlns:p14="http://schemas.microsoft.com/office/powerpoint/2010/main" val="11780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/>
              <a:t>交感與副交感神經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700785"/>
            <a:ext cx="8596668" cy="4486882"/>
          </a:xfrm>
        </p:spPr>
        <p:txBody>
          <a:bodyPr/>
          <a:lstStyle/>
          <a:p>
            <a:r>
              <a:rPr lang="zh-TW" altLang="en-US" dirty="0" smtClean="0"/>
              <a:t>失眠</a:t>
            </a:r>
            <a:r>
              <a:rPr lang="en-US" altLang="zh-TW" dirty="0" smtClean="0"/>
              <a:t>:</a:t>
            </a:r>
            <a:r>
              <a:rPr lang="zh-TW" altLang="en-US" dirty="0" smtClean="0"/>
              <a:t>壓力與自律神經系統的失衡。</a:t>
            </a:r>
            <a:endParaRPr lang="en-US" altLang="zh-TW" dirty="0" smtClean="0"/>
          </a:p>
          <a:p>
            <a:r>
              <a:rPr lang="zh-TW" altLang="en-US" dirty="0" smtClean="0"/>
              <a:t>交感神經系統</a:t>
            </a:r>
            <a:r>
              <a:rPr lang="en-US" altLang="zh-TW" dirty="0" smtClean="0"/>
              <a:t>:</a:t>
            </a:r>
            <a:r>
              <a:rPr lang="zh-TW" altLang="en-US" dirty="0"/>
              <a:t>啟動「打或逃」的壓力反應。</a:t>
            </a:r>
            <a:endParaRPr lang="en-US" altLang="zh-TW" dirty="0"/>
          </a:p>
          <a:p>
            <a:r>
              <a:rPr lang="zh-TW" altLang="en-US" dirty="0" smtClean="0"/>
              <a:t>睡眠</a:t>
            </a:r>
            <a:r>
              <a:rPr lang="en-US" altLang="zh-TW" dirty="0" smtClean="0"/>
              <a:t>:</a:t>
            </a:r>
            <a:r>
              <a:rPr lang="zh-TW" altLang="en-US" dirty="0" smtClean="0"/>
              <a:t>副交感神經系統放鬆的作用。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824" y="3643213"/>
            <a:ext cx="5275326" cy="295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7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00B0F0"/>
                </a:solidFill>
              </a:rPr>
              <a:t>練習</a:t>
            </a:r>
            <a:r>
              <a:rPr lang="en-US" altLang="zh-TW" sz="4000" b="1" dirty="0" smtClean="0">
                <a:solidFill>
                  <a:srgbClr val="00B0F0"/>
                </a:solidFill>
              </a:rPr>
              <a:t>:</a:t>
            </a:r>
            <a:r>
              <a:rPr lang="zh-TW" altLang="en-US" sz="4000" b="1" dirty="0" smtClean="0">
                <a:solidFill>
                  <a:srgbClr val="00B0F0"/>
                </a:solidFill>
              </a:rPr>
              <a:t>舌抵上顎</a:t>
            </a:r>
            <a:endParaRPr lang="zh-TW" altLang="en-US" sz="4000" b="1" dirty="0">
              <a:solidFill>
                <a:srgbClr val="00B0F0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364" y="2074766"/>
            <a:ext cx="5467276" cy="4527201"/>
          </a:xfrm>
        </p:spPr>
      </p:pic>
      <p:sp>
        <p:nvSpPr>
          <p:cNvPr id="6" name="矩形 5"/>
          <p:cNvSpPr/>
          <p:nvPr/>
        </p:nvSpPr>
        <p:spPr>
          <a:xfrm>
            <a:off x="853440" y="1577447"/>
            <a:ext cx="5821680" cy="3283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zh-TW" altLang="en-US" sz="3200" dirty="0"/>
              <a:t>將舌頭頂到上顎，立即啟動副交感神經系統的放鬆反應，全身自然跟著放鬆。呼吸變深長、速度變慢，改善睡眠品質的同時，也對整體身心健康產生正面的影響。</a:t>
            </a:r>
          </a:p>
        </p:txBody>
      </p:sp>
    </p:spTree>
    <p:extLst>
      <p:ext uri="{BB962C8B-B14F-4D97-AF65-F5344CB8AC3E}">
        <p14:creationId xmlns:p14="http://schemas.microsoft.com/office/powerpoint/2010/main" val="18739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/>
              <a:t>你是雲雀</a:t>
            </a:r>
            <a:r>
              <a:rPr lang="en-US" altLang="zh-TW" sz="4000" b="1" dirty="0" smtClean="0"/>
              <a:t>?</a:t>
            </a:r>
            <a:r>
              <a:rPr lang="zh-TW" altLang="en-US" sz="4000" b="1" dirty="0" smtClean="0"/>
              <a:t> 還是貓頭鷹</a:t>
            </a:r>
            <a:r>
              <a:rPr lang="en-US" altLang="zh-TW" sz="4000" b="1" dirty="0" smtClean="0"/>
              <a:t>?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499615"/>
            <a:ext cx="8596668" cy="4828033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早睡早起</a:t>
            </a:r>
            <a:r>
              <a:rPr lang="en-US" altLang="zh-TW" dirty="0" smtClean="0"/>
              <a:t>/</a:t>
            </a:r>
            <a:r>
              <a:rPr lang="zh-TW" altLang="en-US" dirty="0" smtClean="0"/>
              <a:t>晚睡晚起</a:t>
            </a:r>
            <a:r>
              <a:rPr lang="en-US" altLang="zh-TW" dirty="0" smtClean="0"/>
              <a:t>/</a:t>
            </a:r>
            <a:r>
              <a:rPr lang="zh-TW" altLang="en-US" dirty="0" smtClean="0"/>
              <a:t>中間型</a:t>
            </a:r>
            <a:endParaRPr lang="en-US" altLang="zh-TW" dirty="0" smtClean="0"/>
          </a:p>
          <a:p>
            <a:r>
              <a:rPr lang="zh-TW" altLang="en-US" dirty="0" smtClean="0"/>
              <a:t>時鐘基因</a:t>
            </a:r>
            <a:endParaRPr lang="en-US" altLang="zh-TW" dirty="0" smtClean="0"/>
          </a:p>
          <a:p>
            <a:r>
              <a:rPr lang="zh-TW" altLang="en-US" dirty="0" smtClean="0"/>
              <a:t>基因、環境、年齡</a:t>
            </a:r>
            <a:r>
              <a:rPr lang="en-US" altLang="zh-TW" dirty="0" smtClean="0"/>
              <a:t>:</a:t>
            </a:r>
            <a:r>
              <a:rPr lang="zh-TW" altLang="en-US" dirty="0" smtClean="0"/>
              <a:t>先天和後天的綜合因素。</a:t>
            </a:r>
            <a:endParaRPr lang="en-US" altLang="zh-TW" dirty="0" smtClean="0"/>
          </a:p>
          <a:p>
            <a:r>
              <a:rPr lang="zh-TW" altLang="en-US" dirty="0" smtClean="0"/>
              <a:t>瞭解自己的週期。</a:t>
            </a:r>
            <a:endParaRPr lang="en-US" altLang="zh-TW" dirty="0" smtClean="0"/>
          </a:p>
          <a:p>
            <a:r>
              <a:rPr lang="zh-TW" altLang="en-US" dirty="0" smtClean="0"/>
              <a:t>日週期</a:t>
            </a:r>
            <a:r>
              <a:rPr lang="en-US" altLang="zh-TW" dirty="0" smtClean="0"/>
              <a:t>:</a:t>
            </a:r>
          </a:p>
          <a:p>
            <a:pPr marL="0" indent="0">
              <a:buNone/>
            </a:pPr>
            <a:r>
              <a:rPr lang="zh-TW" altLang="en-US" dirty="0" smtClean="0"/>
              <a:t>   </a:t>
            </a:r>
            <a:r>
              <a:rPr lang="en-US" altLang="zh-TW" dirty="0" smtClean="0"/>
              <a:t>X</a:t>
            </a:r>
            <a:r>
              <a:rPr lang="zh-TW" altLang="en-US" dirty="0" smtClean="0"/>
              <a:t>藍光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</a:t>
            </a:r>
            <a:r>
              <a:rPr lang="en-US" altLang="zh-TW" dirty="0" smtClean="0"/>
              <a:t>O</a:t>
            </a:r>
            <a:r>
              <a:rPr lang="zh-TW" altLang="en-US" dirty="0" smtClean="0"/>
              <a:t>曬太陽</a:t>
            </a:r>
            <a:r>
              <a:rPr lang="en-US" altLang="zh-TW" dirty="0" smtClean="0"/>
              <a:t>(</a:t>
            </a:r>
            <a:r>
              <a:rPr lang="zh-TW" altLang="en-US" dirty="0" smtClean="0"/>
              <a:t>最佳時間</a:t>
            </a:r>
            <a:r>
              <a:rPr lang="en-US" altLang="zh-TW" dirty="0" smtClean="0"/>
              <a:t>?)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 smtClean="0"/>
              <a:t>   </a:t>
            </a:r>
            <a:r>
              <a:rPr lang="en-US" altLang="zh-TW" dirty="0" smtClean="0"/>
              <a:t>O</a:t>
            </a:r>
            <a:r>
              <a:rPr lang="zh-TW" altLang="en-US" dirty="0" smtClean="0"/>
              <a:t>運動</a:t>
            </a:r>
            <a:r>
              <a:rPr lang="en-US" altLang="zh-TW" dirty="0" smtClean="0"/>
              <a:t>:</a:t>
            </a:r>
            <a:r>
              <a:rPr lang="zh-TW" altLang="en-US" dirty="0" smtClean="0"/>
              <a:t>快走、拉伸、跳躍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3490722"/>
            <a:ext cx="5596128" cy="314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00B0F0"/>
                </a:solidFill>
              </a:rPr>
              <a:t>練習</a:t>
            </a:r>
            <a:r>
              <a:rPr lang="en-US" altLang="zh-TW" sz="4000" b="1" dirty="0" smtClean="0">
                <a:solidFill>
                  <a:srgbClr val="00B0F0"/>
                </a:solidFill>
              </a:rPr>
              <a:t>:</a:t>
            </a:r>
            <a:r>
              <a:rPr lang="zh-TW" altLang="en-US" sz="4000" b="1" dirty="0" smtClean="0">
                <a:solidFill>
                  <a:srgbClr val="00B0F0"/>
                </a:solidFill>
              </a:rPr>
              <a:t>曬太陽</a:t>
            </a:r>
            <a:r>
              <a:rPr lang="zh-TW" altLang="en-US" sz="4000" b="1" dirty="0">
                <a:solidFill>
                  <a:srgbClr val="00B0F0"/>
                </a:solidFill>
              </a:rPr>
              <a:t>和運動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563625"/>
            <a:ext cx="9170754" cy="436801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zh-TW" altLang="en-US" dirty="0"/>
              <a:t>找個時間出去散步，同時曬曬太陽。可以選擇</a:t>
            </a:r>
            <a:r>
              <a:rPr lang="zh-TW" altLang="en-US" dirty="0">
                <a:solidFill>
                  <a:srgbClr val="0070C0"/>
                </a:solidFill>
              </a:rPr>
              <a:t>清晨太陽剛升起</a:t>
            </a:r>
            <a:r>
              <a:rPr lang="zh-TW" altLang="en-US" dirty="0"/>
              <a:t>或</a:t>
            </a:r>
            <a:r>
              <a:rPr lang="zh-TW" altLang="en-US" dirty="0">
                <a:solidFill>
                  <a:srgbClr val="0070C0"/>
                </a:solidFill>
              </a:rPr>
              <a:t>傍晚</a:t>
            </a:r>
            <a:r>
              <a:rPr lang="zh-TW" altLang="en-US" dirty="0"/>
              <a:t>的時段，以</a:t>
            </a:r>
            <a:r>
              <a:rPr lang="zh-TW" altLang="en-US" dirty="0">
                <a:solidFill>
                  <a:srgbClr val="0070C0"/>
                </a:solidFill>
              </a:rPr>
              <a:t>快走</a:t>
            </a:r>
            <a:r>
              <a:rPr lang="zh-TW" altLang="en-US" dirty="0"/>
              <a:t>的方式強化肩膀、手臂和大腿的肌力，如果可以的話，再做幾下</a:t>
            </a:r>
            <a:r>
              <a:rPr lang="zh-TW" altLang="en-US" dirty="0">
                <a:solidFill>
                  <a:srgbClr val="0070C0"/>
                </a:solidFill>
              </a:rPr>
              <a:t>跳躍</a:t>
            </a:r>
            <a:r>
              <a:rPr lang="zh-TW" altLang="en-US" dirty="0"/>
              <a:t>，讓全身一起共振，重新啟動神經系統、調節身心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lnSpc>
                <a:spcPts val="4000"/>
              </a:lnSpc>
            </a:pPr>
            <a:endParaRPr lang="en-US" altLang="zh-TW" dirty="0"/>
          </a:p>
          <a:p>
            <a:pPr>
              <a:lnSpc>
                <a:spcPts val="4000"/>
              </a:lnSpc>
            </a:pPr>
            <a:r>
              <a:rPr lang="zh-TW" altLang="en-US" dirty="0">
                <a:solidFill>
                  <a:srgbClr val="0070C0"/>
                </a:solidFill>
              </a:rPr>
              <a:t>運動</a:t>
            </a:r>
            <a:r>
              <a:rPr lang="zh-TW" altLang="en-US" dirty="0"/>
              <a:t>可以快速地平衡交感神經和副交感神經系統，改善現代人交感神經過度旺盛而產生的問題，包括憂鬱、焦慮、失眠等。</a:t>
            </a:r>
          </a:p>
        </p:txBody>
      </p:sp>
    </p:spTree>
    <p:extLst>
      <p:ext uri="{BB962C8B-B14F-4D97-AF65-F5344CB8AC3E}">
        <p14:creationId xmlns:p14="http://schemas.microsoft.com/office/powerpoint/2010/main" val="26159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00B0F0"/>
                </a:solidFill>
              </a:rPr>
              <a:t>眼睛的練習</a:t>
            </a:r>
            <a:endParaRPr lang="zh-TW" altLang="en-US" sz="4000" b="1" dirty="0">
              <a:solidFill>
                <a:srgbClr val="00B0F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655065"/>
            <a:ext cx="8596668" cy="4404586"/>
          </a:xfrm>
        </p:spPr>
        <p:txBody>
          <a:bodyPr/>
          <a:lstStyle/>
          <a:p>
            <a:r>
              <a:rPr lang="zh-TW" altLang="en-US" dirty="0" smtClean="0"/>
              <a:t>眼球運動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r>
              <a:rPr lang="zh-TW" altLang="en-US" dirty="0" smtClean="0"/>
              <a:t>身體掃描</a:t>
            </a:r>
            <a:r>
              <a:rPr lang="en-US" altLang="zh-TW" dirty="0" smtClean="0"/>
              <a:t>:</a:t>
            </a:r>
            <a:r>
              <a:rPr lang="zh-TW" altLang="en-US" dirty="0" smtClean="0"/>
              <a:t>透過觀想放鬆身心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</a:t>
            </a:r>
            <a:r>
              <a:rPr lang="zh-TW" altLang="zh-TW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＊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建議</a:t>
            </a:r>
            <a:r>
              <a:rPr lang="en-US" altLang="zh-TW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由上而下</a:t>
            </a:r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2769015"/>
            <a:ext cx="5345811" cy="384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7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/>
              <a:t>咖啡因、尼古丁、酒精與睡眠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609345"/>
            <a:ext cx="8596668" cy="4432018"/>
          </a:xfrm>
        </p:spPr>
        <p:txBody>
          <a:bodyPr/>
          <a:lstStyle/>
          <a:p>
            <a:r>
              <a:rPr lang="zh-TW" altLang="en-US" dirty="0" smtClean="0"/>
              <a:t>咖啡</a:t>
            </a:r>
            <a:r>
              <a:rPr lang="en-US" altLang="zh-TW" dirty="0" smtClean="0"/>
              <a:t>—</a:t>
            </a:r>
            <a:r>
              <a:rPr lang="zh-TW" altLang="en-US" dirty="0" smtClean="0"/>
              <a:t>現代人最常用的興奮劑之一。喝咖啡過後</a:t>
            </a:r>
            <a:r>
              <a:rPr lang="en-US" altLang="zh-TW" dirty="0" smtClean="0"/>
              <a:t>5</a:t>
            </a:r>
            <a:r>
              <a:rPr lang="zh-TW" altLang="en-US" dirty="0" smtClean="0"/>
              <a:t>小時，仍有一半的咖啡因在體內作用。</a:t>
            </a:r>
            <a:endParaRPr lang="en-US" altLang="zh-TW" dirty="0" smtClean="0"/>
          </a:p>
          <a:p>
            <a:r>
              <a:rPr lang="zh-TW" altLang="en-US" dirty="0" smtClean="0"/>
              <a:t>咖啡因、尼古丁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zh-TW" altLang="en-US" dirty="0" smtClean="0"/>
              <a:t>提神</a:t>
            </a:r>
            <a:r>
              <a:rPr lang="en-US" altLang="zh-TW" dirty="0" smtClean="0"/>
              <a:t>?</a:t>
            </a:r>
          </a:p>
          <a:p>
            <a:pPr marL="0" indent="0">
              <a:buNone/>
            </a:pPr>
            <a:r>
              <a:rPr lang="zh-TW" altLang="en-US" dirty="0" smtClean="0"/>
              <a:t>  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＊</a:t>
            </a:r>
            <a:r>
              <a:rPr lang="zh-TW" altLang="en-US" dirty="0" smtClean="0"/>
              <a:t>長期使用</a:t>
            </a:r>
            <a:r>
              <a:rPr lang="en-US" altLang="zh-TW" dirty="0" smtClean="0"/>
              <a:t>:</a:t>
            </a:r>
            <a:r>
              <a:rPr lang="zh-TW" altLang="en-US" dirty="0" smtClean="0"/>
              <a:t>越提神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zh-TW" altLang="en-US" dirty="0" smtClean="0"/>
              <a:t>越疲憊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ym typeface="Wingdings" panose="05000000000000000000" pitchFamily="2" charset="2"/>
              </a:rPr>
              <a:t>越需要提神</a:t>
            </a:r>
            <a:endParaRPr lang="en-US" altLang="zh-TW" dirty="0" smtClean="0">
              <a:sym typeface="Wingdings" panose="05000000000000000000" pitchFamily="2" charset="2"/>
            </a:endParaRPr>
          </a:p>
          <a:p>
            <a:r>
              <a:rPr lang="zh-TW" altLang="en-US" dirty="0" smtClean="0">
                <a:sym typeface="Wingdings" panose="05000000000000000000" pitchFamily="2" charset="2"/>
              </a:rPr>
              <a:t>睡前的酒精</a:t>
            </a:r>
            <a:endParaRPr lang="en-US" altLang="zh-TW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dirty="0" smtClean="0">
              <a:sym typeface="Wingdings" panose="05000000000000000000" pitchFamily="2" charset="2"/>
            </a:endParaRPr>
          </a:p>
          <a:p>
            <a:r>
              <a:rPr lang="zh-TW" altLang="en-US" dirty="0" smtClean="0">
                <a:sym typeface="Wingdings" panose="05000000000000000000" pitchFamily="2" charset="2"/>
              </a:rPr>
              <a:t>建立好的生活習慣</a:t>
            </a:r>
            <a:r>
              <a:rPr lang="en-US" altLang="zh-TW" dirty="0" smtClean="0">
                <a:sym typeface="Wingdings" panose="05000000000000000000" pitchFamily="2" charset="2"/>
              </a:rPr>
              <a:t>:</a:t>
            </a:r>
            <a:r>
              <a:rPr lang="zh-TW" altLang="en-US" dirty="0" smtClean="0">
                <a:sym typeface="Wingdings" panose="05000000000000000000" pitchFamily="2" charset="2"/>
              </a:rPr>
              <a:t>飲食、運動</a:t>
            </a:r>
            <a:endParaRPr lang="en-US" altLang="zh-TW" dirty="0" smtClean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30" y="4059936"/>
            <a:ext cx="4950258" cy="258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8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3"/>
          <p:cNvSpPr txBox="1">
            <a:spLocks noGrp="1"/>
          </p:cNvSpPr>
          <p:nvPr>
            <p:ph type="body" idx="1"/>
          </p:nvPr>
        </p:nvSpPr>
        <p:spPr>
          <a:xfrm>
            <a:off x="4052416" y="2060456"/>
            <a:ext cx="4259480" cy="1093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665" indent="0">
              <a:buFont typeface="Arial" panose="020B0604020202020204" pitchFamily="34" charset="0"/>
              <a:buNone/>
            </a:pPr>
            <a:r>
              <a:rPr lang="zh-TW" altLang="en-US" sz="12000" b="1" dirty="0" smtClean="0">
                <a:solidFill>
                  <a:schemeClr val="bg1"/>
                </a:solidFill>
              </a:rPr>
              <a:t>好 睡</a:t>
            </a:r>
            <a:endParaRPr lang="zh-TW" altLang="en-US" sz="1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234696"/>
            <a:ext cx="8596668" cy="13208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00B0F0"/>
                </a:solidFill>
              </a:rPr>
              <a:t>練習</a:t>
            </a:r>
            <a:r>
              <a:rPr lang="en-US" altLang="zh-TW" sz="4000" b="1" dirty="0" smtClean="0">
                <a:solidFill>
                  <a:srgbClr val="00B0F0"/>
                </a:solidFill>
              </a:rPr>
              <a:t>:</a:t>
            </a:r>
            <a:r>
              <a:rPr lang="zh-TW" altLang="en-US" sz="4000" b="1" dirty="0" smtClean="0">
                <a:solidFill>
                  <a:srgbClr val="00B0F0"/>
                </a:solidFill>
              </a:rPr>
              <a:t>瓶子瑜伽（</a:t>
            </a:r>
            <a:r>
              <a:rPr lang="en-US" altLang="zh-TW" sz="4000" b="1" dirty="0">
                <a:solidFill>
                  <a:srgbClr val="00B0F0"/>
                </a:solidFill>
              </a:rPr>
              <a:t>bottle yoga</a:t>
            </a:r>
            <a:r>
              <a:rPr lang="zh-TW" altLang="en-US" sz="4000" b="1" dirty="0" smtClean="0">
                <a:solidFill>
                  <a:srgbClr val="00B0F0"/>
                </a:solidFill>
              </a:rPr>
              <a:t>）</a:t>
            </a:r>
            <a:endParaRPr lang="zh-TW" altLang="en-US" sz="4000" b="1" dirty="0">
              <a:solidFill>
                <a:srgbClr val="00B0F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4182" y="1133857"/>
            <a:ext cx="8596668" cy="453260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舒服</a:t>
            </a:r>
            <a:r>
              <a:rPr lang="zh-TW" altLang="en-US" dirty="0"/>
              <a:t>的坐著或躺著，</a:t>
            </a:r>
            <a:r>
              <a:rPr lang="zh-TW" altLang="en-US" dirty="0">
                <a:solidFill>
                  <a:srgbClr val="0070C0"/>
                </a:solidFill>
              </a:rPr>
              <a:t>緩緩吸氣</a:t>
            </a:r>
            <a:r>
              <a:rPr lang="zh-TW" altLang="en-US" dirty="0"/>
              <a:t>，想像自己猶如</a:t>
            </a:r>
            <a:r>
              <a:rPr lang="zh-TW" altLang="en-US" dirty="0">
                <a:solidFill>
                  <a:srgbClr val="0070C0"/>
                </a:solidFill>
              </a:rPr>
              <a:t>一個充滿光明、正在不斷擴張的氣球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r>
              <a:rPr lang="zh-TW" altLang="en-US" dirty="0">
                <a:solidFill>
                  <a:srgbClr val="0070C0"/>
                </a:solidFill>
              </a:rPr>
              <a:t>吸飽氣</a:t>
            </a:r>
            <a:r>
              <a:rPr lang="zh-TW" altLang="en-US" dirty="0"/>
              <a:t>之後，</a:t>
            </a:r>
            <a:r>
              <a:rPr lang="zh-TW" altLang="en-US" dirty="0">
                <a:solidFill>
                  <a:srgbClr val="0070C0"/>
                </a:solidFill>
              </a:rPr>
              <a:t>儘可能地守住你的呼吸</a:t>
            </a:r>
            <a:r>
              <a:rPr lang="zh-TW" altLang="en-US" dirty="0"/>
              <a:t>，</a:t>
            </a:r>
            <a:r>
              <a:rPr lang="zh-TW" altLang="en-US" dirty="0">
                <a:solidFill>
                  <a:srgbClr val="0070C0"/>
                </a:solidFill>
              </a:rPr>
              <a:t>愈久愈好</a:t>
            </a:r>
            <a:r>
              <a:rPr lang="zh-TW" altLang="en-US" dirty="0"/>
              <a:t>，直到</a:t>
            </a:r>
            <a:r>
              <a:rPr lang="zh-TW" altLang="en-US" dirty="0">
                <a:solidFill>
                  <a:srgbClr val="0070C0"/>
                </a:solidFill>
              </a:rPr>
              <a:t>再也守不住時</a:t>
            </a:r>
            <a:r>
              <a:rPr lang="zh-TW" altLang="en-US" dirty="0"/>
              <a:t>，</a:t>
            </a:r>
            <a:r>
              <a:rPr lang="zh-TW" altLang="en-US" dirty="0">
                <a:solidFill>
                  <a:srgbClr val="0070C0"/>
                </a:solidFill>
              </a:rPr>
              <a:t>用力將所有的氣一次完全吐出去</a:t>
            </a:r>
            <a:r>
              <a:rPr lang="zh-TW" altLang="en-US" dirty="0"/>
              <a:t>。</a:t>
            </a:r>
            <a:r>
              <a:rPr lang="zh-TW" altLang="en-US" dirty="0">
                <a:solidFill>
                  <a:schemeClr val="accent4">
                    <a:lumMod val="75000"/>
                  </a:schemeClr>
                </a:solidFill>
              </a:rPr>
              <a:t>至少重複三次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放鬆</a:t>
            </a:r>
            <a:r>
              <a:rPr lang="zh-TW" altLang="en-US" dirty="0"/>
              <a:t>身心、釋放壓力的</a:t>
            </a:r>
            <a:r>
              <a:rPr lang="zh-TW" altLang="en-US" dirty="0" smtClean="0"/>
              <a:t>靜心方式。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984" y="3305317"/>
            <a:ext cx="4132206" cy="337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2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/>
              <a:t>午餐後，真正地休息片刻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840549"/>
            <a:ext cx="8596668" cy="3880773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zh-TW" altLang="en-US" dirty="0"/>
              <a:t>午餐後，不要閒聊或接收資訊，而是找一個安靜的地方，給自己一點時間，也許靜坐，也許只是發呆、不講話，時間一長，不知不覺也許就開始</a:t>
            </a:r>
            <a:r>
              <a:rPr lang="zh-TW" altLang="en-US" dirty="0">
                <a:solidFill>
                  <a:srgbClr val="0070C0"/>
                </a:solidFill>
              </a:rPr>
              <a:t>打嗑睡</a:t>
            </a:r>
            <a:r>
              <a:rPr lang="zh-TW" altLang="en-US" dirty="0"/>
              <a:t>。尤其失眠的朋友，這樣的練習正是為自己</a:t>
            </a:r>
            <a:r>
              <a:rPr lang="zh-TW" altLang="en-US" dirty="0">
                <a:solidFill>
                  <a:srgbClr val="0070C0"/>
                </a:solidFill>
              </a:rPr>
              <a:t>充電</a:t>
            </a:r>
            <a:r>
              <a:rPr lang="zh-TW" altLang="en-US" dirty="0"/>
              <a:t>的好機會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lnSpc>
                <a:spcPts val="4500"/>
              </a:lnSpc>
            </a:pPr>
            <a:r>
              <a:rPr lang="zh-TW" altLang="en-US" dirty="0"/>
              <a:t>休息一下</a:t>
            </a:r>
            <a:r>
              <a:rPr lang="en-US" altLang="zh-TW" dirty="0"/>
              <a:t>:</a:t>
            </a:r>
            <a:r>
              <a:rPr lang="zh-TW" altLang="en-US" dirty="0"/>
              <a:t>關掉眼睛、耳朵、嘴巴</a:t>
            </a:r>
            <a:endParaRPr lang="en-US" altLang="zh-TW" dirty="0"/>
          </a:p>
          <a:p>
            <a:pPr>
              <a:lnSpc>
                <a:spcPts val="4500"/>
              </a:lnSpc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648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00B0F0"/>
                </a:solidFill>
              </a:rPr>
              <a:t>練習</a:t>
            </a:r>
            <a:r>
              <a:rPr lang="en-US" altLang="zh-TW" sz="4000" b="1" dirty="0">
                <a:solidFill>
                  <a:srgbClr val="00B0F0"/>
                </a:solidFill>
              </a:rPr>
              <a:t>:</a:t>
            </a:r>
            <a:r>
              <a:rPr lang="zh-TW" altLang="en-US" sz="4000" b="1" dirty="0" smtClean="0">
                <a:solidFill>
                  <a:srgbClr val="00B0F0"/>
                </a:solidFill>
              </a:rPr>
              <a:t>打哈欠</a:t>
            </a:r>
            <a:r>
              <a:rPr lang="zh-TW" altLang="en-US" sz="4000" b="1" dirty="0">
                <a:solidFill>
                  <a:srgbClr val="00B0F0"/>
                </a:solidFill>
              </a:rPr>
              <a:t>＋伸懶腰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655065"/>
            <a:ext cx="8596668" cy="4386298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lang="zh-TW" altLang="en-US" dirty="0"/>
              <a:t>利用</a:t>
            </a:r>
            <a:r>
              <a:rPr lang="zh-TW" altLang="en-US" dirty="0">
                <a:solidFill>
                  <a:srgbClr val="0070C0"/>
                </a:solidFill>
              </a:rPr>
              <a:t>休息的空檔</a:t>
            </a:r>
            <a:r>
              <a:rPr lang="zh-TW" altLang="en-US" dirty="0"/>
              <a:t>模擬打哈欠的動作，同時</a:t>
            </a:r>
            <a:r>
              <a:rPr lang="zh-TW" altLang="en-US" dirty="0">
                <a:solidFill>
                  <a:srgbClr val="0070C0"/>
                </a:solidFill>
              </a:rPr>
              <a:t>張開嘴巴發出「啊」的聲音</a:t>
            </a:r>
            <a:r>
              <a:rPr lang="zh-TW" altLang="en-US" dirty="0"/>
              <a:t>，每次至少重複</a:t>
            </a:r>
            <a:r>
              <a:rPr lang="en-US" altLang="zh-TW" dirty="0">
                <a:solidFill>
                  <a:srgbClr val="0070C0"/>
                </a:solidFill>
              </a:rPr>
              <a:t>10</a:t>
            </a:r>
            <a:r>
              <a:rPr lang="zh-TW" altLang="en-US" dirty="0">
                <a:solidFill>
                  <a:srgbClr val="0070C0"/>
                </a:solidFill>
              </a:rPr>
              <a:t>次</a:t>
            </a:r>
            <a:r>
              <a:rPr lang="zh-TW" altLang="en-US" dirty="0"/>
              <a:t>。這樣做，不僅可以</a:t>
            </a:r>
            <a:r>
              <a:rPr lang="zh-TW" altLang="en-US" dirty="0">
                <a:solidFill>
                  <a:srgbClr val="0070C0"/>
                </a:solidFill>
              </a:rPr>
              <a:t>放鬆臉部的肌肉</a:t>
            </a:r>
            <a:r>
              <a:rPr lang="zh-TW" altLang="en-US" dirty="0"/>
              <a:t>，也可以</a:t>
            </a:r>
            <a:r>
              <a:rPr lang="zh-TW" altLang="en-US" dirty="0">
                <a:solidFill>
                  <a:srgbClr val="0070C0"/>
                </a:solidFill>
              </a:rPr>
              <a:t>伸展腋下與肩頸</a:t>
            </a:r>
            <a:r>
              <a:rPr lang="zh-TW" altLang="en-US" dirty="0"/>
              <a:t>，讓</a:t>
            </a:r>
            <a:r>
              <a:rPr lang="zh-TW" altLang="en-US" dirty="0">
                <a:solidFill>
                  <a:srgbClr val="0070C0"/>
                </a:solidFill>
              </a:rPr>
              <a:t>氣脈暢通</a:t>
            </a:r>
            <a:r>
              <a:rPr lang="zh-TW" altLang="en-US" dirty="0"/>
              <a:t>，</a:t>
            </a:r>
            <a:r>
              <a:rPr lang="zh-TW" altLang="en-US" dirty="0">
                <a:solidFill>
                  <a:srgbClr val="0070C0"/>
                </a:solidFill>
              </a:rPr>
              <a:t>自律神經</a:t>
            </a:r>
            <a:r>
              <a:rPr lang="zh-TW" altLang="en-US" dirty="0"/>
              <a:t>得到放鬆，釋放現代人久坐勞心的疲憊。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76" y="4443984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0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3712"/>
          </a:xfrm>
        </p:spPr>
        <p:txBody>
          <a:bodyPr>
            <a:normAutofit/>
          </a:bodyPr>
          <a:lstStyle/>
          <a:p>
            <a:r>
              <a:rPr lang="zh-TW" altLang="en-US" sz="4000" b="1" dirty="0" smtClean="0"/>
              <a:t>均衡的</a:t>
            </a:r>
            <a:r>
              <a:rPr lang="zh-TW" altLang="en-US" sz="4000" b="1" dirty="0"/>
              <a:t>飲食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581913"/>
            <a:ext cx="8596668" cy="4459450"/>
          </a:xfrm>
        </p:spPr>
        <p:txBody>
          <a:bodyPr/>
          <a:lstStyle/>
          <a:p>
            <a:r>
              <a:rPr lang="zh-TW" altLang="en-US" dirty="0" smtClean="0"/>
              <a:t>補充好的氨基酸、蛋白質，配合運動。</a:t>
            </a:r>
            <a:endParaRPr lang="en-US" altLang="zh-TW" dirty="0" smtClean="0"/>
          </a:p>
          <a:p>
            <a:r>
              <a:rPr lang="zh-TW" altLang="en-US" dirty="0" smtClean="0"/>
              <a:t>好的油脂。</a:t>
            </a:r>
            <a:endParaRPr lang="en-US" altLang="zh-TW" dirty="0" smtClean="0"/>
          </a:p>
          <a:p>
            <a:r>
              <a:rPr lang="zh-TW" altLang="en-US" dirty="0" smtClean="0"/>
              <a:t>少用精製糖。</a:t>
            </a:r>
            <a:endParaRPr lang="en-US" altLang="zh-TW" dirty="0" smtClean="0"/>
          </a:p>
          <a:p>
            <a:r>
              <a:rPr lang="zh-TW" altLang="en-US" dirty="0" smtClean="0"/>
              <a:t>彩虹的飲食。</a:t>
            </a:r>
            <a:r>
              <a:rPr lang="en-US" altLang="zh-TW" dirty="0" smtClean="0"/>
              <a:t>--</a:t>
            </a:r>
            <a:r>
              <a:rPr lang="zh-TW" altLang="en-US" dirty="0" smtClean="0">
                <a:solidFill>
                  <a:srgbClr val="FF0000"/>
                </a:solidFill>
              </a:rPr>
              <a:t>人如其食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專心吃飯</a:t>
            </a:r>
            <a:r>
              <a:rPr lang="zh-TW" altLang="en-US" dirty="0"/>
              <a:t>。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96" y="2360661"/>
            <a:ext cx="5720143" cy="428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8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/>
              <a:t>睡不著，該吃藥嗎</a:t>
            </a:r>
            <a:r>
              <a:rPr lang="en-US" altLang="zh-TW" sz="4000" b="1" dirty="0" smtClean="0"/>
              <a:t>?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801369"/>
            <a:ext cx="8596668" cy="4239994"/>
          </a:xfrm>
        </p:spPr>
        <p:txBody>
          <a:bodyPr/>
          <a:lstStyle/>
          <a:p>
            <a:r>
              <a:rPr lang="zh-TW" altLang="en-US" dirty="0" smtClean="0"/>
              <a:t>該不該使用藥物，最重要的還是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對自己究竟有沒有幫助</a:t>
            </a:r>
            <a:r>
              <a:rPr lang="en-US" altLang="zh-TW" dirty="0" smtClean="0"/>
              <a:t>?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每個人體質不同，對藥物的反應和副作用都不同，應務實去理解自己身體的反應，再選擇最少副作用、最適合自己的方法。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346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/>
              <a:t>你用嘴巴呼吸，還是鼻子呼吸？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581913"/>
            <a:ext cx="7716858" cy="4459450"/>
          </a:xfrm>
        </p:spPr>
        <p:txBody>
          <a:bodyPr/>
          <a:lstStyle/>
          <a:p>
            <a:pPr fontAlgn="t">
              <a:lnSpc>
                <a:spcPts val="4000"/>
              </a:lnSpc>
            </a:pPr>
            <a:r>
              <a:rPr lang="zh-TW" altLang="en-US" sz="3000" dirty="0" smtClean="0"/>
              <a:t>呼吸</a:t>
            </a:r>
            <a:r>
              <a:rPr lang="zh-TW" altLang="en-US" sz="3000" dirty="0"/>
              <a:t>對了，焦慮、頭痛、疲勞、氣喘 都</a:t>
            </a:r>
            <a:r>
              <a:rPr lang="en-US" altLang="zh-TW" sz="3000" dirty="0"/>
              <a:t>Bye </a:t>
            </a:r>
            <a:r>
              <a:rPr lang="en-US" altLang="zh-TW" sz="3000" dirty="0" err="1" smtClean="0"/>
              <a:t>Bye</a:t>
            </a:r>
            <a:r>
              <a:rPr lang="en-US" altLang="zh-TW" sz="3000" dirty="0" smtClean="0"/>
              <a:t>~</a:t>
            </a:r>
          </a:p>
          <a:p>
            <a:pPr marL="0" indent="0" fontAlgn="t">
              <a:lnSpc>
                <a:spcPts val="4000"/>
              </a:lnSpc>
              <a:buNone/>
            </a:pPr>
            <a:endParaRPr lang="en-US" altLang="zh-TW" sz="3000" dirty="0"/>
          </a:p>
          <a:p>
            <a:pPr fontAlgn="t">
              <a:lnSpc>
                <a:spcPts val="4000"/>
              </a:lnSpc>
            </a:pPr>
            <a:r>
              <a:rPr lang="zh-TW" altLang="en-US" sz="3000" dirty="0"/>
              <a:t>現代人太過依賴嘴巴講話，再加上日漸普遍的過敏、鼻竇炎、鼻塞等問題，容易</a:t>
            </a:r>
            <a:r>
              <a:rPr lang="zh-TW" altLang="en-US" sz="3000" dirty="0">
                <a:solidFill>
                  <a:srgbClr val="0070C0"/>
                </a:solidFill>
              </a:rPr>
              <a:t>不自覺地張開嘴巴呼吸</a:t>
            </a:r>
            <a:r>
              <a:rPr lang="zh-TW" altLang="en-US" sz="3000" dirty="0"/>
              <a:t>。我們很少想到，這種呼吸方式非但沒有效益，還會讓人昏昏沉沉，白天打不起精神。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698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00B0F0"/>
                </a:solidFill>
              </a:rPr>
              <a:t>練習</a:t>
            </a:r>
            <a:r>
              <a:rPr lang="en-US" altLang="zh-TW" sz="4000" b="1" dirty="0">
                <a:solidFill>
                  <a:srgbClr val="00B0F0"/>
                </a:solidFill>
              </a:rPr>
              <a:t>:</a:t>
            </a:r>
            <a:r>
              <a:rPr lang="zh-TW" altLang="en-US" sz="4000" b="1" dirty="0" smtClean="0">
                <a:solidFill>
                  <a:srgbClr val="00B0F0"/>
                </a:solidFill>
              </a:rPr>
              <a:t>不</a:t>
            </a:r>
            <a:r>
              <a:rPr lang="zh-TW" altLang="en-US" sz="4000" b="1" dirty="0">
                <a:solidFill>
                  <a:srgbClr val="00B0F0"/>
                </a:solidFill>
              </a:rPr>
              <a:t>講話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627633"/>
            <a:ext cx="8596668" cy="4413730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zh-TW" altLang="en-US" dirty="0"/>
              <a:t>當我們</a:t>
            </a:r>
            <a:r>
              <a:rPr lang="zh-TW" altLang="en-US" dirty="0">
                <a:solidFill>
                  <a:srgbClr val="0070C0"/>
                </a:solidFill>
              </a:rPr>
              <a:t>講話</a:t>
            </a:r>
            <a:r>
              <a:rPr lang="zh-TW" altLang="en-US" dirty="0"/>
              <a:t>的時候，是用</a:t>
            </a:r>
            <a:r>
              <a:rPr lang="zh-TW" altLang="en-US" dirty="0">
                <a:solidFill>
                  <a:srgbClr val="0070C0"/>
                </a:solidFill>
              </a:rPr>
              <a:t>嘴巴呼吸</a:t>
            </a:r>
            <a:r>
              <a:rPr lang="zh-TW" altLang="en-US" dirty="0"/>
              <a:t>。現代人太依賴講話表達，不知不覺容易落入嘴巴呼吸所帶來的</a:t>
            </a:r>
            <a:r>
              <a:rPr lang="zh-TW" altLang="en-US" dirty="0">
                <a:solidFill>
                  <a:srgbClr val="0070C0"/>
                </a:solidFill>
              </a:rPr>
              <a:t>過度換氣</a:t>
            </a:r>
            <a:r>
              <a:rPr lang="zh-TW" altLang="en-US" dirty="0"/>
              <a:t>問題。要改變嘴巴呼吸的習慣，最簡單的方法就是少講話。每天分段練習「不講話」，除了呼吸與睡眠問題可以改善，也能讓我們守住中心，穩重地面對別人、面對自己。</a:t>
            </a:r>
          </a:p>
        </p:txBody>
      </p:sp>
    </p:spTree>
    <p:extLst>
      <p:ext uri="{BB962C8B-B14F-4D97-AF65-F5344CB8AC3E}">
        <p14:creationId xmlns:p14="http://schemas.microsoft.com/office/powerpoint/2010/main" val="164389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00B0F0"/>
                </a:solidFill>
              </a:rPr>
              <a:t>練習</a:t>
            </a:r>
            <a:r>
              <a:rPr lang="en-US" altLang="zh-TW" sz="4000" b="1" dirty="0" smtClean="0">
                <a:solidFill>
                  <a:srgbClr val="00B0F0"/>
                </a:solidFill>
              </a:rPr>
              <a:t>:</a:t>
            </a:r>
            <a:r>
              <a:rPr lang="zh-TW" altLang="en-US" sz="4000" b="1" dirty="0" smtClean="0">
                <a:solidFill>
                  <a:srgbClr val="00B0F0"/>
                </a:solidFill>
              </a:rPr>
              <a:t>睡眠</a:t>
            </a:r>
            <a:r>
              <a:rPr lang="zh-TW" altLang="en-US" sz="4000" b="1" dirty="0">
                <a:solidFill>
                  <a:srgbClr val="00B0F0"/>
                </a:solidFill>
              </a:rPr>
              <a:t>中，也儘量保持鼻子呼吸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655065"/>
            <a:ext cx="8596668" cy="4386298"/>
          </a:xfrm>
        </p:spPr>
        <p:txBody>
          <a:bodyPr/>
          <a:lstStyle/>
          <a:p>
            <a:pPr>
              <a:lnSpc>
                <a:spcPts val="4300"/>
              </a:lnSpc>
            </a:pPr>
            <a:r>
              <a:rPr lang="zh-TW" altLang="en-US" dirty="0"/>
              <a:t>睡覺時，嘴巴貼膠帶是最簡單的方法──將呼吸的方式，從嘴巴呼吸改成鼻子呼吸，而</a:t>
            </a:r>
            <a:r>
              <a:rPr lang="zh-TW" altLang="en-US" dirty="0">
                <a:solidFill>
                  <a:srgbClr val="0070C0"/>
                </a:solidFill>
              </a:rPr>
              <a:t>避開嘴巴呼吸常帶來的過度換氣問題</a:t>
            </a:r>
            <a:r>
              <a:rPr lang="zh-TW" altLang="en-US" dirty="0"/>
              <a:t>。這麼執行下去，非但可以改善</a:t>
            </a:r>
            <a:r>
              <a:rPr lang="zh-TW" altLang="en-US" dirty="0">
                <a:solidFill>
                  <a:srgbClr val="0070C0"/>
                </a:solidFill>
              </a:rPr>
              <a:t>打呼</a:t>
            </a:r>
            <a:r>
              <a:rPr lang="zh-TW" altLang="en-US" dirty="0"/>
              <a:t>，更可以改善</a:t>
            </a:r>
            <a:r>
              <a:rPr lang="zh-TW" altLang="en-US" dirty="0">
                <a:solidFill>
                  <a:srgbClr val="0070C0"/>
                </a:solidFill>
              </a:rPr>
              <a:t>睡眠品質</a:t>
            </a:r>
            <a:r>
              <a:rPr lang="zh-TW" altLang="en-US" dirty="0"/>
              <a:t>。選擇厚度、材質、尺寸適合自己皮膚敏感度的寬膠帶，在睡覺前就給自己一段時間適應，堅持下去，自然看到效果。</a:t>
            </a:r>
          </a:p>
        </p:txBody>
      </p:sp>
    </p:spTree>
    <p:extLst>
      <p:ext uri="{BB962C8B-B14F-4D97-AF65-F5344CB8AC3E}">
        <p14:creationId xmlns:p14="http://schemas.microsoft.com/office/powerpoint/2010/main" val="245860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1969" y="197104"/>
            <a:ext cx="8596668" cy="13208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00B0F0"/>
                </a:solidFill>
              </a:rPr>
              <a:t>練習</a:t>
            </a:r>
            <a:r>
              <a:rPr lang="en-US" altLang="zh-TW" sz="4000" b="1" dirty="0" smtClean="0">
                <a:solidFill>
                  <a:srgbClr val="00B0F0"/>
                </a:solidFill>
              </a:rPr>
              <a:t>:</a:t>
            </a:r>
            <a:r>
              <a:rPr lang="zh-TW" altLang="en-US" sz="4000" b="1" dirty="0" smtClean="0">
                <a:solidFill>
                  <a:srgbClr val="00B0F0"/>
                </a:solidFill>
              </a:rPr>
              <a:t>換個鼻孔來呼吸</a:t>
            </a:r>
            <a:r>
              <a:rPr lang="en-US" altLang="zh-TW" sz="4000" b="1" dirty="0" smtClean="0">
                <a:solidFill>
                  <a:srgbClr val="00B0F0"/>
                </a:solidFill>
              </a:rPr>
              <a:t>-1</a:t>
            </a:r>
            <a:endParaRPr lang="zh-TW" altLang="en-US" sz="4000" b="1" dirty="0">
              <a:solidFill>
                <a:srgbClr val="00B0F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051560"/>
            <a:ext cx="11276922" cy="5724144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鼻孔交替呼吸法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首先，輕鬆坐著，將左手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輕鬆地放在左膝上，舉起右手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，放在面前。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1.</a:t>
            </a:r>
            <a:r>
              <a:rPr lang="zh-TW" altLang="en-US" dirty="0" smtClean="0"/>
              <a:t>用右手拇指，按住右鼻孔，由左鼻孔吸氣，默數至</a:t>
            </a:r>
            <a:r>
              <a:rPr lang="en-US" altLang="zh-TW" dirty="0" smtClean="0"/>
              <a:t>4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2.</a:t>
            </a:r>
            <a:r>
              <a:rPr lang="zh-TW" altLang="en-US" dirty="0" smtClean="0"/>
              <a:t>吸滿氣後，以食指或無名指按住左鼻孔，憋氣，默數至</a:t>
            </a:r>
            <a:r>
              <a:rPr lang="en-US" altLang="zh-TW" dirty="0" smtClean="0"/>
              <a:t>16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3.</a:t>
            </a:r>
            <a:r>
              <a:rPr lang="zh-TW" altLang="en-US" dirty="0" smtClean="0"/>
              <a:t>覺得憋不住氣了，放開拇指，由右鼻孔呼完氣，默數至</a:t>
            </a:r>
            <a:r>
              <a:rPr lang="en-US" altLang="zh-TW" dirty="0" smtClean="0"/>
              <a:t>8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4.</a:t>
            </a:r>
            <a:r>
              <a:rPr lang="zh-TW" altLang="en-US" dirty="0" smtClean="0"/>
              <a:t>繼續捏住左鼻孔，由右鼻孔吸氣，默數至</a:t>
            </a:r>
            <a:r>
              <a:rPr lang="en-US" altLang="zh-TW" dirty="0" smtClean="0"/>
              <a:t>4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5.</a:t>
            </a:r>
            <a:r>
              <a:rPr lang="zh-TW" altLang="en-US" dirty="0" smtClean="0"/>
              <a:t>憋氣，默數至</a:t>
            </a:r>
            <a:r>
              <a:rPr lang="en-US" altLang="zh-TW" dirty="0" smtClean="0"/>
              <a:t>16</a:t>
            </a:r>
            <a:r>
              <a:rPr lang="zh-TW" altLang="en-US" dirty="0" smtClean="0"/>
              <a:t>。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一樣也可以捏住兩個鼻孔來幫助憋氣</a:t>
            </a:r>
            <a:r>
              <a:rPr lang="en-US" altLang="zh-TW" dirty="0" smtClean="0"/>
              <a:t>)</a:t>
            </a:r>
          </a:p>
          <a:p>
            <a:pPr marL="0" indent="0">
              <a:buNone/>
            </a:pPr>
            <a:r>
              <a:rPr lang="en-US" altLang="zh-TW" dirty="0" smtClean="0"/>
              <a:t>6.</a:t>
            </a:r>
            <a:r>
              <a:rPr lang="zh-TW" altLang="en-US" dirty="0" smtClean="0"/>
              <a:t>放開左鼻孔，呼氣，默數至</a:t>
            </a:r>
            <a:r>
              <a:rPr lang="en-US" altLang="zh-TW" dirty="0" smtClean="0"/>
              <a:t>8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~</a:t>
            </a:r>
            <a:r>
              <a:rPr lang="zh-TW" altLang="en-US" dirty="0" smtClean="0"/>
              <a:t>以上是一個完整的循環。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795" y="169449"/>
            <a:ext cx="4794504" cy="26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2776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B0F0"/>
                </a:solidFill>
              </a:rPr>
              <a:t>練習</a:t>
            </a:r>
            <a:r>
              <a:rPr lang="en-US" altLang="zh-TW" sz="4000" b="1" dirty="0">
                <a:solidFill>
                  <a:srgbClr val="00B0F0"/>
                </a:solidFill>
              </a:rPr>
              <a:t>:</a:t>
            </a:r>
            <a:r>
              <a:rPr lang="zh-TW" altLang="en-US" sz="4000" b="1" dirty="0">
                <a:solidFill>
                  <a:srgbClr val="00B0F0"/>
                </a:solidFill>
              </a:rPr>
              <a:t>換個鼻孔來呼吸</a:t>
            </a:r>
            <a:r>
              <a:rPr lang="en-US" altLang="zh-TW" sz="4000" b="1" dirty="0" smtClean="0">
                <a:solidFill>
                  <a:srgbClr val="00B0F0"/>
                </a:solidFill>
              </a:rPr>
              <a:t>-2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9630" y="1566229"/>
            <a:ext cx="8596668" cy="3880773"/>
          </a:xfrm>
        </p:spPr>
        <p:txBody>
          <a:bodyPr/>
          <a:lstStyle/>
          <a:p>
            <a:r>
              <a:rPr lang="zh-TW" altLang="en-US" dirty="0" smtClean="0"/>
              <a:t>熟練步驟後，大約一分鐘可以做一個循環，左右各一次。</a:t>
            </a:r>
            <a:endParaRPr lang="en-US" altLang="zh-TW" dirty="0" smtClean="0"/>
          </a:p>
          <a:p>
            <a:r>
              <a:rPr lang="zh-TW" altLang="en-US" dirty="0" smtClean="0"/>
              <a:t>憋氣時間大約是吸氣時間</a:t>
            </a:r>
            <a:r>
              <a:rPr lang="en-US" altLang="zh-TW" dirty="0" smtClean="0"/>
              <a:t>4</a:t>
            </a:r>
            <a:r>
              <a:rPr lang="zh-TW" altLang="en-US" dirty="0" smtClean="0"/>
              <a:t>倍；吐氣時間大約是吸氣時間</a:t>
            </a:r>
            <a:r>
              <a:rPr lang="en-US" altLang="zh-TW" dirty="0" smtClean="0"/>
              <a:t>2</a:t>
            </a:r>
            <a:r>
              <a:rPr lang="zh-TW" altLang="en-US" dirty="0"/>
              <a:t>倍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原則</a:t>
            </a:r>
            <a:r>
              <a:rPr lang="en-US" altLang="zh-TW" dirty="0" smtClean="0"/>
              <a:t>:</a:t>
            </a:r>
            <a:r>
              <a:rPr lang="zh-TW" altLang="en-US" dirty="0" smtClean="0"/>
              <a:t>吸氣時要吸飽，中間憋氣時間將隨熟練度提高而自然變長；吐氣則比吸氣時間長一點。接下來，讓身體帶著你走</a:t>
            </a:r>
            <a:r>
              <a:rPr lang="en-US" altLang="zh-TW" dirty="0" smtClean="0"/>
              <a:t>~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374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878" y="170688"/>
            <a:ext cx="8596668" cy="112776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/>
              <a:t>背景音樂</a:t>
            </a:r>
            <a:r>
              <a:rPr lang="en-US" altLang="zh-TW" sz="4000" b="1" dirty="0" smtClean="0"/>
              <a:t>-Max </a:t>
            </a:r>
            <a:r>
              <a:rPr lang="en-US" altLang="zh-TW" sz="4000" b="1" dirty="0" err="1"/>
              <a:t>Richter《SLEEP</a:t>
            </a:r>
            <a:r>
              <a:rPr lang="en-US" altLang="zh-TW" sz="4000" b="1" dirty="0" smtClean="0"/>
              <a:t>》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2470" y="987552"/>
            <a:ext cx="8978730" cy="5870448"/>
          </a:xfrm>
        </p:spPr>
        <p:txBody>
          <a:bodyPr>
            <a:normAutofit fontScale="85000" lnSpcReduction="10000"/>
          </a:bodyPr>
          <a:lstStyle/>
          <a:p>
            <a:r>
              <a:rPr lang="zh-TW" altLang="en-US" dirty="0">
                <a:solidFill>
                  <a:srgbClr val="0070C0"/>
                </a:solidFill>
              </a:rPr>
              <a:t>馬克斯．李希特（</a:t>
            </a:r>
            <a:r>
              <a:rPr lang="en-US" altLang="zh-TW" dirty="0">
                <a:solidFill>
                  <a:srgbClr val="0070C0"/>
                </a:solidFill>
              </a:rPr>
              <a:t>Max Richter</a:t>
            </a:r>
            <a:r>
              <a:rPr lang="zh-TW" altLang="en-US" dirty="0">
                <a:solidFill>
                  <a:srgbClr val="0070C0"/>
                </a:solidFill>
              </a:rPr>
              <a:t>）</a:t>
            </a:r>
            <a:r>
              <a:rPr lang="zh-TW" altLang="en-US" dirty="0"/>
              <a:t>所創作的</a:t>
            </a:r>
            <a:r>
              <a:rPr lang="en-US" altLang="zh-TW" dirty="0">
                <a:solidFill>
                  <a:srgbClr val="0070C0"/>
                </a:solidFill>
              </a:rPr>
              <a:t>《</a:t>
            </a:r>
            <a:r>
              <a:rPr lang="zh-TW" altLang="en-US" dirty="0">
                <a:solidFill>
                  <a:srgbClr val="0070C0"/>
                </a:solidFill>
              </a:rPr>
              <a:t>睡</a:t>
            </a:r>
            <a:r>
              <a:rPr lang="en-US" altLang="zh-TW" dirty="0">
                <a:solidFill>
                  <a:srgbClr val="0070C0"/>
                </a:solidFill>
              </a:rPr>
              <a:t>》</a:t>
            </a:r>
            <a:r>
              <a:rPr lang="zh-TW" altLang="en-US" dirty="0">
                <a:solidFill>
                  <a:srgbClr val="0070C0"/>
                </a:solidFill>
              </a:rPr>
              <a:t>（</a:t>
            </a:r>
            <a:r>
              <a:rPr lang="en-US" altLang="zh-TW" dirty="0">
                <a:solidFill>
                  <a:srgbClr val="0070C0"/>
                </a:solidFill>
              </a:rPr>
              <a:t>SLEEP</a:t>
            </a:r>
            <a:r>
              <a:rPr lang="zh-TW" altLang="en-US" dirty="0">
                <a:solidFill>
                  <a:srgbClr val="0070C0"/>
                </a:solidFill>
              </a:rPr>
              <a:t>）</a:t>
            </a:r>
            <a:r>
              <a:rPr lang="zh-TW" altLang="en-US" dirty="0"/>
              <a:t>；這一首曲子長達</a:t>
            </a:r>
            <a:r>
              <a:rPr lang="zh-TW" altLang="en-US" dirty="0">
                <a:solidFill>
                  <a:srgbClr val="0070C0"/>
                </a:solidFill>
              </a:rPr>
              <a:t>八小時</a:t>
            </a:r>
            <a:r>
              <a:rPr lang="zh-TW" altLang="en-US" dirty="0"/>
              <a:t>，也是目前最長的歌曲，</a:t>
            </a:r>
            <a:r>
              <a:rPr lang="zh-TW" altLang="en-US" dirty="0">
                <a:solidFill>
                  <a:srgbClr val="0070C0"/>
                </a:solidFill>
              </a:rPr>
              <a:t>很適合睡覺的時候放著聽</a:t>
            </a:r>
            <a:r>
              <a:rPr lang="zh-TW" altLang="en-US" dirty="0"/>
              <a:t>。李希特在創作這首曲子時，為了讓歌曲更符合睡眠的型態，還特別拜訪了美國著名的神經科學家大衛</a:t>
            </a:r>
            <a:r>
              <a:rPr lang="en-US" altLang="zh-TW" dirty="0"/>
              <a:t>‧</a:t>
            </a:r>
            <a:r>
              <a:rPr lang="zh-TW" altLang="en-US" dirty="0"/>
              <a:t>伊格曼（ </a:t>
            </a:r>
            <a:r>
              <a:rPr lang="en-US" altLang="zh-TW" dirty="0"/>
              <a:t>David Eagleman</a:t>
            </a:r>
            <a:r>
              <a:rPr lang="zh-TW" altLang="en-US" dirty="0"/>
              <a:t>），來了解人在沉睡時的精神活動機制。大衛．伊格曼形容，睡著的時候，我們的大腦就像是工廠全部停機，但還是能透過</a:t>
            </a:r>
            <a:r>
              <a:rPr lang="zh-TW" altLang="en-US" dirty="0">
                <a:solidFill>
                  <a:srgbClr val="0070C0"/>
                </a:solidFill>
              </a:rPr>
              <a:t>「夢」</a:t>
            </a:r>
            <a:r>
              <a:rPr lang="zh-TW" altLang="en-US" dirty="0"/>
              <a:t>這扇窗來感知</a:t>
            </a:r>
            <a:r>
              <a:rPr lang="en-US" altLang="zh-TW" dirty="0"/>
              <a:t>—</a:t>
            </a:r>
            <a:r>
              <a:rPr lang="zh-TW" altLang="en-US" dirty="0"/>
              <a:t>所以我們睡著時所聽到的聲音是能夠和夢相互作用的。</a:t>
            </a:r>
          </a:p>
          <a:p>
            <a:r>
              <a:rPr lang="zh-TW" altLang="en-US" dirty="0"/>
              <a:t>李希特說：「睡眠是我們所做的事情當中最重要的。我們的一生花了</a:t>
            </a:r>
            <a:r>
              <a:rPr lang="zh-TW" altLang="en-US" dirty="0">
                <a:solidFill>
                  <a:srgbClr val="0070C0"/>
                </a:solidFill>
              </a:rPr>
              <a:t>三分之一</a:t>
            </a:r>
            <a:r>
              <a:rPr lang="zh-TW" altLang="en-US" dirty="0"/>
              <a:t>的時間在睡眠上，而睡眠也是我最喜歡的活動，從孩童時期就非常喜歡</a:t>
            </a:r>
            <a:r>
              <a:rPr lang="en-US" altLang="zh-TW" dirty="0"/>
              <a:t>……</a:t>
            </a:r>
            <a:r>
              <a:rPr lang="zh-TW" altLang="en-US" dirty="0"/>
              <a:t>對我來說，</a:t>
            </a:r>
            <a:r>
              <a:rPr lang="en-US" altLang="zh-TW" dirty="0"/>
              <a:t>《</a:t>
            </a:r>
            <a:r>
              <a:rPr lang="zh-TW" altLang="en-US" dirty="0"/>
              <a:t>睡</a:t>
            </a:r>
            <a:r>
              <a:rPr lang="en-US" altLang="zh-TW" dirty="0"/>
              <a:t>》</a:t>
            </a:r>
            <a:r>
              <a:rPr lang="zh-TW" altLang="en-US" dirty="0"/>
              <a:t>這張專輯是一個嘗試，去看清醒的大腦在休息之後，這個意識空間層次的改變，是否也是一個適合音樂存在的空間。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7891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/>
              <a:t>沒有睡，也可以休息嗎？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746505"/>
            <a:ext cx="8596668" cy="4294858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lang="zh-TW" altLang="en-US" dirty="0"/>
              <a:t>神經科學的實驗已證明</a:t>
            </a:r>
            <a:r>
              <a:rPr lang="zh-TW" altLang="en-US" dirty="0" smtClean="0"/>
              <a:t>，即使沒有</a:t>
            </a:r>
            <a:r>
              <a:rPr lang="zh-TW" altLang="en-US" dirty="0"/>
              <a:t>睡著，只要有</a:t>
            </a:r>
            <a:r>
              <a:rPr lang="zh-TW" altLang="en-US" dirty="0">
                <a:solidFill>
                  <a:srgbClr val="0070C0"/>
                </a:solidFill>
              </a:rPr>
              <a:t>休息</a:t>
            </a:r>
            <a:r>
              <a:rPr lang="zh-TW" altLang="en-US" dirty="0"/>
              <a:t>，對認知功能的改善和睡眠的效果是一樣的。</a:t>
            </a:r>
            <a:r>
              <a:rPr lang="zh-TW" altLang="en-US" dirty="0">
                <a:solidFill>
                  <a:srgbClr val="0070C0"/>
                </a:solidFill>
              </a:rPr>
              <a:t>靜坐</a:t>
            </a:r>
            <a:r>
              <a:rPr lang="zh-TW" altLang="en-US" dirty="0"/>
              <a:t>，讓頭腦安靜下來，也是讓全身同步休息的一個好方式。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68" y="3893934"/>
            <a:ext cx="402986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0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00B0F0"/>
                </a:solidFill>
              </a:rPr>
              <a:t>練習</a:t>
            </a:r>
            <a:r>
              <a:rPr lang="en-US" altLang="zh-TW" sz="4000" b="1" dirty="0" smtClean="0">
                <a:solidFill>
                  <a:srgbClr val="00B0F0"/>
                </a:solidFill>
              </a:rPr>
              <a:t>:</a:t>
            </a:r>
            <a:r>
              <a:rPr lang="zh-TW" altLang="en-US" sz="4000" b="1" dirty="0" smtClean="0">
                <a:solidFill>
                  <a:srgbClr val="00B0F0"/>
                </a:solidFill>
              </a:rPr>
              <a:t>淨化呼吸法</a:t>
            </a:r>
            <a:r>
              <a:rPr lang="en-US" altLang="zh-TW" sz="4000" b="1" dirty="0" smtClean="0">
                <a:solidFill>
                  <a:srgbClr val="00B0F0"/>
                </a:solidFill>
              </a:rPr>
              <a:t>--</a:t>
            </a:r>
            <a:r>
              <a:rPr lang="zh-TW" altLang="en-US" sz="4000" b="1" dirty="0" smtClean="0">
                <a:solidFill>
                  <a:srgbClr val="00B0F0"/>
                </a:solidFill>
              </a:rPr>
              <a:t>四短一長</a:t>
            </a:r>
            <a:endParaRPr lang="zh-TW" altLang="en-US" sz="4000" b="1" dirty="0">
              <a:solidFill>
                <a:srgbClr val="00B0F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655065"/>
            <a:ext cx="8596668" cy="4386298"/>
          </a:xfrm>
        </p:spPr>
        <p:txBody>
          <a:bodyPr/>
          <a:lstStyle/>
          <a:p>
            <a:r>
              <a:rPr lang="zh-TW" altLang="en-US" dirty="0" smtClean="0"/>
              <a:t>梅爾頻率</a:t>
            </a:r>
            <a:endParaRPr lang="en-US" altLang="zh-TW" dirty="0" smtClean="0"/>
          </a:p>
          <a:p>
            <a:r>
              <a:rPr lang="zh-TW" altLang="en-US" dirty="0" smtClean="0"/>
              <a:t>規律</a:t>
            </a:r>
            <a:r>
              <a:rPr lang="en-US" altLang="zh-TW" dirty="0" smtClean="0"/>
              <a:t>:</a:t>
            </a:r>
            <a:r>
              <a:rPr lang="zh-TW" altLang="en-US" dirty="0" smtClean="0"/>
              <a:t>四短一長</a:t>
            </a:r>
            <a:r>
              <a:rPr lang="en-US" altLang="zh-TW" dirty="0" smtClean="0"/>
              <a:t>(</a:t>
            </a:r>
            <a:r>
              <a:rPr lang="zh-TW" altLang="en-US" dirty="0" smtClean="0"/>
              <a:t>短</a:t>
            </a:r>
            <a:r>
              <a:rPr lang="en-US" altLang="zh-TW" dirty="0" smtClean="0"/>
              <a:t>:4-9</a:t>
            </a:r>
            <a:r>
              <a:rPr lang="zh-TW" altLang="en-US" dirty="0" smtClean="0"/>
              <a:t>次</a:t>
            </a:r>
            <a:r>
              <a:rPr lang="en-US" altLang="zh-TW" dirty="0" smtClean="0"/>
              <a:t>)</a:t>
            </a:r>
          </a:p>
          <a:p>
            <a:r>
              <a:rPr lang="zh-TW" altLang="en-US" dirty="0"/>
              <a:t>呼吸</a:t>
            </a:r>
            <a:r>
              <a:rPr lang="en-US" altLang="zh-TW" dirty="0"/>
              <a:t>—</a:t>
            </a:r>
            <a:r>
              <a:rPr lang="zh-TW" altLang="en-US" dirty="0"/>
              <a:t>調整體質最快的方法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鼻子呼吸，</a:t>
            </a:r>
            <a:r>
              <a:rPr lang="zh-TW" altLang="en-US" dirty="0"/>
              <a:t>有效打通氣脈</a:t>
            </a:r>
            <a:r>
              <a:rPr lang="zh-TW" altLang="en-US" dirty="0" smtClean="0"/>
              <a:t>的結。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52" y="4332280"/>
            <a:ext cx="7821168" cy="228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6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4182" y="618744"/>
            <a:ext cx="8596668" cy="2691384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zh-TW" alt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★</a:t>
            </a:r>
            <a:r>
              <a:rPr lang="zh-TW" alt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一起練習心態轉變與小技巧，</a:t>
            </a:r>
            <a:r>
              <a:rPr lang="zh-TW" alt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讓</a:t>
            </a:r>
            <a:r>
              <a:rPr lang="zh-TW" alt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睡眠自</a:t>
            </a:r>
            <a:r>
              <a:rPr lang="en-US" altLang="zh-TW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zh-TW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zh-TW" alt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zh-TW" alt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動來</a:t>
            </a:r>
            <a:r>
              <a:rPr lang="zh-TW" alt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找</a:t>
            </a:r>
            <a:r>
              <a:rPr lang="zh-TW" alt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你。</a:t>
            </a:r>
            <a:r>
              <a:rPr lang="en-US" altLang="zh-TW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zh-TW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zh-TW" alt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★</a:t>
            </a:r>
            <a:r>
              <a:rPr lang="zh-TW" alt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讓</a:t>
            </a:r>
            <a:r>
              <a:rPr lang="zh-TW" alt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身心每個角落回到好的均衡，帶來</a:t>
            </a:r>
            <a:r>
              <a:rPr lang="zh-TW" alt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人</a:t>
            </a:r>
            <a:r>
              <a:rPr lang="en-US" altLang="zh-TW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zh-TW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zh-TW" alt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zh-TW" alt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人</a:t>
            </a:r>
            <a:r>
              <a:rPr lang="zh-TW" alt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需要的好</a:t>
            </a:r>
            <a:r>
              <a:rPr lang="zh-TW" alt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睡。</a:t>
            </a:r>
            <a:endParaRPr lang="zh-TW" alt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60" y="2988724"/>
            <a:ext cx="5468112" cy="36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5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0158" y="289560"/>
            <a:ext cx="8596668" cy="1648968"/>
          </a:xfrm>
        </p:spPr>
        <p:txBody>
          <a:bodyPr>
            <a:normAutofit/>
          </a:bodyPr>
          <a:lstStyle/>
          <a:p>
            <a:r>
              <a:rPr lang="en-US" altLang="zh-TW" sz="4000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【</a:t>
            </a:r>
            <a:r>
              <a:rPr lang="zh-TW" altLang="en-US" sz="4000" b="1" dirty="0">
                <a:solidFill>
                  <a:srgbClr val="C00000"/>
                </a:solidFill>
              </a:rPr>
              <a:t>好書分享</a:t>
            </a:r>
            <a:r>
              <a:rPr lang="en-US" altLang="zh-TW" sz="4000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】</a:t>
            </a:r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zh-TW" altLang="en-US" sz="4000" b="1" dirty="0" smtClean="0"/>
              <a:t>結構調整</a:t>
            </a:r>
            <a:endParaRPr lang="zh-TW" altLang="en-US" sz="4000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5" y="1938528"/>
            <a:ext cx="11539460" cy="4276388"/>
          </a:xfrm>
        </p:spPr>
      </p:pic>
    </p:spTree>
    <p:extLst>
      <p:ext uri="{BB962C8B-B14F-4D97-AF65-F5344CB8AC3E}">
        <p14:creationId xmlns:p14="http://schemas.microsoft.com/office/powerpoint/2010/main" val="398214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/>
              <a:t>透過運動和療效姿勢</a:t>
            </a:r>
            <a:r>
              <a:rPr lang="en-US" altLang="zh-TW" sz="4000" b="1" dirty="0"/>
              <a:t>:</a:t>
            </a:r>
            <a:r>
              <a:rPr lang="zh-TW" altLang="en-US" sz="4000" b="1" dirty="0"/>
              <a:t>結構調整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3326" y="1566229"/>
            <a:ext cx="8596668" cy="3880773"/>
          </a:xfrm>
        </p:spPr>
        <p:txBody>
          <a:bodyPr>
            <a:normAutofit fontScale="92500"/>
          </a:bodyPr>
          <a:lstStyle/>
          <a:p>
            <a:pPr>
              <a:lnSpc>
                <a:spcPts val="5000"/>
              </a:lnSpc>
            </a:pPr>
            <a:r>
              <a:rPr lang="zh-TW" altLang="en-US" dirty="0"/>
              <a:t>低頭族</a:t>
            </a:r>
            <a:r>
              <a:rPr lang="zh-TW" altLang="en-US" dirty="0">
                <a:solidFill>
                  <a:srgbClr val="0070C0"/>
                </a:solidFill>
              </a:rPr>
              <a:t>滑手機</a:t>
            </a:r>
            <a:r>
              <a:rPr lang="zh-TW" altLang="en-US" dirty="0"/>
              <a:t>、上班族</a:t>
            </a:r>
            <a:r>
              <a:rPr lang="zh-TW" altLang="en-US" dirty="0">
                <a:solidFill>
                  <a:srgbClr val="0070C0"/>
                </a:solidFill>
              </a:rPr>
              <a:t>久坐不動</a:t>
            </a:r>
            <a:r>
              <a:rPr lang="zh-TW" altLang="en-US" dirty="0"/>
              <a:t>、習慣</a:t>
            </a:r>
            <a:r>
              <a:rPr lang="zh-TW" altLang="en-US" dirty="0">
                <a:solidFill>
                  <a:srgbClr val="0070C0"/>
                </a:solidFill>
              </a:rPr>
              <a:t>彎腰駝背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0070C0"/>
                </a:solidFill>
              </a:rPr>
              <a:t>坐姿站姿</a:t>
            </a:r>
            <a:r>
              <a:rPr lang="zh-TW" altLang="en-US" dirty="0"/>
              <a:t>不良</a:t>
            </a:r>
            <a:r>
              <a:rPr lang="en-US" altLang="zh-TW" dirty="0"/>
              <a:t>……</a:t>
            </a:r>
            <a:r>
              <a:rPr lang="zh-TW" altLang="en-US" dirty="0"/>
              <a:t>平日種種重複的動作習性，在日積月累之下，不僅對身體造成種種無聲的傷害，更強化了頭腦和身心的制約。這時候，</a:t>
            </a:r>
            <a:r>
              <a:rPr lang="zh-TW" altLang="en-US" dirty="0">
                <a:solidFill>
                  <a:srgbClr val="C00000"/>
                </a:solidFill>
              </a:rPr>
              <a:t>溫柔回轉身體的慣性</a:t>
            </a:r>
            <a:r>
              <a:rPr lang="zh-TW" altLang="en-US" dirty="0"/>
              <a:t>，是</a:t>
            </a:r>
            <a:r>
              <a:rPr lang="zh-TW" altLang="en-US" dirty="0">
                <a:solidFill>
                  <a:srgbClr val="0070C0"/>
                </a:solidFill>
              </a:rPr>
              <a:t>回復身心健康和諧</a:t>
            </a:r>
            <a:r>
              <a:rPr lang="zh-TW" altLang="en-US" dirty="0"/>
              <a:t>的一條路。</a:t>
            </a:r>
          </a:p>
        </p:txBody>
      </p:sp>
    </p:spTree>
    <p:extLst>
      <p:ext uri="{BB962C8B-B14F-4D97-AF65-F5344CB8AC3E}">
        <p14:creationId xmlns:p14="http://schemas.microsoft.com/office/powerpoint/2010/main" val="6306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身體健康，需要結構與功能全面配合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481328"/>
            <a:ext cx="8596668" cy="4928615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</a:pPr>
            <a:r>
              <a:rPr lang="zh-TW" altLang="en-US" dirty="0">
                <a:solidFill>
                  <a:srgbClr val="0070C0"/>
                </a:solidFill>
              </a:rPr>
              <a:t>身體</a:t>
            </a:r>
            <a:r>
              <a:rPr lang="zh-TW" altLang="en-US" dirty="0"/>
              <a:t>除了</a:t>
            </a:r>
            <a:r>
              <a:rPr lang="zh-TW" altLang="en-US" dirty="0">
                <a:solidFill>
                  <a:srgbClr val="0070C0"/>
                </a:solidFill>
              </a:rPr>
              <a:t>生理或生物</a:t>
            </a:r>
            <a:r>
              <a:rPr lang="zh-TW" altLang="en-US" dirty="0"/>
              <a:t>及</a:t>
            </a:r>
            <a:r>
              <a:rPr lang="zh-TW" altLang="en-US" dirty="0">
                <a:solidFill>
                  <a:srgbClr val="0070C0"/>
                </a:solidFill>
              </a:rPr>
              <a:t>生化</a:t>
            </a:r>
            <a:r>
              <a:rPr lang="zh-TW" altLang="en-US" dirty="0"/>
              <a:t>的層面，還有一個</a:t>
            </a:r>
            <a:r>
              <a:rPr lang="zh-TW" altLang="en-US" dirty="0">
                <a:solidFill>
                  <a:srgbClr val="0070C0"/>
                </a:solidFill>
              </a:rPr>
              <a:t>機械</a:t>
            </a:r>
            <a:r>
              <a:rPr lang="zh-TW" altLang="en-US" dirty="0"/>
              <a:t>的層面，也就是我們的</a:t>
            </a:r>
            <a:r>
              <a:rPr lang="zh-TW" altLang="en-US" dirty="0">
                <a:solidFill>
                  <a:srgbClr val="0070C0"/>
                </a:solidFill>
              </a:rPr>
              <a:t>結構</a:t>
            </a:r>
            <a:r>
              <a:rPr lang="zh-TW" altLang="en-US" dirty="0"/>
              <a:t>，如</a:t>
            </a:r>
            <a:r>
              <a:rPr lang="zh-TW" altLang="en-US" dirty="0">
                <a:solidFill>
                  <a:srgbClr val="0070C0"/>
                </a:solidFill>
              </a:rPr>
              <a:t>骨骼</a:t>
            </a:r>
            <a:r>
              <a:rPr lang="zh-TW" altLang="en-US" dirty="0"/>
              <a:t>與</a:t>
            </a:r>
            <a:r>
              <a:rPr lang="zh-TW" altLang="en-US" dirty="0">
                <a:solidFill>
                  <a:srgbClr val="0070C0"/>
                </a:solidFill>
              </a:rPr>
              <a:t>肌肉</a:t>
            </a:r>
            <a:r>
              <a:rPr lang="zh-TW" altLang="en-US" dirty="0"/>
              <a:t>；以及結構與結構之間的彼此牽動，如關節與包裹肌肉、骨骼、</a:t>
            </a:r>
            <a:r>
              <a:rPr lang="zh-TW" altLang="en-US" dirty="0" smtClean="0"/>
              <a:t>關節</a:t>
            </a:r>
            <a:r>
              <a:rPr lang="zh-TW" altLang="en-US" dirty="0"/>
              <a:t>的各種結締組織，包括所謂的</a:t>
            </a:r>
            <a:r>
              <a:rPr lang="zh-TW" altLang="en-US" dirty="0">
                <a:solidFill>
                  <a:srgbClr val="0070C0"/>
                </a:solidFill>
              </a:rPr>
              <a:t>筋</a:t>
            </a:r>
            <a:r>
              <a:rPr lang="zh-TW" altLang="en-US" dirty="0" smtClean="0">
                <a:solidFill>
                  <a:srgbClr val="0070C0"/>
                </a:solidFill>
              </a:rPr>
              <a:t>膜（</a:t>
            </a:r>
            <a:r>
              <a:rPr lang="en-US" altLang="zh-TW" dirty="0" smtClean="0">
                <a:solidFill>
                  <a:srgbClr val="0070C0"/>
                </a:solidFill>
              </a:rPr>
              <a:t>fascia</a:t>
            </a:r>
            <a:r>
              <a:rPr lang="zh-TW" altLang="en-US" dirty="0" smtClean="0">
                <a:solidFill>
                  <a:srgbClr val="0070C0"/>
                </a:solidFill>
              </a:rPr>
              <a:t>）</a:t>
            </a:r>
            <a:r>
              <a:rPr lang="zh-TW" altLang="en-US" dirty="0" smtClean="0">
                <a:solidFill>
                  <a:schemeClr val="tx1"/>
                </a:solidFill>
              </a:rPr>
              <a:t>。</a:t>
            </a:r>
            <a:r>
              <a:rPr lang="zh-TW" altLang="en-US" dirty="0" smtClean="0"/>
              <a:t>醫學</a:t>
            </a:r>
            <a:r>
              <a:rPr lang="zh-TW" altLang="en-US" dirty="0"/>
              <a:t>一般比較注意生化和生理的功能層面，很少注意到結構。然而，一個人如果要健康，需要</a:t>
            </a:r>
            <a:r>
              <a:rPr lang="zh-TW" altLang="en-US" dirty="0">
                <a:solidFill>
                  <a:srgbClr val="0070C0"/>
                </a:solidFill>
              </a:rPr>
              <a:t>結構</a:t>
            </a:r>
            <a:r>
              <a:rPr lang="zh-TW" altLang="en-US" dirty="0"/>
              <a:t>和</a:t>
            </a:r>
            <a:r>
              <a:rPr lang="zh-TW" altLang="en-US" dirty="0">
                <a:solidFill>
                  <a:srgbClr val="0070C0"/>
                </a:solidFill>
              </a:rPr>
              <a:t>功能</a:t>
            </a:r>
            <a:r>
              <a:rPr lang="zh-TW" altLang="en-US" dirty="0"/>
              <a:t>兩方面的配合。</a:t>
            </a:r>
          </a:p>
        </p:txBody>
      </p:sp>
    </p:spTree>
    <p:extLst>
      <p:ext uri="{BB962C8B-B14F-4D97-AF65-F5344CB8AC3E}">
        <p14:creationId xmlns:p14="http://schemas.microsoft.com/office/powerpoint/2010/main" val="70037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/>
              <a:t>筋膜（</a:t>
            </a:r>
            <a:r>
              <a:rPr lang="en-US" altLang="zh-TW" sz="4000" b="1" dirty="0"/>
              <a:t>fascia</a:t>
            </a:r>
            <a:r>
              <a:rPr lang="zh-TW" altLang="en-US" sz="4000" b="1" dirty="0" smtClean="0"/>
              <a:t>）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685101"/>
            <a:ext cx="8596668" cy="3880773"/>
          </a:xfrm>
        </p:spPr>
        <p:txBody>
          <a:bodyPr/>
          <a:lstStyle/>
          <a:p>
            <a:r>
              <a:rPr lang="zh-TW" altLang="en-US" dirty="0" smtClean="0"/>
              <a:t>功用</a:t>
            </a:r>
            <a:r>
              <a:rPr lang="en-US" altLang="zh-TW" dirty="0" smtClean="0"/>
              <a:t>:</a:t>
            </a:r>
            <a:r>
              <a:rPr lang="zh-TW" altLang="en-US" dirty="0" smtClean="0"/>
              <a:t>保護、養分交流、訊息傳遞。</a:t>
            </a:r>
            <a:endParaRPr lang="en-US" altLang="zh-TW" dirty="0" smtClean="0"/>
          </a:p>
          <a:p>
            <a:r>
              <a:rPr lang="zh-TW" altLang="en-US" dirty="0" smtClean="0"/>
              <a:t>與筋絡重疊。</a:t>
            </a:r>
            <a:endParaRPr lang="en-US" altLang="zh-TW" dirty="0" smtClean="0"/>
          </a:p>
          <a:p>
            <a:r>
              <a:rPr lang="zh-TW" altLang="en-US" dirty="0" smtClean="0"/>
              <a:t>筋膜的記憶可以改變。</a:t>
            </a:r>
            <a:endParaRPr lang="en-US" altLang="zh-TW" dirty="0" smtClean="0"/>
          </a:p>
          <a:p>
            <a:r>
              <a:rPr lang="zh-TW" altLang="en-US" dirty="0" smtClean="0"/>
              <a:t>筋膜放鬆、記憶釋放。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05" y="2240279"/>
            <a:ext cx="5623363" cy="45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0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6438" y="353568"/>
            <a:ext cx="8987874" cy="1320800"/>
          </a:xfrm>
        </p:spPr>
        <p:txBody>
          <a:bodyPr/>
          <a:lstStyle/>
          <a:p>
            <a:r>
              <a:rPr lang="zh-TW" altLang="en-US" b="1" dirty="0"/>
              <a:t>結構局部的異常只是症狀，是整體需要修正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344168"/>
            <a:ext cx="8596668" cy="5321807"/>
          </a:xfrm>
        </p:spPr>
        <p:txBody>
          <a:bodyPr>
            <a:normAutofit/>
          </a:bodyPr>
          <a:lstStyle/>
          <a:p>
            <a:r>
              <a:rPr lang="zh-TW" altLang="en-US" dirty="0"/>
              <a:t>從結構的角度來說，其實</a:t>
            </a:r>
            <a:r>
              <a:rPr lang="zh-TW" altLang="en-US" dirty="0">
                <a:solidFill>
                  <a:srgbClr val="0070C0"/>
                </a:solidFill>
              </a:rPr>
              <a:t>不存在任何局部的受傷或異常</a:t>
            </a:r>
            <a:r>
              <a:rPr lang="zh-TW" altLang="en-US" dirty="0"/>
              <a:t>。因為任何部位的異常，會透過其他部位，也就是</a:t>
            </a:r>
            <a:r>
              <a:rPr lang="zh-TW" altLang="en-US" dirty="0">
                <a:solidFill>
                  <a:srgbClr val="0070C0"/>
                </a:solidFill>
              </a:rPr>
              <a:t>整體</a:t>
            </a:r>
            <a:r>
              <a:rPr lang="zh-TW" altLang="en-US" dirty="0"/>
              <a:t>來做</a:t>
            </a:r>
            <a:r>
              <a:rPr lang="zh-TW" altLang="en-US" dirty="0">
                <a:solidFill>
                  <a:srgbClr val="0070C0"/>
                </a:solidFill>
              </a:rPr>
              <a:t>補償</a:t>
            </a:r>
            <a:r>
              <a:rPr lang="zh-TW" altLang="en-US" dirty="0"/>
              <a:t>。不光</a:t>
            </a:r>
            <a:r>
              <a:rPr lang="zh-TW" altLang="en-US" dirty="0">
                <a:solidFill>
                  <a:srgbClr val="0070C0"/>
                </a:solidFill>
              </a:rPr>
              <a:t>結構</a:t>
            </a:r>
            <a:r>
              <a:rPr lang="zh-TW" altLang="en-US" dirty="0"/>
              <a:t>是如此，</a:t>
            </a:r>
            <a:r>
              <a:rPr lang="zh-TW" altLang="en-US" dirty="0">
                <a:solidFill>
                  <a:srgbClr val="0070C0"/>
                </a:solidFill>
              </a:rPr>
              <a:t>身體功能</a:t>
            </a:r>
            <a:r>
              <a:rPr lang="zh-TW" altLang="en-US" dirty="0"/>
              <a:t>的健康也是整體連動的結果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r>
              <a:rPr lang="zh-TW" altLang="en-US" dirty="0" smtClean="0"/>
              <a:t>幾十</a:t>
            </a:r>
            <a:r>
              <a:rPr lang="zh-TW" altLang="en-US" dirty="0"/>
              <a:t>年前，楊定一在寧靜中領悟到</a:t>
            </a:r>
            <a:r>
              <a:rPr lang="zh-TW" altLang="en-US" dirty="0">
                <a:solidFill>
                  <a:srgbClr val="0070C0"/>
                </a:solidFill>
              </a:rPr>
              <a:t>最古老的醫學系統</a:t>
            </a:r>
            <a:r>
              <a:rPr lang="zh-TW" altLang="en-US" dirty="0"/>
              <a:t>──</a:t>
            </a:r>
            <a:r>
              <a:rPr lang="zh-TW" altLang="en-US" dirty="0">
                <a:solidFill>
                  <a:srgbClr val="0070C0"/>
                </a:solidFill>
              </a:rPr>
              <a:t>「結構調整」</a:t>
            </a:r>
            <a:r>
              <a:rPr lang="zh-TW" altLang="en-US" dirty="0"/>
              <a:t>的精髓，發現只要透過</a:t>
            </a:r>
            <a:r>
              <a:rPr lang="zh-TW" altLang="en-US" dirty="0">
                <a:solidFill>
                  <a:srgbClr val="0070C0"/>
                </a:solidFill>
              </a:rPr>
              <a:t>簡單的運動和療效的姿勢</a:t>
            </a:r>
            <a:r>
              <a:rPr lang="zh-TW" altLang="en-US" dirty="0"/>
              <a:t>，就能全面整頓身體，讓人身心全然放鬆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498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143000"/>
            <a:ext cx="8596668" cy="5212079"/>
          </a:xfrm>
        </p:spPr>
        <p:txBody>
          <a:bodyPr>
            <a:normAutofit/>
          </a:bodyPr>
          <a:lstStyle/>
          <a:p>
            <a:r>
              <a:rPr lang="zh-TW" altLang="en-US" dirty="0"/>
              <a:t>不光是對</a:t>
            </a:r>
            <a:r>
              <a:rPr lang="zh-TW" altLang="en-US" dirty="0">
                <a:solidFill>
                  <a:srgbClr val="0070C0"/>
                </a:solidFill>
              </a:rPr>
              <a:t>結構異常</a:t>
            </a:r>
            <a:r>
              <a:rPr lang="zh-TW" altLang="en-US" dirty="0"/>
              <a:t>有幫助，甚至對</a:t>
            </a:r>
            <a:r>
              <a:rPr lang="zh-TW" altLang="en-US" dirty="0">
                <a:solidFill>
                  <a:srgbClr val="0070C0"/>
                </a:solidFill>
              </a:rPr>
              <a:t>身體每一個部位和功能</a:t>
            </a:r>
            <a:r>
              <a:rPr lang="zh-TW" altLang="en-US" dirty="0"/>
              <a:t>都帶來相當明顯的轉變──包括腰痠背痛、脊椎椎間盤滑脫、脊椎側彎、運動或意外傷害、駝背姿勢不良，乃至於慢性疲勞、各式各樣慢性退化和老化的問題，都可以看到變化。</a:t>
            </a:r>
          </a:p>
          <a:p>
            <a:r>
              <a:rPr lang="zh-TW" altLang="en-US" dirty="0"/>
              <a:t>楊定一親自使用此技巧近三十年，</a:t>
            </a:r>
            <a:r>
              <a:rPr lang="zh-TW" altLang="en-US" dirty="0">
                <a:solidFill>
                  <a:srgbClr val="0070C0"/>
                </a:solidFill>
              </a:rPr>
              <a:t>結合東西方身心醫學的關懷</a:t>
            </a:r>
            <a:r>
              <a:rPr lang="zh-TW" altLang="en-US" dirty="0"/>
              <a:t>，由整體著手，帶來隨時隨地可以解開身心的「結構調整」。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449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61026" cy="1320800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回轉身體細胞的記憶，消除身心的制約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490472"/>
            <a:ext cx="8596668" cy="4910327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如果我們平常有一些重複的動作習性，這些慣性本身就帶來因－果的制約，讓我們累積因－果的作用。要徹底的逆轉，就需要一個</a:t>
            </a:r>
            <a:r>
              <a:rPr lang="zh-TW" altLang="en-US" dirty="0">
                <a:solidFill>
                  <a:srgbClr val="0070C0"/>
                </a:solidFill>
              </a:rPr>
              <a:t>回轉</a:t>
            </a:r>
            <a:r>
              <a:rPr lang="zh-TW" altLang="en-US" dirty="0"/>
              <a:t>的動作，才能解開落在身體和結構上的因－果的結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r>
              <a:rPr lang="zh-TW" altLang="en-US" dirty="0" smtClean="0">
                <a:solidFill>
                  <a:srgbClr val="0070C0"/>
                </a:solidFill>
              </a:rPr>
              <a:t>身體</a:t>
            </a:r>
            <a:r>
              <a:rPr lang="zh-TW" altLang="en-US" dirty="0">
                <a:solidFill>
                  <a:srgbClr val="0070C0"/>
                </a:solidFill>
              </a:rPr>
              <a:t>本身有一個記憶</a:t>
            </a:r>
            <a:r>
              <a:rPr lang="zh-TW" altLang="en-US" dirty="0"/>
              <a:t>，而每一個</a:t>
            </a:r>
            <a:r>
              <a:rPr lang="zh-TW" altLang="en-US" dirty="0">
                <a:solidFill>
                  <a:srgbClr val="0070C0"/>
                </a:solidFill>
              </a:rPr>
              <a:t>細胞</a:t>
            </a:r>
            <a:r>
              <a:rPr lang="zh-TW" altLang="en-US" dirty="0"/>
              <a:t>本身也會存檔、累積因－果，要找回健康，每一個細胞要走一個回轉的路。結構上，也是如此。要做個徹底的回轉，才能讓因－果累積的結消失。唯有如此，才能讓身－心合一。</a:t>
            </a:r>
          </a:p>
        </p:txBody>
      </p:sp>
    </p:spTree>
    <p:extLst>
      <p:ext uri="{BB962C8B-B14F-4D97-AF65-F5344CB8AC3E}">
        <p14:creationId xmlns:p14="http://schemas.microsoft.com/office/powerpoint/2010/main" val="356639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04" y="505524"/>
            <a:ext cx="5852668" cy="5852668"/>
          </a:xfrm>
        </p:spPr>
      </p:pic>
    </p:spTree>
    <p:extLst>
      <p:ext uri="{BB962C8B-B14F-4D97-AF65-F5344CB8AC3E}">
        <p14:creationId xmlns:p14="http://schemas.microsoft.com/office/powerpoint/2010/main" val="328573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8734" y="618744"/>
            <a:ext cx="8466666" cy="4200144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透過簡單的螺旋拉伸運動和療效姿勢</a:t>
            </a:r>
            <a:r>
              <a:rPr lang="zh-TW" altLang="en-US" sz="4000" b="1" dirty="0" smtClean="0"/>
              <a:t>，</a:t>
            </a:r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zh-TW" altLang="en-US" sz="4000" b="1" dirty="0" smtClean="0">
                <a:solidFill>
                  <a:srgbClr val="FF0000"/>
                </a:solidFill>
              </a:rPr>
              <a:t>反轉</a:t>
            </a:r>
            <a:r>
              <a:rPr lang="zh-TW" altLang="en-US" sz="4000" b="1" dirty="0">
                <a:solidFill>
                  <a:srgbClr val="FF0000"/>
                </a:solidFill>
              </a:rPr>
              <a:t>＋停留＋共振</a:t>
            </a:r>
            <a:r>
              <a:rPr lang="zh-TW" altLang="en-US" sz="4000" b="1" dirty="0"/>
              <a:t>，當自己的整復師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9" y="2112264"/>
            <a:ext cx="8449367" cy="44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/>
              <a:t>反轉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664209"/>
            <a:ext cx="8596668" cy="4377154"/>
          </a:xfrm>
        </p:spPr>
        <p:txBody>
          <a:bodyPr/>
          <a:lstStyle/>
          <a:p>
            <a:r>
              <a:rPr lang="zh-TW" altLang="en-US" dirty="0" smtClean="0"/>
              <a:t>要</a:t>
            </a:r>
            <a:r>
              <a:rPr lang="zh-TW" altLang="en-US" dirty="0"/>
              <a:t>改變習氣，並非修正舊有的行為，而是重新建立一個全新的習慣。</a:t>
            </a:r>
          </a:p>
          <a:p>
            <a:r>
              <a:rPr lang="zh-TW" altLang="en-US" dirty="0"/>
              <a:t>對稱是生命最基本的原則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有意識的反轉。</a:t>
            </a:r>
            <a:endParaRPr lang="en-US" altLang="zh-TW" dirty="0" smtClean="0"/>
          </a:p>
          <a:p>
            <a:r>
              <a:rPr lang="zh-TW" altLang="en-US" dirty="0" smtClean="0"/>
              <a:t>螺旋的重要性</a:t>
            </a:r>
            <a:r>
              <a:rPr lang="zh-TW" altLang="en-US" dirty="0"/>
              <a:t>。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66" y="3383280"/>
            <a:ext cx="4261691" cy="32004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21" y="4133088"/>
            <a:ext cx="3263382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2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/>
              <a:t>停留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444752"/>
            <a:ext cx="8596668" cy="4596611"/>
          </a:xfrm>
        </p:spPr>
        <p:txBody>
          <a:bodyPr/>
          <a:lstStyle/>
          <a:p>
            <a:r>
              <a:rPr lang="zh-TW" altLang="en-US" dirty="0" smtClean="0"/>
              <a:t>重新引導筋膜的方向。</a:t>
            </a:r>
            <a:endParaRPr lang="en-US" altLang="zh-TW" dirty="0" smtClean="0"/>
          </a:p>
          <a:p>
            <a:r>
              <a:rPr lang="zh-TW" altLang="en-US" dirty="0" smtClean="0"/>
              <a:t>徹底的伸展</a:t>
            </a:r>
            <a:r>
              <a:rPr lang="zh-TW" altLang="en-US" dirty="0"/>
              <a:t>。</a:t>
            </a:r>
            <a:endParaRPr lang="en-US" altLang="zh-TW" dirty="0" smtClean="0"/>
          </a:p>
          <a:p>
            <a:r>
              <a:rPr lang="zh-TW" altLang="en-US" dirty="0"/>
              <a:t>將</a:t>
            </a:r>
            <a:r>
              <a:rPr lang="zh-TW" altLang="en-US" dirty="0" smtClean="0"/>
              <a:t>守住姿勢的時間慢慢延長</a:t>
            </a:r>
            <a:r>
              <a:rPr lang="zh-TW" altLang="en-US" dirty="0"/>
              <a:t>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03" y="2176844"/>
            <a:ext cx="5681855" cy="450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0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/>
              <a:t>共振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600201"/>
            <a:ext cx="8596668" cy="4441162"/>
          </a:xfrm>
        </p:spPr>
        <p:txBody>
          <a:bodyPr/>
          <a:lstStyle/>
          <a:p>
            <a:r>
              <a:rPr lang="zh-TW" altLang="en-US" dirty="0" smtClean="0"/>
              <a:t>透過四肢敲打，產生波動，逐步打開軟組織堵塞或沾黏的結。</a:t>
            </a:r>
            <a:endParaRPr lang="en-US" altLang="zh-TW" dirty="0" smtClean="0"/>
          </a:p>
          <a:p>
            <a:r>
              <a:rPr lang="zh-TW" altLang="en-US" dirty="0" smtClean="0"/>
              <a:t>波動透過神經或結構傳回脊椎，引導原本的偏移得到修正，讓重心還原，身體回到最舒暢的位置。</a:t>
            </a:r>
            <a:endParaRPr lang="en-US" altLang="zh-TW" dirty="0" smtClean="0"/>
          </a:p>
          <a:p>
            <a:r>
              <a:rPr lang="zh-TW" altLang="en-US" dirty="0" smtClean="0"/>
              <a:t>透過聲音，達到和諧</a:t>
            </a:r>
            <a:r>
              <a:rPr lang="zh-TW" altLang="en-US" dirty="0"/>
              <a:t>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6" y="3947153"/>
            <a:ext cx="4343400" cy="271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8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/>
              <a:t>日常生活站、坐、躺、趴</a:t>
            </a:r>
            <a:r>
              <a:rPr lang="zh-TW" altLang="en-US" sz="4000" b="1" dirty="0" smtClean="0"/>
              <a:t>，</a:t>
            </a:r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zh-TW" altLang="en-US" sz="4000" b="1" dirty="0" smtClean="0"/>
              <a:t>隨時隨地</a:t>
            </a:r>
            <a:r>
              <a:rPr lang="zh-TW" altLang="en-US" sz="4000" b="1" dirty="0"/>
              <a:t>可以自我調整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514531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</a:pPr>
            <a:r>
              <a:rPr lang="zh-TW" altLang="en-US" dirty="0">
                <a:solidFill>
                  <a:srgbClr val="0070C0"/>
                </a:solidFill>
              </a:rPr>
              <a:t>姿勢要隨時調整</a:t>
            </a:r>
            <a:r>
              <a:rPr lang="zh-TW" altLang="en-US" dirty="0"/>
              <a:t>，而不是特別撥出某些時間。因為站、坐、躺就是我們平時生活的姿勢。透過這些姿勢進行結構調整，也就</a:t>
            </a:r>
            <a:r>
              <a:rPr lang="zh-TW" altLang="en-US" dirty="0">
                <a:solidFill>
                  <a:srgbClr val="0070C0"/>
                </a:solidFill>
              </a:rPr>
              <a:t>讓日常的姿勢隨時成為我們調整的工具</a:t>
            </a:r>
            <a:r>
              <a:rPr lang="zh-TW" altLang="en-US" dirty="0"/>
              <a:t>。首先，在各個姿勢學會保持穩定，自然會加強身體的支撐力，而在</a:t>
            </a:r>
            <a:r>
              <a:rPr lang="zh-TW" altLang="en-US" dirty="0">
                <a:solidFill>
                  <a:srgbClr val="0070C0"/>
                </a:solidFill>
              </a:rPr>
              <a:t>對稱的結構調整動作</a:t>
            </a:r>
            <a:r>
              <a:rPr lang="zh-TW" altLang="en-US" dirty="0"/>
              <a:t>中，自然回復平衡。</a:t>
            </a:r>
          </a:p>
        </p:txBody>
      </p:sp>
    </p:spTree>
    <p:extLst>
      <p:ext uri="{BB962C8B-B14F-4D97-AF65-F5344CB8AC3E}">
        <p14:creationId xmlns:p14="http://schemas.microsoft.com/office/powerpoint/2010/main" val="31240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/>
              <a:t>◎站</a:t>
            </a:r>
            <a:r>
              <a:rPr lang="zh-TW" altLang="en-US" sz="4000" b="1" dirty="0" smtClean="0"/>
              <a:t>姿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600201"/>
            <a:ext cx="8596668" cy="4441162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</a:pPr>
            <a:r>
              <a:rPr lang="zh-TW" altLang="en-US" dirty="0" smtClean="0"/>
              <a:t>我們</a:t>
            </a:r>
            <a:r>
              <a:rPr lang="zh-TW" altLang="en-US" dirty="0"/>
              <a:t>看</a:t>
            </a:r>
            <a:r>
              <a:rPr lang="zh-TW" altLang="en-US" dirty="0">
                <a:solidFill>
                  <a:srgbClr val="0070C0"/>
                </a:solidFill>
              </a:rPr>
              <a:t>電腦螢幕</a:t>
            </a:r>
            <a:r>
              <a:rPr lang="zh-TW" altLang="en-US" dirty="0"/>
              <a:t>太多，不光是頭往前縮，手也往中軸扭轉。透過站姿的結構調整運動，可以打開身體的</a:t>
            </a:r>
            <a:r>
              <a:rPr lang="zh-TW" altLang="en-US" dirty="0">
                <a:solidFill>
                  <a:srgbClr val="0070C0"/>
                </a:solidFill>
              </a:rPr>
              <a:t>前面、側面</a:t>
            </a:r>
            <a:r>
              <a:rPr lang="zh-TW" altLang="en-US" dirty="0"/>
              <a:t>。更能透過四肢的動作，來打開</a:t>
            </a:r>
            <a:r>
              <a:rPr lang="zh-TW" altLang="en-US" dirty="0">
                <a:solidFill>
                  <a:srgbClr val="0070C0"/>
                </a:solidFill>
              </a:rPr>
              <a:t>肩膀、骨盆與手臂</a:t>
            </a:r>
            <a:r>
              <a:rPr lang="zh-TW" altLang="en-US" dirty="0"/>
              <a:t>固定的角度。我們一般站著或走路，都是固定在向前的平面。透過這些動作，除了守住這個平面，更延伸出拉伸和反轉，讓這個平面可以放鬆。</a:t>
            </a:r>
          </a:p>
        </p:txBody>
      </p:sp>
    </p:spTree>
    <p:extLst>
      <p:ext uri="{BB962C8B-B14F-4D97-AF65-F5344CB8AC3E}">
        <p14:creationId xmlns:p14="http://schemas.microsoft.com/office/powerpoint/2010/main" val="80203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/>
              <a:t>◎坐</a:t>
            </a:r>
            <a:r>
              <a:rPr lang="zh-TW" altLang="en-US" sz="4000" b="1" dirty="0" smtClean="0"/>
              <a:t>姿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5216" y="1354922"/>
            <a:ext cx="6126480" cy="5146461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zh-TW" altLang="en-US" sz="2800" dirty="0" smtClean="0"/>
              <a:t>有些</a:t>
            </a:r>
            <a:r>
              <a:rPr lang="zh-TW" altLang="en-US" sz="2800" dirty="0"/>
              <a:t>朋友因為工作或健康的限制，透過</a:t>
            </a:r>
            <a:r>
              <a:rPr lang="zh-TW" altLang="en-US" sz="2800" dirty="0">
                <a:solidFill>
                  <a:srgbClr val="0070C0"/>
                </a:solidFill>
              </a:rPr>
              <a:t>坐姿</a:t>
            </a:r>
            <a:r>
              <a:rPr lang="zh-TW" altLang="en-US" sz="2800" dirty="0"/>
              <a:t>的結構調整運動達到反轉，是最方便的方法。簡單來說，我們每一個人的動作都自然往中間縮，</a:t>
            </a:r>
            <a:r>
              <a:rPr lang="zh-TW" altLang="en-US" sz="2800" dirty="0">
                <a:solidFill>
                  <a:srgbClr val="0070C0"/>
                </a:solidFill>
              </a:rPr>
              <a:t>久坐</a:t>
            </a:r>
            <a:r>
              <a:rPr lang="zh-TW" altLang="en-US" sz="2800" dirty="0"/>
              <a:t>後尤其明顯。正因如此，透過坐姿的結構調整運動，可以針對我們的習性做最徹底的反轉。讓我們重新設定身體的姿勢，而創出一個新的迴路。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0716" y="974948"/>
            <a:ext cx="6577184" cy="493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8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306833"/>
            <a:ext cx="8596668" cy="1320800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◎躺</a:t>
            </a:r>
            <a:r>
              <a:rPr lang="zh-TW" altLang="en-US" sz="4000" b="1" dirty="0" smtClean="0"/>
              <a:t>姿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4182" y="1152145"/>
            <a:ext cx="8969586" cy="4727448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zh-TW" altLang="en-US" dirty="0" smtClean="0"/>
              <a:t>躺</a:t>
            </a:r>
            <a:r>
              <a:rPr lang="zh-TW" altLang="en-US" dirty="0"/>
              <a:t>著的結構調整運動，等於是將身體重量的分配，由</a:t>
            </a:r>
            <a:r>
              <a:rPr lang="zh-TW" altLang="en-US" dirty="0">
                <a:solidFill>
                  <a:srgbClr val="0070C0"/>
                </a:solidFill>
              </a:rPr>
              <a:t>三度空間</a:t>
            </a:r>
            <a:r>
              <a:rPr lang="zh-TW" altLang="en-US" dirty="0"/>
              <a:t>降到</a:t>
            </a:r>
            <a:r>
              <a:rPr lang="zh-TW" altLang="en-US" dirty="0">
                <a:solidFill>
                  <a:srgbClr val="0070C0"/>
                </a:solidFill>
              </a:rPr>
              <a:t>二維</a:t>
            </a:r>
            <a:r>
              <a:rPr lang="zh-TW" altLang="en-US" dirty="0"/>
              <a:t>的平面，</a:t>
            </a:r>
            <a:r>
              <a:rPr lang="zh-TW" altLang="en-US" dirty="0">
                <a:solidFill>
                  <a:srgbClr val="0070C0"/>
                </a:solidFill>
              </a:rPr>
              <a:t>全部的重量集中在一個平面上</a:t>
            </a:r>
            <a:r>
              <a:rPr lang="zh-TW" altLang="en-US" dirty="0"/>
              <a:t>。所以，任何動作，反而</a:t>
            </a:r>
            <a:r>
              <a:rPr lang="zh-TW" altLang="en-US" dirty="0">
                <a:solidFill>
                  <a:srgbClr val="0070C0"/>
                </a:solidFill>
              </a:rPr>
              <a:t>產生更大的扭力</a:t>
            </a:r>
            <a:r>
              <a:rPr lang="zh-TW" altLang="en-US" dirty="0"/>
              <a:t>，而可以更徹底地打開某些部位，達到結構調整最高的效率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lnSpc>
                <a:spcPts val="4500"/>
              </a:lnSpc>
            </a:pPr>
            <a:r>
              <a:rPr lang="zh-TW" altLang="en-US" dirty="0" smtClean="0"/>
              <a:t>平</a:t>
            </a:r>
            <a:r>
              <a:rPr lang="zh-TW" altLang="en-US" dirty="0"/>
              <a:t>躺，可以不費力地守住脊椎主軸的穩定，同時透過其他關節延伸出不同角度的動作，做一個徹底的放鬆。</a:t>
            </a:r>
          </a:p>
        </p:txBody>
      </p:sp>
    </p:spTree>
    <p:extLst>
      <p:ext uri="{BB962C8B-B14F-4D97-AF65-F5344CB8AC3E}">
        <p14:creationId xmlns:p14="http://schemas.microsoft.com/office/powerpoint/2010/main" val="143732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8462" y="306832"/>
            <a:ext cx="8596668" cy="1320800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◎趴</a:t>
            </a:r>
            <a:r>
              <a:rPr lang="zh-TW" altLang="en-US" sz="4000" b="1" dirty="0" smtClean="0"/>
              <a:t>姿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4454" y="967232"/>
            <a:ext cx="6390978" cy="5781040"/>
          </a:xfrm>
        </p:spPr>
        <p:txBody>
          <a:bodyPr>
            <a:normAutofit fontScale="92500"/>
          </a:bodyPr>
          <a:lstStyle/>
          <a:p>
            <a:pPr>
              <a:lnSpc>
                <a:spcPts val="4500"/>
              </a:lnSpc>
            </a:pPr>
            <a:r>
              <a:rPr lang="zh-TW" altLang="en-US" sz="2800" dirty="0" smtClean="0"/>
              <a:t>我們</a:t>
            </a:r>
            <a:r>
              <a:rPr lang="zh-TW" altLang="en-US" sz="2800" dirty="0"/>
              <a:t>平常是用兩腿，再加上脊椎來支持自己身體的重量。如果趴下來，做</a:t>
            </a:r>
            <a:r>
              <a:rPr lang="zh-TW" altLang="en-US" sz="2800" dirty="0">
                <a:solidFill>
                  <a:srgbClr val="0070C0"/>
                </a:solidFill>
              </a:rPr>
              <a:t>「蜘蛛走路」</a:t>
            </a:r>
            <a:r>
              <a:rPr lang="zh-TW" altLang="en-US" sz="2800" dirty="0"/>
              <a:t>動作，也就是大家熟悉的</a:t>
            </a:r>
            <a:r>
              <a:rPr lang="zh-TW" altLang="en-US" sz="2800" dirty="0">
                <a:solidFill>
                  <a:srgbClr val="0070C0"/>
                </a:solidFill>
              </a:rPr>
              <a:t>匍匐前進</a:t>
            </a:r>
            <a:r>
              <a:rPr lang="zh-TW" altLang="en-US" sz="2800" dirty="0"/>
              <a:t>，支撐點自然改變。如果不是貼平地板，就連肩膀和手也要發揮支撐的效果，這本身，對身體是很激烈的挑戰，不光是有效率的健身，還讓</a:t>
            </a:r>
            <a:r>
              <a:rPr lang="zh-TW" altLang="en-US" sz="2800" dirty="0">
                <a:solidFill>
                  <a:srgbClr val="0070C0"/>
                </a:solidFill>
              </a:rPr>
              <a:t>手肘和肩膀</a:t>
            </a:r>
            <a:r>
              <a:rPr lang="zh-TW" altLang="en-US" sz="2800" dirty="0"/>
              <a:t>的關節得到一個不同的扭轉，對於有</a:t>
            </a:r>
            <a:r>
              <a:rPr lang="zh-TW" altLang="en-US" sz="2800" dirty="0">
                <a:solidFill>
                  <a:srgbClr val="0070C0"/>
                </a:solidFill>
              </a:rPr>
              <a:t>五十肩</a:t>
            </a:r>
            <a:r>
              <a:rPr lang="zh-TW" altLang="en-US" sz="2800" dirty="0"/>
              <a:t>困擾的朋友會很有幫助。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349" y="3054096"/>
            <a:ext cx="5160510" cy="360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5894" y="316992"/>
            <a:ext cx="8596668" cy="13208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00B0F0"/>
                </a:solidFill>
              </a:rPr>
              <a:t>練習</a:t>
            </a:r>
            <a:r>
              <a:rPr lang="en-US" altLang="zh-TW" sz="4000" b="1" dirty="0" smtClean="0">
                <a:solidFill>
                  <a:srgbClr val="00B0F0"/>
                </a:solidFill>
              </a:rPr>
              <a:t>:</a:t>
            </a:r>
            <a:r>
              <a:rPr lang="zh-TW" altLang="en-US" sz="4000" b="1" dirty="0" smtClean="0">
                <a:solidFill>
                  <a:srgbClr val="00B0F0"/>
                </a:solidFill>
              </a:rPr>
              <a:t>坐</a:t>
            </a:r>
            <a:r>
              <a:rPr lang="zh-TW" altLang="en-US" sz="4000" b="1" dirty="0" smtClean="0">
                <a:solidFill>
                  <a:srgbClr val="00B0F0"/>
                </a:solidFill>
              </a:rPr>
              <a:t>姿</a:t>
            </a:r>
            <a:r>
              <a:rPr lang="en-US" altLang="zh-TW" sz="4000" b="1" dirty="0" smtClean="0">
                <a:solidFill>
                  <a:srgbClr val="00B0F0"/>
                </a:solidFill>
              </a:rPr>
              <a:t>-1</a:t>
            </a:r>
            <a:endParaRPr lang="zh-TW" altLang="en-US" sz="4000" b="1" dirty="0">
              <a:solidFill>
                <a:srgbClr val="00B0F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6264" y="1031800"/>
            <a:ext cx="10277178" cy="5678424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理想的坐姿</a:t>
            </a:r>
            <a:r>
              <a:rPr lang="en-US" altLang="zh-TW" dirty="0" smtClean="0">
                <a:solidFill>
                  <a:srgbClr val="0070C0"/>
                </a:solidFill>
              </a:rPr>
              <a:t>:</a:t>
            </a:r>
            <a:r>
              <a:rPr lang="zh-TW" altLang="en-US" dirty="0" smtClean="0"/>
              <a:t>穩穩地坐著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＊正確坐姿預備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收腹提臀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0070C0"/>
                </a:solidFill>
              </a:rPr>
              <a:t>左右擺動</a:t>
            </a:r>
            <a:r>
              <a:rPr lang="en-US" altLang="zh-TW" dirty="0" smtClean="0">
                <a:solidFill>
                  <a:srgbClr val="0070C0"/>
                </a:solidFill>
              </a:rPr>
              <a:t>:</a:t>
            </a:r>
            <a:r>
              <a:rPr lang="zh-TW" altLang="en-US" dirty="0" smtClean="0"/>
              <a:t>輕輕地搖動身體，從骨盆帶動，放鬆全身脊椎。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＊腰椎上段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-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雙手反轉平放、抱腹、抱胸</a:t>
            </a:r>
            <a:endParaRPr lang="en-US" altLang="zh-TW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＊胸椎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--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抱胸平舉、雙手平舉</a:t>
            </a:r>
            <a:endParaRPr lang="en-US" altLang="zh-TW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＊頸椎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手臂貼耳、手臂上舉、搭配反復</a:t>
            </a:r>
            <a:endParaRPr lang="en-US" altLang="zh-TW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＊躺姿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更徹底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206" y="4156364"/>
            <a:ext cx="3734346" cy="248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7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3014" y="466344"/>
            <a:ext cx="9335346" cy="1014985"/>
          </a:xfrm>
        </p:spPr>
        <p:txBody>
          <a:bodyPr>
            <a:no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楊定一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博士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John 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Ding-E Young M.D., </a:t>
            </a:r>
            <a:r>
              <a:rPr lang="en-US" altLang="zh-TW" sz="4000" b="1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Ph.D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4182" y="2039113"/>
            <a:ext cx="8596668" cy="4523458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en-US" altLang="zh-TW" sz="3200" dirty="0" smtClean="0">
                <a:solidFill>
                  <a:srgbClr val="0070C0"/>
                </a:solidFill>
                <a:latin typeface="+mn-ea"/>
              </a:rPr>
              <a:t>13</a:t>
            </a:r>
            <a:r>
              <a:rPr lang="zh-TW" altLang="en-US" sz="3200" dirty="0">
                <a:solidFill>
                  <a:srgbClr val="0070C0"/>
                </a:solidFill>
                <a:latin typeface="+mn-ea"/>
              </a:rPr>
              <a:t>歲</a:t>
            </a:r>
            <a:r>
              <a:rPr lang="zh-TW" altLang="en-US" sz="3200" dirty="0">
                <a:latin typeface="+mn-ea"/>
              </a:rPr>
              <a:t>以</a:t>
            </a:r>
            <a:r>
              <a:rPr lang="zh-TW" altLang="en-US" sz="3200" dirty="0">
                <a:solidFill>
                  <a:srgbClr val="0070C0"/>
                </a:solidFill>
                <a:latin typeface="+mn-ea"/>
              </a:rPr>
              <a:t>全國第一名</a:t>
            </a:r>
            <a:r>
              <a:rPr lang="zh-TW" altLang="en-US" sz="3200" dirty="0">
                <a:latin typeface="+mn-ea"/>
              </a:rPr>
              <a:t>成績考上</a:t>
            </a:r>
            <a:r>
              <a:rPr lang="zh-TW" altLang="en-US" sz="3200" dirty="0">
                <a:solidFill>
                  <a:srgbClr val="0070C0"/>
                </a:solidFill>
                <a:latin typeface="+mn-ea"/>
              </a:rPr>
              <a:t>巴西醫學院</a:t>
            </a:r>
            <a:r>
              <a:rPr lang="zh-TW" altLang="en-US" sz="3200" dirty="0">
                <a:latin typeface="+mn-ea"/>
              </a:rPr>
              <a:t>，</a:t>
            </a:r>
            <a:r>
              <a:rPr lang="en-US" altLang="zh-TW" sz="3200" dirty="0">
                <a:solidFill>
                  <a:srgbClr val="0070C0"/>
                </a:solidFill>
                <a:latin typeface="+mn-ea"/>
              </a:rPr>
              <a:t>21</a:t>
            </a:r>
            <a:r>
              <a:rPr lang="zh-TW" altLang="en-US" sz="3200" dirty="0">
                <a:solidFill>
                  <a:srgbClr val="0070C0"/>
                </a:solidFill>
                <a:latin typeface="+mn-ea"/>
              </a:rPr>
              <a:t>歲</a:t>
            </a:r>
            <a:r>
              <a:rPr lang="zh-TW" altLang="en-US" sz="3200" dirty="0">
                <a:latin typeface="+mn-ea"/>
              </a:rPr>
              <a:t>拿到</a:t>
            </a:r>
            <a:r>
              <a:rPr lang="zh-TW" altLang="en-US" sz="3200" dirty="0">
                <a:solidFill>
                  <a:srgbClr val="0070C0"/>
                </a:solidFill>
                <a:latin typeface="+mn-ea"/>
              </a:rPr>
              <a:t>美國洛克菲勒大學生化、醫學雙博士</a:t>
            </a:r>
            <a:r>
              <a:rPr lang="zh-TW" altLang="en-US" sz="3200" dirty="0">
                <a:latin typeface="+mn-ea"/>
              </a:rPr>
              <a:t>，</a:t>
            </a:r>
            <a:r>
              <a:rPr lang="en-US" altLang="zh-TW" sz="3200" dirty="0">
                <a:solidFill>
                  <a:srgbClr val="0070C0"/>
                </a:solidFill>
                <a:latin typeface="+mn-ea"/>
              </a:rPr>
              <a:t>27</a:t>
            </a:r>
            <a:r>
              <a:rPr lang="zh-TW" altLang="en-US" sz="3200" dirty="0">
                <a:solidFill>
                  <a:srgbClr val="0070C0"/>
                </a:solidFill>
                <a:latin typeface="+mn-ea"/>
              </a:rPr>
              <a:t>歲</a:t>
            </a:r>
            <a:r>
              <a:rPr lang="zh-TW" altLang="en-US" sz="3200" dirty="0">
                <a:latin typeface="+mn-ea"/>
              </a:rPr>
              <a:t>當上</a:t>
            </a:r>
            <a:r>
              <a:rPr lang="zh-TW" altLang="en-US" sz="3200" dirty="0">
                <a:solidFill>
                  <a:srgbClr val="0070C0"/>
                </a:solidFill>
                <a:latin typeface="+mn-ea"/>
              </a:rPr>
              <a:t>洛克菲勒大學分子免疫及細胞生物學系系主任</a:t>
            </a:r>
            <a:r>
              <a:rPr lang="zh-TW" altLang="en-US" sz="3200" dirty="0">
                <a:latin typeface="+mn-ea"/>
              </a:rPr>
              <a:t>，是該校有史以來最年輕的系主任，現為兼任教授。站上科學研究巔峰的楊定一，卻捨棄了眼前安全的成功路徑，走上了一條另類的醫學之路。</a:t>
            </a:r>
          </a:p>
        </p:txBody>
      </p:sp>
    </p:spTree>
    <p:extLst>
      <p:ext uri="{BB962C8B-B14F-4D97-AF65-F5344CB8AC3E}">
        <p14:creationId xmlns:p14="http://schemas.microsoft.com/office/powerpoint/2010/main" val="33377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F0"/>
                </a:solidFill>
              </a:rPr>
              <a:t>練習</a:t>
            </a:r>
            <a:r>
              <a:rPr lang="en-US" altLang="zh-TW" b="1" dirty="0">
                <a:solidFill>
                  <a:srgbClr val="00B0F0"/>
                </a:solidFill>
              </a:rPr>
              <a:t>:</a:t>
            </a:r>
            <a:r>
              <a:rPr lang="zh-TW" altLang="en-US" b="1" dirty="0">
                <a:solidFill>
                  <a:srgbClr val="00B0F0"/>
                </a:solidFill>
              </a:rPr>
              <a:t>坐</a:t>
            </a:r>
            <a:r>
              <a:rPr lang="zh-TW" altLang="en-US" b="1" dirty="0" smtClean="0">
                <a:solidFill>
                  <a:srgbClr val="00B0F0"/>
                </a:solidFill>
              </a:rPr>
              <a:t>姿</a:t>
            </a:r>
            <a:r>
              <a:rPr lang="en-US" altLang="zh-TW" b="1" dirty="0" smtClean="0">
                <a:solidFill>
                  <a:srgbClr val="00B0F0"/>
                </a:solidFill>
              </a:rPr>
              <a:t>-2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88170" y="1395188"/>
            <a:ext cx="8596668" cy="3880773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>
                <a:solidFill>
                  <a:srgbClr val="0070C0"/>
                </a:solidFill>
              </a:rPr>
              <a:t>頭頸運動</a:t>
            </a:r>
            <a:r>
              <a:rPr lang="en-US" altLang="zh-TW" dirty="0"/>
              <a:t>-</a:t>
            </a:r>
            <a:r>
              <a:rPr lang="zh-TW" altLang="en-US" dirty="0"/>
              <a:t>上下</a:t>
            </a:r>
            <a:r>
              <a:rPr lang="en-US" altLang="zh-TW" dirty="0"/>
              <a:t>+</a:t>
            </a:r>
            <a:r>
              <a:rPr lang="zh-TW" altLang="en-US" dirty="0"/>
              <a:t>左右</a:t>
            </a:r>
            <a:endParaRPr lang="en-US" altLang="zh-TW" dirty="0"/>
          </a:p>
          <a:p>
            <a:r>
              <a:rPr lang="zh-TW" altLang="en-US" dirty="0">
                <a:solidFill>
                  <a:srgbClr val="0070C0"/>
                </a:solidFill>
              </a:rPr>
              <a:t>肩背伸展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/>
              <a:t>肩背運動</a:t>
            </a:r>
            <a:r>
              <a:rPr lang="en-US" altLang="zh-TW" dirty="0"/>
              <a:t>-</a:t>
            </a:r>
            <a:r>
              <a:rPr lang="zh-TW" altLang="en-US" dirty="0">
                <a:solidFill>
                  <a:srgbClr val="0070C0"/>
                </a:solidFill>
              </a:rPr>
              <a:t>向上攀爬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/>
              <a:t>肩背運動</a:t>
            </a:r>
            <a:r>
              <a:rPr lang="en-US" altLang="zh-TW" dirty="0"/>
              <a:t>-</a:t>
            </a:r>
            <a:r>
              <a:rPr lang="zh-TW" altLang="en-US" dirty="0">
                <a:solidFill>
                  <a:srgbClr val="0070C0"/>
                </a:solidFill>
              </a:rPr>
              <a:t>反轉平圈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0070C0"/>
                </a:solidFill>
              </a:rPr>
              <a:t>反轉大小圈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/>
              <a:t>下背放鬆</a:t>
            </a:r>
            <a:r>
              <a:rPr lang="en-US" altLang="zh-TW" dirty="0"/>
              <a:t>-</a:t>
            </a:r>
            <a:r>
              <a:rPr lang="zh-TW" altLang="en-US" dirty="0">
                <a:solidFill>
                  <a:srgbClr val="0070C0"/>
                </a:solidFill>
              </a:rPr>
              <a:t>軀幹扭轉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/>
              <a:t>下背放鬆</a:t>
            </a:r>
            <a:r>
              <a:rPr lang="en-US" altLang="zh-TW" dirty="0"/>
              <a:t>-</a:t>
            </a:r>
            <a:r>
              <a:rPr lang="zh-TW" altLang="en-US" dirty="0">
                <a:solidFill>
                  <a:srgbClr val="0070C0"/>
                </a:solidFill>
              </a:rPr>
              <a:t>旋腰扭轉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zh-TW" altLang="en-US" dirty="0">
                <a:solidFill>
                  <a:srgbClr val="0070C0"/>
                </a:solidFill>
              </a:rPr>
              <a:t>踮</a:t>
            </a:r>
            <a:r>
              <a:rPr lang="zh-TW" altLang="en-US" dirty="0" smtClean="0">
                <a:solidFill>
                  <a:srgbClr val="0070C0"/>
                </a:solidFill>
              </a:rPr>
              <a:t>腳尖</a:t>
            </a:r>
            <a:endParaRPr lang="zh-TW" altLang="en-US" dirty="0">
              <a:solidFill>
                <a:srgbClr val="0070C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442" y="3048000"/>
            <a:ext cx="4662464" cy="35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697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1886" y="335280"/>
            <a:ext cx="8596668" cy="1320800"/>
          </a:xfrm>
        </p:spPr>
        <p:txBody>
          <a:bodyPr/>
          <a:lstStyle/>
          <a:p>
            <a:r>
              <a:rPr lang="zh-TW" altLang="en-US" b="1" dirty="0">
                <a:solidFill>
                  <a:srgbClr val="00B0F0"/>
                </a:solidFill>
              </a:rPr>
              <a:t>練習</a:t>
            </a:r>
            <a:r>
              <a:rPr lang="en-US" altLang="zh-TW" b="1" dirty="0" smtClean="0">
                <a:solidFill>
                  <a:srgbClr val="00B0F0"/>
                </a:solidFill>
              </a:rPr>
              <a:t>:</a:t>
            </a:r>
            <a:r>
              <a:rPr lang="zh-TW" altLang="en-US" b="1" dirty="0" smtClean="0">
                <a:solidFill>
                  <a:srgbClr val="00B0F0"/>
                </a:solidFill>
              </a:rPr>
              <a:t>站姿</a:t>
            </a:r>
            <a:r>
              <a:rPr lang="en-US" altLang="zh-TW" b="1" dirty="0" smtClean="0">
                <a:solidFill>
                  <a:srgbClr val="00B0F0"/>
                </a:solidFill>
              </a:rPr>
              <a:t>-1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1886" y="1133857"/>
            <a:ext cx="9920562" cy="450517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肩胛</a:t>
            </a:r>
            <a:r>
              <a:rPr lang="zh-TW" altLang="en-US" dirty="0">
                <a:solidFill>
                  <a:srgbClr val="0070C0"/>
                </a:solidFill>
              </a:rPr>
              <a:t>運動</a:t>
            </a:r>
            <a:r>
              <a:rPr lang="en-US" altLang="zh-TW" dirty="0">
                <a:solidFill>
                  <a:srgbClr val="0070C0"/>
                </a:solidFill>
              </a:rPr>
              <a:t>-</a:t>
            </a:r>
            <a:r>
              <a:rPr lang="zh-TW" altLang="en-US" dirty="0">
                <a:solidFill>
                  <a:srgbClr val="0070C0"/>
                </a:solidFill>
              </a:rPr>
              <a:t>開、</a:t>
            </a:r>
            <a:r>
              <a:rPr lang="zh-TW" altLang="en-US" dirty="0" smtClean="0">
                <a:solidFill>
                  <a:srgbClr val="0070C0"/>
                </a:solidFill>
              </a:rPr>
              <a:t>合 </a:t>
            </a:r>
            <a:r>
              <a:rPr lang="zh-TW" altLang="en-US" sz="2400" b="1" dirty="0" smtClean="0">
                <a:solidFill>
                  <a:srgbClr val="00B05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＊</a:t>
            </a:r>
            <a:r>
              <a:rPr lang="zh-TW" altLang="en-US" sz="2400" b="1" dirty="0">
                <a:solidFill>
                  <a:srgbClr val="00B05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搭配深呼吸</a:t>
            </a:r>
            <a:r>
              <a:rPr lang="en-US" altLang="zh-TW" sz="2400" b="1" dirty="0">
                <a:solidFill>
                  <a:srgbClr val="00B05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  <a:r>
              <a:rPr lang="zh-TW" altLang="en-US" sz="2400" b="1" dirty="0">
                <a:solidFill>
                  <a:srgbClr val="00B05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不斷反復、呼吸自然拉長</a:t>
            </a:r>
            <a:endParaRPr lang="zh-TW" altLang="en-US" sz="2400" dirty="0"/>
          </a:p>
          <a:p>
            <a:r>
              <a:rPr lang="zh-TW" altLang="en-US" dirty="0" smtClean="0"/>
              <a:t>肩</a:t>
            </a:r>
            <a:r>
              <a:rPr lang="zh-TW" altLang="en-US" dirty="0"/>
              <a:t>臂運動</a:t>
            </a:r>
            <a:r>
              <a:rPr lang="en-US" altLang="zh-TW" dirty="0"/>
              <a:t>-</a:t>
            </a:r>
            <a:r>
              <a:rPr lang="zh-TW" altLang="en-US" dirty="0">
                <a:solidFill>
                  <a:srgbClr val="0070C0"/>
                </a:solidFill>
              </a:rPr>
              <a:t>反轉彈振</a:t>
            </a:r>
          </a:p>
          <a:p>
            <a:r>
              <a:rPr lang="zh-TW" altLang="en-US" dirty="0" smtClean="0"/>
              <a:t>手臂</a:t>
            </a:r>
            <a:r>
              <a:rPr lang="zh-TW" altLang="en-US" dirty="0"/>
              <a:t>反轉</a:t>
            </a:r>
            <a:r>
              <a:rPr lang="en-US" altLang="zh-TW" dirty="0"/>
              <a:t>-</a:t>
            </a:r>
            <a:r>
              <a:rPr lang="zh-TW" altLang="en-US" dirty="0">
                <a:solidFill>
                  <a:srgbClr val="0070C0"/>
                </a:solidFill>
              </a:rPr>
              <a:t>上方、下方共振</a:t>
            </a:r>
          </a:p>
          <a:p>
            <a:r>
              <a:rPr lang="zh-TW" altLang="en-US" dirty="0" smtClean="0"/>
              <a:t>背</a:t>
            </a:r>
            <a:r>
              <a:rPr lang="zh-TW" altLang="en-US" dirty="0"/>
              <a:t>肩運動</a:t>
            </a:r>
            <a:r>
              <a:rPr lang="en-US" altLang="zh-TW" dirty="0"/>
              <a:t>-</a:t>
            </a:r>
            <a:r>
              <a:rPr lang="zh-TW" altLang="en-US" dirty="0">
                <a:solidFill>
                  <a:srgbClr val="0070C0"/>
                </a:solidFill>
              </a:rPr>
              <a:t>向上、向外攀爬</a:t>
            </a:r>
            <a:r>
              <a:rPr lang="en-US" altLang="zh-TW" dirty="0"/>
              <a:t>(</a:t>
            </a:r>
            <a:r>
              <a:rPr lang="zh-TW" altLang="en-US" dirty="0"/>
              <a:t>蜘蛛人</a:t>
            </a:r>
            <a:r>
              <a:rPr lang="en-US" altLang="zh-TW" dirty="0"/>
              <a:t>)</a:t>
            </a:r>
          </a:p>
          <a:p>
            <a:r>
              <a:rPr lang="zh-TW" altLang="en-US" dirty="0" smtClean="0"/>
              <a:t>背</a:t>
            </a:r>
            <a:r>
              <a:rPr lang="zh-TW" altLang="en-US" dirty="0"/>
              <a:t>肩運動</a:t>
            </a:r>
            <a:r>
              <a:rPr lang="en-US" altLang="zh-TW" dirty="0"/>
              <a:t>-</a:t>
            </a:r>
            <a:r>
              <a:rPr lang="zh-TW" altLang="en-US" dirty="0">
                <a:solidFill>
                  <a:srgbClr val="0070C0"/>
                </a:solidFill>
              </a:rPr>
              <a:t>甩抱</a:t>
            </a:r>
            <a:r>
              <a:rPr lang="zh-TW" altLang="en-US" dirty="0" smtClean="0">
                <a:solidFill>
                  <a:srgbClr val="0070C0"/>
                </a:solidFill>
              </a:rPr>
              <a:t>停留</a:t>
            </a:r>
            <a:endParaRPr lang="en-US" altLang="zh-TW" dirty="0" smtClean="0">
              <a:solidFill>
                <a:srgbClr val="0070C0"/>
              </a:solidFill>
            </a:endParaRPr>
          </a:p>
          <a:p>
            <a:r>
              <a:rPr lang="zh-TW" altLang="en-US" dirty="0" smtClean="0">
                <a:solidFill>
                  <a:srgbClr val="0070C0"/>
                </a:solidFill>
              </a:rPr>
              <a:t>呼呼哈</a:t>
            </a:r>
            <a:r>
              <a:rPr lang="zh-TW" altLang="en-US" dirty="0">
                <a:solidFill>
                  <a:srgbClr val="0070C0"/>
                </a:solidFill>
              </a:rPr>
              <a:t>哈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311" y="3620655"/>
            <a:ext cx="4396047" cy="293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8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1030" y="523813"/>
            <a:ext cx="9006162" cy="5620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★</a:t>
            </a:r>
            <a:r>
              <a:rPr lang="zh-TW" altLang="en-US" dirty="0" smtClean="0">
                <a:solidFill>
                  <a:srgbClr val="C00000"/>
                </a:solidFill>
              </a:rPr>
              <a:t>動態靜心。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★</a:t>
            </a:r>
            <a:r>
              <a:rPr lang="zh-TW" altLang="en-US" dirty="0">
                <a:solidFill>
                  <a:srgbClr val="C00000"/>
                </a:solidFill>
              </a:rPr>
              <a:t>在每一個動作中，享受自己，享受身體，</a:t>
            </a:r>
            <a:r>
              <a:rPr lang="zh-TW" altLang="en-US" dirty="0" smtClean="0">
                <a:solidFill>
                  <a:srgbClr val="C00000"/>
                </a:solidFill>
              </a:rPr>
              <a:t>享受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zh-TW" altLang="en-US" dirty="0" smtClean="0">
                <a:solidFill>
                  <a:srgbClr val="C00000"/>
                </a:solidFill>
              </a:rPr>
              <a:t>   寧靜</a:t>
            </a:r>
            <a:r>
              <a:rPr lang="zh-TW" altLang="en-US" dirty="0">
                <a:solidFill>
                  <a:srgbClr val="C00000"/>
                </a:solidFill>
              </a:rPr>
              <a:t>，隨時回到真正的自己。</a:t>
            </a:r>
            <a:endParaRPr lang="en-US" altLang="zh-TW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★</a:t>
            </a:r>
            <a:r>
              <a:rPr lang="zh-TW" altLang="en-US" dirty="0" smtClean="0">
                <a:solidFill>
                  <a:srgbClr val="C00000"/>
                </a:solidFill>
              </a:rPr>
              <a:t>只要溫柔地做，持續地做，就會有效果。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★</a:t>
            </a:r>
            <a:r>
              <a:rPr lang="zh-TW" altLang="en-US" dirty="0" smtClean="0">
                <a:solidFill>
                  <a:srgbClr val="C00000"/>
                </a:solidFill>
              </a:rPr>
              <a:t>喚醒身體最原初的記憶，徹底放鬆筋膜，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zh-TW" altLang="en-US" dirty="0" smtClean="0">
                <a:solidFill>
                  <a:srgbClr val="C00000"/>
                </a:solidFill>
              </a:rPr>
              <a:t>  消除身心制約，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zh-TW" altLang="en-US" dirty="0" smtClean="0">
                <a:solidFill>
                  <a:srgbClr val="C00000"/>
                </a:solidFill>
              </a:rPr>
              <a:t>  找回寧靜的快樂</a:t>
            </a:r>
            <a:r>
              <a:rPr lang="zh-TW" altLang="en-US" dirty="0">
                <a:solidFill>
                  <a:srgbClr val="C00000"/>
                </a:solidFill>
              </a:rPr>
              <a:t>。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54" y="3794760"/>
            <a:ext cx="4214526" cy="27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7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6" y="411480"/>
            <a:ext cx="8799722" cy="5843016"/>
          </a:xfrm>
        </p:spPr>
      </p:pic>
    </p:spTree>
    <p:extLst>
      <p:ext uri="{BB962C8B-B14F-4D97-AF65-F5344CB8AC3E}">
        <p14:creationId xmlns:p14="http://schemas.microsoft.com/office/powerpoint/2010/main" val="197591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294" y="271272"/>
            <a:ext cx="8596668" cy="13208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【</a:t>
            </a:r>
            <a:r>
              <a:rPr lang="zh-TW" altLang="en-US" b="1" dirty="0">
                <a:solidFill>
                  <a:srgbClr val="C00000"/>
                </a:solidFill>
              </a:rPr>
              <a:t>好書分享</a:t>
            </a:r>
            <a:r>
              <a:rPr lang="en-US" altLang="zh-TW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】</a:t>
            </a: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en-US" altLang="zh-TW" b="1" dirty="0" smtClean="0"/>
              <a:t>【</a:t>
            </a:r>
            <a:r>
              <a:rPr lang="zh-TW" altLang="en-US" b="1" dirty="0"/>
              <a:t>楊定一書房</a:t>
            </a:r>
            <a:r>
              <a:rPr lang="en-US" altLang="zh-TW" b="1" dirty="0"/>
              <a:t>】</a:t>
            </a:r>
            <a:r>
              <a:rPr lang="zh-TW" altLang="en-US" b="1" dirty="0"/>
              <a:t>「全部生命系列</a:t>
            </a:r>
            <a:r>
              <a:rPr lang="zh-TW" altLang="en-US" b="1" dirty="0" smtClean="0"/>
              <a:t>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6750" y="1592072"/>
            <a:ext cx="8596668" cy="4907506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人的健康，身、心、靈從來沒有分開過。楊定一站在全人健康的角度，重新整合從古到今、世界各地的健康法門與哲學系統，用現代的語言重新表達，幫助你我活出全部的生命潛能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en-US" altLang="zh-TW" sz="2800" dirty="0" smtClean="0"/>
              <a:t>《</a:t>
            </a:r>
            <a:r>
              <a:rPr lang="zh-TW" altLang="en-US" sz="2800" dirty="0"/>
              <a:t>好睡：新的睡眠科學與醫學</a:t>
            </a:r>
            <a:r>
              <a:rPr lang="en-US" altLang="zh-TW" sz="2800" dirty="0"/>
              <a:t>》</a:t>
            </a:r>
            <a:r>
              <a:rPr lang="zh-TW" altLang="en-US" sz="2800" dirty="0"/>
              <a:t>延續</a:t>
            </a:r>
            <a:r>
              <a:rPr lang="en-US" altLang="zh-TW" sz="2800" dirty="0"/>
              <a:t>《</a:t>
            </a:r>
            <a:r>
              <a:rPr lang="zh-TW" altLang="en-US" sz="2800" dirty="0"/>
              <a:t>真原醫</a:t>
            </a:r>
            <a:r>
              <a:rPr lang="en-US" altLang="zh-TW" sz="2800" dirty="0"/>
              <a:t>》</a:t>
            </a:r>
            <a:r>
              <a:rPr lang="zh-TW" altLang="en-US" sz="2800" dirty="0"/>
              <a:t>的全人整合醫學理念，更深入心態的徹底轉變，希望為我們每一個人化解身心層面的障礙，回到均衡，進一步深入「全部生命系列」的心靈之旅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zh-TW" altLang="en-US" sz="2800" dirty="0" smtClean="0"/>
              <a:t>隨著</a:t>
            </a:r>
            <a:r>
              <a:rPr lang="zh-TW" altLang="en-US" sz="2800" dirty="0"/>
              <a:t>每一個作品，我們深入的，不是知識，而是每一個人內心都有的層面</a:t>
            </a:r>
            <a:r>
              <a:rPr lang="en-US" altLang="zh-TW" sz="2800" dirty="0"/>
              <a:t>——</a:t>
            </a:r>
            <a:r>
              <a:rPr lang="zh-TW" altLang="en-US" sz="2800" dirty="0"/>
              <a:t>生命最深的智慧與慈悲。這，是人類終極的療癒。 </a:t>
            </a:r>
          </a:p>
        </p:txBody>
      </p:sp>
    </p:spTree>
    <p:extLst>
      <p:ext uri="{BB962C8B-B14F-4D97-AF65-F5344CB8AC3E}">
        <p14:creationId xmlns:p14="http://schemas.microsoft.com/office/powerpoint/2010/main" val="307317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469"/>
            <a:ext cx="12192000" cy="487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1" y="1984248"/>
            <a:ext cx="8213367" cy="4626864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39801" y="265176"/>
            <a:ext cx="9354312" cy="1618488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【</a:t>
            </a:r>
            <a:r>
              <a:rPr lang="zh-TW" altLang="en-US" b="1" dirty="0" smtClean="0">
                <a:solidFill>
                  <a:srgbClr val="C00000"/>
                </a:solidFill>
              </a:rPr>
              <a:t>好書分享</a:t>
            </a:r>
            <a:r>
              <a:rPr lang="en-US" altLang="zh-TW" b="1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】</a:t>
            </a:r>
            <a:r>
              <a:rPr lang="en-US" altLang="zh-TW" b="1" dirty="0" smtClean="0">
                <a:solidFill>
                  <a:srgbClr val="C00000"/>
                </a:solidFill>
              </a:rPr>
              <a:t/>
            </a:r>
            <a:br>
              <a:rPr lang="en-US" altLang="zh-TW" b="1" dirty="0" smtClean="0">
                <a:solidFill>
                  <a:srgbClr val="C00000"/>
                </a:solidFill>
              </a:rPr>
            </a:br>
            <a:r>
              <a:rPr lang="zh-TW" altLang="en-US" b="1" dirty="0" smtClean="0"/>
              <a:t>   穴道</a:t>
            </a:r>
            <a:r>
              <a:rPr lang="zh-TW" altLang="en-US" b="1" dirty="0"/>
              <a:t>導引</a:t>
            </a:r>
            <a:r>
              <a:rPr lang="zh-TW" altLang="en-US" b="1" dirty="0" smtClean="0"/>
              <a:t>：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/>
              <a:t> </a:t>
            </a:r>
            <a:r>
              <a:rPr lang="zh-TW" altLang="en-US" b="1" dirty="0" smtClean="0"/>
              <a:t>  融合</a:t>
            </a:r>
            <a:r>
              <a:rPr lang="zh-TW" altLang="en-US" b="1" dirty="0"/>
              <a:t>莊子、中醫、太極拳、瑜伽的身心放鬆術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107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5310" y="527304"/>
            <a:ext cx="10249746" cy="2545080"/>
          </a:xfrm>
        </p:spPr>
        <p:txBody>
          <a:bodyPr>
            <a:noAutofit/>
          </a:bodyPr>
          <a:lstStyle/>
          <a:p>
            <a:r>
              <a:rPr lang="zh-TW" altLang="en-US" sz="7200" b="1" dirty="0">
                <a:solidFill>
                  <a:srgbClr val="FF9999"/>
                </a:solidFill>
              </a:rPr>
              <a:t>不是因為幸福才微笑</a:t>
            </a:r>
            <a:r>
              <a:rPr lang="zh-TW" altLang="en-US" sz="7200" b="1" dirty="0" smtClean="0">
                <a:solidFill>
                  <a:srgbClr val="FF9999"/>
                </a:solidFill>
              </a:rPr>
              <a:t>，</a:t>
            </a:r>
            <a:r>
              <a:rPr lang="en-US" altLang="zh-TW" sz="7200" b="1" dirty="0" smtClean="0">
                <a:solidFill>
                  <a:srgbClr val="FF9999"/>
                </a:solidFill>
              </a:rPr>
              <a:t/>
            </a:r>
            <a:br>
              <a:rPr lang="en-US" altLang="zh-TW" sz="7200" b="1" dirty="0" smtClean="0">
                <a:solidFill>
                  <a:srgbClr val="FF9999"/>
                </a:solidFill>
              </a:rPr>
            </a:br>
            <a:r>
              <a:rPr lang="zh-TW" altLang="en-US" sz="7200" b="1" dirty="0" smtClean="0">
                <a:solidFill>
                  <a:srgbClr val="FF9999"/>
                </a:solidFill>
              </a:rPr>
              <a:t>而是</a:t>
            </a:r>
            <a:r>
              <a:rPr lang="zh-TW" altLang="en-US" sz="7200" b="1" dirty="0">
                <a:solidFill>
                  <a:srgbClr val="FF9999"/>
                </a:solidFill>
              </a:rPr>
              <a:t>因為笑了才</a:t>
            </a:r>
            <a:r>
              <a:rPr lang="zh-TW" altLang="en-US" sz="7200" b="1" dirty="0" smtClean="0">
                <a:solidFill>
                  <a:srgbClr val="FF9999"/>
                </a:solidFill>
              </a:rPr>
              <a:t>幸福</a:t>
            </a:r>
            <a:r>
              <a:rPr lang="en-US" altLang="zh-TW" sz="7200" b="1" dirty="0" smtClean="0">
                <a:solidFill>
                  <a:srgbClr val="FF9999"/>
                </a:solidFill>
              </a:rPr>
              <a:t>~</a:t>
            </a:r>
            <a:endParaRPr lang="zh-TW" altLang="en-US" sz="7200" b="1" dirty="0">
              <a:solidFill>
                <a:srgbClr val="FF9999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30" y="2871216"/>
            <a:ext cx="5198794" cy="38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84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9358" y="2447544"/>
            <a:ext cx="8596668" cy="1320800"/>
          </a:xfrm>
        </p:spPr>
        <p:txBody>
          <a:bodyPr>
            <a:normAutofit/>
          </a:bodyPr>
          <a:lstStyle/>
          <a:p>
            <a:r>
              <a:rPr lang="zh-TW" altLang="en-US" sz="8000" b="1" dirty="0" smtClean="0"/>
              <a:t>睡眠</a:t>
            </a:r>
            <a:r>
              <a:rPr lang="en-US" altLang="zh-TW" sz="8000" b="1" dirty="0" smtClean="0"/>
              <a:t>~</a:t>
            </a:r>
            <a:r>
              <a:rPr lang="zh-TW" altLang="en-US" sz="8000" b="1" dirty="0" smtClean="0"/>
              <a:t>對你重要嗎</a:t>
            </a:r>
            <a:r>
              <a:rPr lang="en-US" altLang="zh-TW" sz="8000" b="1" dirty="0" smtClean="0"/>
              <a:t>?</a:t>
            </a:r>
            <a:endParaRPr lang="zh-TW" alt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99196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/>
              <a:t>每天一定要睡滿</a:t>
            </a:r>
            <a:r>
              <a:rPr lang="en-US" altLang="zh-TW" sz="4000" b="1" dirty="0"/>
              <a:t>8</a:t>
            </a:r>
            <a:r>
              <a:rPr lang="zh-TW" altLang="en-US" sz="4000" b="1" dirty="0"/>
              <a:t>小時才</a:t>
            </a:r>
            <a:r>
              <a:rPr lang="zh-TW" altLang="en-US" sz="4000" b="1" dirty="0" smtClean="0"/>
              <a:t>夠嗎？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700783"/>
            <a:ext cx="8210634" cy="4340579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zh-TW" altLang="en-US" sz="3000" dirty="0"/>
              <a:t>美國國家睡眠基金會（</a:t>
            </a:r>
            <a:r>
              <a:rPr lang="en-US" altLang="zh-TW" sz="3000" dirty="0"/>
              <a:t>National Sleep Foundation</a:t>
            </a:r>
            <a:r>
              <a:rPr lang="zh-TW" altLang="en-US" sz="3000" dirty="0"/>
              <a:t>）提出，依照</a:t>
            </a:r>
            <a:r>
              <a:rPr lang="zh-TW" altLang="en-US" sz="3000" dirty="0">
                <a:solidFill>
                  <a:srgbClr val="0070C0"/>
                </a:solidFill>
              </a:rPr>
              <a:t>年齡</a:t>
            </a:r>
            <a:r>
              <a:rPr lang="zh-TW" altLang="en-US" sz="3000" dirty="0"/>
              <a:t>，每個人需要的時間不一，不一定都要睡足</a:t>
            </a:r>
            <a:r>
              <a:rPr lang="en-US" altLang="zh-TW" sz="3000" dirty="0"/>
              <a:t>8</a:t>
            </a:r>
            <a:r>
              <a:rPr lang="zh-TW" altLang="en-US" sz="3000" dirty="0"/>
              <a:t>小時。睡得夠不夠，以</a:t>
            </a:r>
            <a:r>
              <a:rPr lang="zh-TW" altLang="en-US" sz="3000" dirty="0">
                <a:solidFill>
                  <a:srgbClr val="0070C0"/>
                </a:solidFill>
              </a:rPr>
              <a:t>自己感覺有沒有睡飽、獲得充足的休息</a:t>
            </a:r>
            <a:r>
              <a:rPr lang="zh-TW" altLang="en-US" sz="3000" dirty="0"/>
              <a:t>，才是關鍵</a:t>
            </a:r>
            <a:r>
              <a:rPr lang="zh-TW" altLang="en-US" sz="3000" dirty="0" smtClean="0"/>
              <a:t>。</a:t>
            </a:r>
            <a:endParaRPr lang="en-US" altLang="zh-TW" sz="3000" dirty="0" smtClean="0"/>
          </a:p>
          <a:p>
            <a:pPr>
              <a:lnSpc>
                <a:spcPts val="4000"/>
              </a:lnSpc>
            </a:pPr>
            <a:endParaRPr lang="en-US" altLang="zh-TW" sz="3000" dirty="0"/>
          </a:p>
          <a:p>
            <a:pPr>
              <a:lnSpc>
                <a:spcPts val="4000"/>
              </a:lnSpc>
            </a:pPr>
            <a:r>
              <a:rPr lang="zh-TW" altLang="en-US" sz="3000" dirty="0"/>
              <a:t>睡好、睡飽，都是個人的</a:t>
            </a:r>
            <a:r>
              <a:rPr lang="zh-TW" altLang="en-US" sz="3000" dirty="0" smtClean="0"/>
              <a:t>主觀感受。</a:t>
            </a:r>
            <a:endParaRPr lang="en-US" altLang="zh-TW" sz="3000" dirty="0" smtClean="0"/>
          </a:p>
        </p:txBody>
      </p:sp>
    </p:spTree>
    <p:extLst>
      <p:ext uri="{BB962C8B-B14F-4D97-AF65-F5344CB8AC3E}">
        <p14:creationId xmlns:p14="http://schemas.microsoft.com/office/powerpoint/2010/main" val="381267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00B0F0"/>
                </a:solidFill>
              </a:rPr>
              <a:t>練習</a:t>
            </a:r>
            <a:r>
              <a:rPr lang="en-US" altLang="zh-TW" sz="4000" b="1" dirty="0" smtClean="0">
                <a:solidFill>
                  <a:srgbClr val="00B0F0"/>
                </a:solidFill>
              </a:rPr>
              <a:t>:</a:t>
            </a:r>
            <a:r>
              <a:rPr lang="zh-TW" altLang="en-US" sz="4000" b="1" dirty="0" smtClean="0">
                <a:solidFill>
                  <a:srgbClr val="00B0F0"/>
                </a:solidFill>
              </a:rPr>
              <a:t>對失眠的觀念做一個徹底的轉變</a:t>
            </a:r>
            <a:endParaRPr lang="zh-TW" altLang="en-US" sz="4000" b="1" dirty="0">
              <a:solidFill>
                <a:srgbClr val="00B0F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764793"/>
            <a:ext cx="8596668" cy="4276570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失眠是一個全面的現象。</a:t>
            </a:r>
            <a:endParaRPr lang="en-US" altLang="zh-TW" sz="3200" dirty="0" smtClean="0"/>
          </a:p>
          <a:p>
            <a:r>
              <a:rPr lang="zh-TW" altLang="en-US" sz="3200" dirty="0"/>
              <a:t>不要分享自己睡不好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r>
              <a:rPr lang="en-US" altLang="zh-TW" sz="3200" dirty="0"/>
              <a:t>So</a:t>
            </a:r>
            <a:r>
              <a:rPr lang="zh-TW" altLang="en-US" sz="3200" dirty="0"/>
              <a:t> </a:t>
            </a:r>
            <a:r>
              <a:rPr lang="en-US" altLang="zh-TW" sz="3200" dirty="0"/>
              <a:t>what?</a:t>
            </a:r>
          </a:p>
          <a:p>
            <a:r>
              <a:rPr lang="zh-TW" altLang="en-US" sz="3200" dirty="0" smtClean="0"/>
              <a:t>觀念的轉變</a:t>
            </a:r>
            <a:r>
              <a:rPr lang="en-US" altLang="zh-TW" sz="3200" dirty="0" smtClean="0"/>
              <a:t>~</a:t>
            </a:r>
          </a:p>
          <a:p>
            <a:pPr marL="0" indent="0">
              <a:buNone/>
            </a:pPr>
            <a:r>
              <a:rPr lang="zh-TW" altLang="en-US" sz="3200" dirty="0">
                <a:solidFill>
                  <a:srgbClr val="FF0000"/>
                </a:solidFill>
              </a:rPr>
              <a:t> </a:t>
            </a:r>
            <a:r>
              <a:rPr lang="zh-TW" altLang="en-US" sz="3200" dirty="0" smtClean="0">
                <a:solidFill>
                  <a:srgbClr val="FF0000"/>
                </a:solidFill>
              </a:rPr>
              <a:t>  沒有一件事有絕對的重要性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r>
              <a:rPr lang="zh-TW" altLang="en-US" sz="3200" dirty="0" smtClean="0">
                <a:solidFill>
                  <a:srgbClr val="FF0000"/>
                </a:solidFill>
              </a:rPr>
              <a:t>接受</a:t>
            </a:r>
            <a:r>
              <a:rPr lang="en-US" altLang="zh-TW" sz="3200" dirty="0" smtClean="0">
                <a:solidFill>
                  <a:srgbClr val="FF0000"/>
                </a:solidFill>
              </a:rPr>
              <a:t>--</a:t>
            </a:r>
            <a:r>
              <a:rPr lang="zh-TW" altLang="en-US" sz="3200" dirty="0" smtClean="0">
                <a:solidFill>
                  <a:srgbClr val="FF0000"/>
                </a:solidFill>
              </a:rPr>
              <a:t>一切都好</a:t>
            </a:r>
            <a:r>
              <a:rPr lang="en-US" altLang="zh-TW" sz="3200" dirty="0" smtClean="0">
                <a:solidFill>
                  <a:srgbClr val="FF0000"/>
                </a:solidFill>
              </a:rPr>
              <a:t>!</a:t>
            </a:r>
            <a:endParaRPr lang="en-US" altLang="zh-TW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48" y="3100448"/>
            <a:ext cx="5183695" cy="344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5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/>
              <a:t>夢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627633"/>
            <a:ext cx="8596668" cy="4413730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夢，只是大腦運作的副產品，用來整合白天和過去的經驗。</a:t>
            </a:r>
            <a:endParaRPr lang="en-US" altLang="zh-TW" sz="3200" dirty="0" smtClean="0"/>
          </a:p>
          <a:p>
            <a:endParaRPr lang="en-US" altLang="zh-TW" sz="3200" dirty="0" smtClean="0"/>
          </a:p>
          <a:p>
            <a:r>
              <a:rPr lang="zh-TW" altLang="en-US" sz="3200" dirty="0" smtClean="0"/>
              <a:t>深睡無夢，為頭腦帶來最深的休息。</a:t>
            </a:r>
            <a:endParaRPr lang="en-US" altLang="zh-TW" sz="3200" dirty="0" smtClean="0"/>
          </a:p>
          <a:p>
            <a:pPr marL="0" indent="0">
              <a:buNone/>
            </a:pP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</a:t>
            </a:r>
            <a:r>
              <a:rPr lang="zh-TW" altLang="zh-TW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＊</a:t>
            </a: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腦部膠淋巴系統</a:t>
            </a:r>
            <a:r>
              <a:rPr lang="en-US" altLang="zh-TW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腦脊髓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液</a:t>
            </a:r>
            <a:endParaRPr lang="en-US" altLang="zh-TW" sz="2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sz="2400" dirty="0" smtClean="0"/>
          </a:p>
          <a:p>
            <a:r>
              <a:rPr lang="zh-TW" altLang="en-US" sz="3200" dirty="0" smtClean="0"/>
              <a:t>身體的抗氧化和清理機制</a:t>
            </a:r>
            <a:r>
              <a:rPr lang="en-US" altLang="zh-TW" sz="3200" dirty="0" smtClean="0"/>
              <a:t>:</a:t>
            </a:r>
            <a:r>
              <a:rPr lang="zh-TW" altLang="en-US" sz="3200" dirty="0" smtClean="0"/>
              <a:t>深睡、靜坐等。</a:t>
            </a:r>
            <a:endParaRPr lang="en-US" altLang="zh-TW" sz="3200" dirty="0" smtClean="0"/>
          </a:p>
          <a:p>
            <a:pPr marL="0" indent="0">
              <a:buNone/>
            </a:pP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</a:t>
            </a:r>
            <a:r>
              <a:rPr lang="zh-TW" altLang="zh-TW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＊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從白天開始放鬆</a:t>
            </a:r>
            <a:endParaRPr lang="en-US" altLang="zh-TW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988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521</TotalTime>
  <Words>3457</Words>
  <Application>Microsoft Office PowerPoint</Application>
  <PresentationFormat>寬螢幕</PresentationFormat>
  <Paragraphs>205</Paragraphs>
  <Slides>57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57</vt:i4>
      </vt:variant>
    </vt:vector>
  </HeadingPairs>
  <TitlesOfParts>
    <vt:vector size="69" baseType="lpstr">
      <vt:lpstr>Fira Sans</vt:lpstr>
      <vt:lpstr>微軟正黑體</vt:lpstr>
      <vt:lpstr>新細明體</vt:lpstr>
      <vt:lpstr>標楷體</vt:lpstr>
      <vt:lpstr>Arial</vt:lpstr>
      <vt:lpstr>Calibri</vt:lpstr>
      <vt:lpstr>Calibri Light</vt:lpstr>
      <vt:lpstr>Trebuchet MS</vt:lpstr>
      <vt:lpstr>Wingdings</vt:lpstr>
      <vt:lpstr>Wingdings 3</vt:lpstr>
      <vt:lpstr>多面向</vt:lpstr>
      <vt:lpstr>Office 佈景主題</vt:lpstr>
      <vt:lpstr>臺中市政府EAP關懷員 自我照顧方案</vt:lpstr>
      <vt:lpstr>PowerPoint 簡報</vt:lpstr>
      <vt:lpstr>背景音樂-Max Richter《SLEEP》</vt:lpstr>
      <vt:lpstr>PowerPoint 簡報</vt:lpstr>
      <vt:lpstr>楊定一博士 John Ding-E Young M.D., Ph.D</vt:lpstr>
      <vt:lpstr>睡眠~對你重要嗎?</vt:lpstr>
      <vt:lpstr>每天一定要睡滿8小時才夠嗎？</vt:lpstr>
      <vt:lpstr>練習:對失眠的觀念做一個徹底的轉變</vt:lpstr>
      <vt:lpstr>夢</vt:lpstr>
      <vt:lpstr>呼吸練習</vt:lpstr>
      <vt:lpstr>練習:腹式深呼吸</vt:lpstr>
      <vt:lpstr>建立有利於睡眠的環境</vt:lpstr>
      <vt:lpstr>PowerPoint 簡報</vt:lpstr>
      <vt:lpstr>交感與副交感神經</vt:lpstr>
      <vt:lpstr>練習:舌抵上顎</vt:lpstr>
      <vt:lpstr>你是雲雀? 還是貓頭鷹?</vt:lpstr>
      <vt:lpstr>練習:曬太陽和運動</vt:lpstr>
      <vt:lpstr>眼睛的練習</vt:lpstr>
      <vt:lpstr>咖啡因、尼古丁、酒精與睡眠</vt:lpstr>
      <vt:lpstr>練習:瓶子瑜伽（bottle yoga）</vt:lpstr>
      <vt:lpstr>午餐後，真正地休息片刻</vt:lpstr>
      <vt:lpstr>練習:打哈欠＋伸懶腰</vt:lpstr>
      <vt:lpstr>均衡的飲食</vt:lpstr>
      <vt:lpstr>睡不著，該吃藥嗎?</vt:lpstr>
      <vt:lpstr>你用嘴巴呼吸，還是鼻子呼吸？</vt:lpstr>
      <vt:lpstr>練習:不講話</vt:lpstr>
      <vt:lpstr>練習:睡眠中，也儘量保持鼻子呼吸</vt:lpstr>
      <vt:lpstr>練習:換個鼻孔來呼吸-1</vt:lpstr>
      <vt:lpstr>練習:換個鼻孔來呼吸-2</vt:lpstr>
      <vt:lpstr>沒有睡，也可以休息嗎？</vt:lpstr>
      <vt:lpstr>練習:淨化呼吸法--四短一長</vt:lpstr>
      <vt:lpstr>★一起練習心態轉變與小技巧，讓睡眠自    動來找你。 ★讓身心每個角落回到好的均衡，帶來人    人需要的好睡。</vt:lpstr>
      <vt:lpstr>【好書分享】 結構調整</vt:lpstr>
      <vt:lpstr>透過運動和療效姿勢:結構調整</vt:lpstr>
      <vt:lpstr>身體健康，需要結構與功能全面配合</vt:lpstr>
      <vt:lpstr>筋膜（fascia）</vt:lpstr>
      <vt:lpstr>結構局部的異常只是症狀，是整體需要修正</vt:lpstr>
      <vt:lpstr>PowerPoint 簡報</vt:lpstr>
      <vt:lpstr>回轉身體細胞的記憶，消除身心的制約</vt:lpstr>
      <vt:lpstr>透過簡單的螺旋拉伸運動和療效姿勢， 反轉＋停留＋共振，當自己的整復師</vt:lpstr>
      <vt:lpstr>反轉</vt:lpstr>
      <vt:lpstr>停留</vt:lpstr>
      <vt:lpstr>共振</vt:lpstr>
      <vt:lpstr>日常生活站、坐、躺、趴， 隨時隨地可以自我調整</vt:lpstr>
      <vt:lpstr>◎站姿</vt:lpstr>
      <vt:lpstr>◎坐姿</vt:lpstr>
      <vt:lpstr>◎躺姿</vt:lpstr>
      <vt:lpstr>◎趴姿</vt:lpstr>
      <vt:lpstr>練習:坐姿-1</vt:lpstr>
      <vt:lpstr>練習:坐姿-2</vt:lpstr>
      <vt:lpstr>練習:站姿-1</vt:lpstr>
      <vt:lpstr>PowerPoint 簡報</vt:lpstr>
      <vt:lpstr>PowerPoint 簡報</vt:lpstr>
      <vt:lpstr>【好書分享】 【楊定一書房】「全部生命系列」</vt:lpstr>
      <vt:lpstr>PowerPoint 簡報</vt:lpstr>
      <vt:lpstr>【好書分享】    穴道導引：    融合莊子、中醫、太極拳、瑜伽的身心放鬆術</vt:lpstr>
      <vt:lpstr>不是因為幸福才微笑， 而是因為笑了才幸福~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Anna</dc:creator>
  <cp:lastModifiedBy>簡君樺(admit)</cp:lastModifiedBy>
  <cp:revision>54</cp:revision>
  <dcterms:created xsi:type="dcterms:W3CDTF">2019-05-15T12:44:24Z</dcterms:created>
  <dcterms:modified xsi:type="dcterms:W3CDTF">2019-05-23T04:12:02Z</dcterms:modified>
</cp:coreProperties>
</file>